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1" r:id="rId4"/>
    <p:sldId id="264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9" autoAdjust="0"/>
    <p:restoredTop sz="94660"/>
  </p:normalViewPr>
  <p:slideViewPr>
    <p:cSldViewPr snapToGrid="0">
      <p:cViewPr>
        <p:scale>
          <a:sx n="75" d="100"/>
          <a:sy n="75" d="100"/>
        </p:scale>
        <p:origin x="3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8A9FF-D768-4D20-8EE6-DB1CFA4C24E4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6A524-B661-4656-B3E1-D3A923955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648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6A524-B661-4656-B3E1-D3A92395583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58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EAD19-AC13-B99A-D29C-DA429087B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5C5E63-DCE9-0E1F-09DD-2F8A8C752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9B27B6-874F-16BD-4D08-154DDE1A9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7B58-7DFE-45CC-945F-DFB68EA4781B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DBF48D-EA27-8992-6F36-A88193D3C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755F32-3EC5-2E3A-C252-E9E6D7C9B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AAF7-96BD-4A13-88A0-324A36DD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44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1193E-C5B0-FB11-D055-A8512DC6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B394D7-AB80-76F1-359D-E1272EE26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40D309-365E-4796-2145-A1CBB39E2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7B58-7DFE-45CC-945F-DFB68EA4781B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64952A-0AF9-9754-D84C-FAD8D0AB9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23B8D-5217-7718-440D-A64136FC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AAF7-96BD-4A13-88A0-324A36DD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92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0BC240-886D-E415-059F-B319BBB1A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D6DEA5-3A16-0460-E419-71A66AC16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B26ED-F7D4-E6B9-06DB-F1724ED4B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7B58-7DFE-45CC-945F-DFB68EA4781B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6AF6B6-FF47-B85A-1D6A-5286B715E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10815F-F6F3-C2E7-A58B-A4A2BD8ED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AAF7-96BD-4A13-88A0-324A36DD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877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E56FC-9D8C-DECD-E781-E63D6A06E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079EDA-FFAA-50E0-348E-BB0A4475D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6E51E5-2369-F6D9-3EC4-03D64AC93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7B58-7DFE-45CC-945F-DFB68EA4781B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9A86B4-E4A7-CF24-9343-CA03289D6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790FA6-C27D-607A-81A4-CEB9EC2F6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AAF7-96BD-4A13-88A0-324A36DD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24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924E3-2C15-2D94-A7B6-67E2D0FC3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955CAC-BA5B-47A8-6364-48017B387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8748F5-0653-44DA-471B-D1CCB58F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7B58-7DFE-45CC-945F-DFB68EA4781B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C0EF51-6A3F-CF30-0391-27C56996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16BE6-5E87-6AD3-1398-B27AD43CE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AAF7-96BD-4A13-88A0-324A36DD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70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6BBDD-8465-B8D8-6CE7-43D9D1FCD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5F7848-81D3-4334-462B-4607E8742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74B575-6BE7-0247-8416-1FB592C22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4F3B60-010D-5F50-A91C-D203F13F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7B58-7DFE-45CC-945F-DFB68EA4781B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435EFE-8987-969E-64FC-5B77DD7F1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262EF7-DE3E-6B9A-CE26-D20E5ADBA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AAF7-96BD-4A13-88A0-324A36DD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84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31BE5-1404-D9AA-4E7E-9A3974C0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43B116-40A0-529A-E460-A9A6188D4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2DEDFA-2C62-45AE-9A09-F57119AB6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D2C5B7-B017-F6E4-67B5-6CDDDC155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1B0993-36EA-F9B7-B046-D5C3B6E08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3D34CF-B5B8-67BB-562F-A5F99FAA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7B58-7DFE-45CC-945F-DFB68EA4781B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A792E5-497F-037E-E71F-8E19FD248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994662-5E10-7810-C6FF-E9E8C5A5D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AAF7-96BD-4A13-88A0-324A36DD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0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83C10-D9D4-15F9-8910-35B611B29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4EC2F8-9683-D185-51FA-934CB0E2D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7B58-7DFE-45CC-945F-DFB68EA4781B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34BF68-1CA4-5645-0E13-C0A4ADE2D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E2E065-8665-7675-1C3A-6DF4A0ACA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AAF7-96BD-4A13-88A0-324A36DD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548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E72AA1-EA41-3FB3-8812-E34E4DB93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7B58-7DFE-45CC-945F-DFB68EA4781B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74EDB2-34F0-8E1D-FE5D-0A1903242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CF4E12-5323-FA6A-8A86-AA5E0428F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AAF7-96BD-4A13-88A0-324A36DD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02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5C97F-DE21-1AD7-EEC4-7440B3C33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196821-AC93-7084-0F20-F4FCEEA0F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2CFC90-3C60-5B64-5324-AA89EAC7F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250B21-5F4C-30F4-5925-BE650ECF8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7B58-7DFE-45CC-945F-DFB68EA4781B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7D4049-7B22-A6BB-24E5-466D13CA2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9054D2-1B94-2830-B820-0FA060CE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AAF7-96BD-4A13-88A0-324A36DD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272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80FE8-943D-BDA1-6F7A-F944B8EE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BC37AA-8DA5-D5B3-B828-C15DD7EB26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F43284-C601-1125-65E0-DD3FA54A9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62A5B8-10CF-E8D5-99AF-3ABB0B0D2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7B58-7DFE-45CC-945F-DFB68EA4781B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442F13-370A-F03C-D324-73B5971B9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5E51BD-172A-053A-E278-27147F31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AAF7-96BD-4A13-88A0-324A36DD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761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778DF8-3AA9-B270-0AED-FC22E570B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B489A9-5623-CC54-8442-404A448F0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F38BD6-39FA-7F9A-FF28-9E37619EE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737B58-7DFE-45CC-945F-DFB68EA4781B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D1B44B-2937-1418-ECE8-34B36DBB8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733E83-3E41-34FD-CF95-31AB1ACE7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61AAF7-96BD-4A13-88A0-324A36DD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123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48864-45EC-6517-690B-BA53BD8EAA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Prim’s Algorithm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79DC97-7B7F-1E2F-7180-E8A0CD0862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언어학과 </a:t>
            </a:r>
            <a:r>
              <a:rPr lang="en-US" altLang="ko-KR" dirty="0"/>
              <a:t>2021-12659</a:t>
            </a:r>
          </a:p>
          <a:p>
            <a:r>
              <a:rPr lang="ko-KR" altLang="en-US" dirty="0"/>
              <a:t>박유나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0413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996EC6CB-67D7-7FB4-CDA6-DE7290BFD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216" y="179862"/>
            <a:ext cx="10653584" cy="858194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Main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Idea</a:t>
            </a:r>
            <a:endParaRPr lang="ko-KR" altLang="en-US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728F7E-9D69-1411-10B8-9DE38EEC7CA1}"/>
              </a:ext>
            </a:extLst>
          </p:cNvPr>
          <p:cNvSpPr txBox="1"/>
          <p:nvPr/>
        </p:nvSpPr>
        <p:spPr>
          <a:xfrm>
            <a:off x="319216" y="853390"/>
            <a:ext cx="1135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임의의 </a:t>
            </a:r>
            <a:r>
              <a:rPr lang="en-US" altLang="ko-KR" sz="2400" dirty="0"/>
              <a:t>vertex</a:t>
            </a:r>
            <a:r>
              <a:rPr lang="ko-KR" altLang="en-US" sz="2400" dirty="0"/>
              <a:t>에서 시작하여 모든 </a:t>
            </a:r>
            <a:r>
              <a:rPr lang="en-US" altLang="ko-KR" sz="2400" dirty="0"/>
              <a:t>vertex</a:t>
            </a:r>
            <a:r>
              <a:rPr lang="ko-KR" altLang="en-US" sz="2400" dirty="0"/>
              <a:t>가 </a:t>
            </a:r>
            <a:r>
              <a:rPr lang="en-US" altLang="ko-KR" sz="2400" dirty="0"/>
              <a:t>MST(minimum spanning tree)</a:t>
            </a:r>
            <a:r>
              <a:rPr lang="ko-KR" altLang="en-US" sz="2400" dirty="0"/>
              <a:t>에 포함될 때까지 가장</a:t>
            </a:r>
            <a:r>
              <a:rPr lang="en-US" altLang="ko-KR" sz="2400" dirty="0"/>
              <a:t> </a:t>
            </a:r>
            <a:r>
              <a:rPr lang="ko-KR" altLang="en-US" sz="2400" dirty="0"/>
              <a:t>작은 </a:t>
            </a:r>
            <a:r>
              <a:rPr lang="en-US" altLang="ko-KR" sz="2400" dirty="0"/>
              <a:t>weight</a:t>
            </a:r>
            <a:r>
              <a:rPr lang="ko-KR" altLang="en-US" sz="2400" dirty="0"/>
              <a:t>를 갖는 </a:t>
            </a:r>
            <a:r>
              <a:rPr lang="en-US" altLang="ko-KR" sz="2400" dirty="0"/>
              <a:t>edge</a:t>
            </a:r>
            <a:r>
              <a:rPr lang="ko-KR" altLang="en-US" sz="2400" dirty="0"/>
              <a:t>를 선택하는 것</a:t>
            </a:r>
          </a:p>
        </p:txBody>
      </p:sp>
      <p:sp>
        <p:nvSpPr>
          <p:cNvPr id="13" name="제목 7">
            <a:extLst>
              <a:ext uri="{FF2B5EF4-FFF2-40B4-BE49-F238E27FC236}">
                <a16:creationId xmlns:a16="http://schemas.microsoft.com/office/drawing/2014/main" id="{AED9EDBB-DDA2-EC28-D69C-811095CA91E4}"/>
              </a:ext>
            </a:extLst>
          </p:cNvPr>
          <p:cNvSpPr txBox="1">
            <a:spLocks/>
          </p:cNvSpPr>
          <p:nvPr/>
        </p:nvSpPr>
        <p:spPr>
          <a:xfrm>
            <a:off x="319216" y="1684387"/>
            <a:ext cx="10653584" cy="8581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/>
              <a:t>Working mechanism</a:t>
            </a:r>
            <a:endParaRPr lang="ko-KR" altLang="en-US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1437B2-E1BF-AA42-E13E-7CD3AB12B22A}"/>
              </a:ext>
            </a:extLst>
          </p:cNvPr>
          <p:cNvSpPr txBox="1"/>
          <p:nvPr/>
        </p:nvSpPr>
        <p:spPr>
          <a:xfrm>
            <a:off x="193589" y="2340849"/>
            <a:ext cx="11353801" cy="389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en-US" altLang="ko-KR" sz="2400" dirty="0"/>
              <a:t>Target : Connected, undirected &amp; weighted graph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en-US" altLang="ko-KR" sz="2400" dirty="0"/>
              <a:t>Steps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2400" dirty="0"/>
              <a:t>Step 1: </a:t>
            </a:r>
            <a:r>
              <a:rPr lang="ko-KR" altLang="en-US" sz="2400" dirty="0"/>
              <a:t>그래프의 임의의 </a:t>
            </a:r>
            <a:r>
              <a:rPr lang="en-US" altLang="ko-KR" sz="2400" dirty="0"/>
              <a:t>vertex</a:t>
            </a:r>
            <a:r>
              <a:rPr lang="ko-KR" altLang="en-US" sz="2400" dirty="0"/>
              <a:t>를 선택하고 </a:t>
            </a:r>
            <a:r>
              <a:rPr lang="en-US" altLang="ko-KR" sz="2400" dirty="0"/>
              <a:t>MST</a:t>
            </a:r>
            <a:r>
              <a:rPr lang="ko-KR" altLang="en-US" sz="2400" dirty="0"/>
              <a:t>에 포함한다</a:t>
            </a:r>
            <a:r>
              <a:rPr lang="en-US" altLang="ko-KR" sz="2400" dirty="0"/>
              <a:t>. 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2400" dirty="0"/>
              <a:t>Step 2: MST</a:t>
            </a:r>
            <a:r>
              <a:rPr lang="ko-KR" altLang="en-US" sz="2400" dirty="0"/>
              <a:t>에 포함된 </a:t>
            </a:r>
            <a:r>
              <a:rPr lang="en-US" altLang="ko-KR" sz="2400" dirty="0"/>
              <a:t>vertex</a:t>
            </a:r>
            <a:r>
              <a:rPr lang="ko-KR" altLang="en-US" sz="2400" dirty="0"/>
              <a:t>와 </a:t>
            </a:r>
            <a:r>
              <a:rPr lang="en-US" altLang="ko-KR" sz="2400" dirty="0"/>
              <a:t>MST</a:t>
            </a:r>
            <a:r>
              <a:rPr lang="ko-KR" altLang="en-US" sz="2400" dirty="0"/>
              <a:t>에 포함되지 않은 </a:t>
            </a:r>
            <a:r>
              <a:rPr lang="en-US" altLang="ko-KR" sz="2400" dirty="0"/>
              <a:t>vertex</a:t>
            </a:r>
            <a:r>
              <a:rPr lang="ko-KR" altLang="en-US" sz="2400" dirty="0"/>
              <a:t>를 연결하는 </a:t>
            </a:r>
            <a:r>
              <a:rPr lang="en-US" altLang="ko-KR" sz="2400" dirty="0"/>
              <a:t>edge </a:t>
            </a:r>
            <a:r>
              <a:rPr lang="ko-KR" altLang="en-US" sz="2400" dirty="0"/>
              <a:t>중 가장 작은 </a:t>
            </a:r>
            <a:r>
              <a:rPr lang="en-US" altLang="ko-KR" sz="2400" dirty="0"/>
              <a:t>weight</a:t>
            </a:r>
            <a:r>
              <a:rPr lang="ko-KR" altLang="en-US" sz="2400" dirty="0"/>
              <a:t>를 갖는 </a:t>
            </a:r>
            <a:r>
              <a:rPr lang="en-US" altLang="ko-KR" sz="2400" dirty="0"/>
              <a:t>edge</a:t>
            </a:r>
            <a:r>
              <a:rPr lang="ko-KR" altLang="en-US" sz="2400" dirty="0"/>
              <a:t>를 선택한다</a:t>
            </a:r>
            <a:r>
              <a:rPr lang="en-US" altLang="ko-KR" sz="2400" dirty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2400" dirty="0"/>
              <a:t>Step 3: step 2</a:t>
            </a:r>
            <a:r>
              <a:rPr lang="ko-KR" altLang="en-US" sz="2400" dirty="0"/>
              <a:t>에서 선택한 </a:t>
            </a:r>
            <a:r>
              <a:rPr lang="en-US" altLang="ko-KR" sz="2400" dirty="0"/>
              <a:t>edge</a:t>
            </a:r>
            <a:r>
              <a:rPr lang="ko-KR" altLang="en-US" sz="2400" dirty="0"/>
              <a:t>가 연결하는 </a:t>
            </a:r>
            <a:r>
              <a:rPr lang="en-US" altLang="ko-KR" sz="2400" dirty="0"/>
              <a:t>vertex</a:t>
            </a:r>
            <a:r>
              <a:rPr lang="ko-KR" altLang="en-US" sz="2400" dirty="0"/>
              <a:t>를 </a:t>
            </a:r>
            <a:r>
              <a:rPr lang="en-US" altLang="ko-KR" sz="2400" dirty="0"/>
              <a:t>MST</a:t>
            </a:r>
            <a:r>
              <a:rPr lang="ko-KR" altLang="en-US" sz="2400" dirty="0"/>
              <a:t>에 포함한다</a:t>
            </a:r>
            <a:r>
              <a:rPr lang="en-US" altLang="ko-KR" sz="2400" dirty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2400" dirty="0"/>
              <a:t>Step 4: </a:t>
            </a:r>
            <a:r>
              <a:rPr lang="ko-KR" altLang="en-US" sz="2400" dirty="0"/>
              <a:t>모든 </a:t>
            </a:r>
            <a:r>
              <a:rPr lang="en-US" altLang="ko-KR" sz="2400" dirty="0"/>
              <a:t>vertex</a:t>
            </a:r>
            <a:r>
              <a:rPr lang="ko-KR" altLang="en-US" sz="2400" dirty="0"/>
              <a:t>가 </a:t>
            </a:r>
            <a:r>
              <a:rPr lang="en-US" altLang="ko-KR" sz="2400" dirty="0"/>
              <a:t>MST</a:t>
            </a:r>
            <a:r>
              <a:rPr lang="ko-KR" altLang="en-US" sz="2400" dirty="0"/>
              <a:t>에 포함될 때까지 </a:t>
            </a:r>
            <a:r>
              <a:rPr lang="en-US" altLang="ko-KR" sz="2400" dirty="0"/>
              <a:t>2, 3</a:t>
            </a:r>
            <a:r>
              <a:rPr lang="ko-KR" altLang="en-US" sz="2400" dirty="0"/>
              <a:t>을 반복한다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E0CB92-C3A0-B228-6EE0-7D2682B58A3E}"/>
              </a:ext>
            </a:extLst>
          </p:cNvPr>
          <p:cNvSpPr txBox="1"/>
          <p:nvPr/>
        </p:nvSpPr>
        <p:spPr>
          <a:xfrm>
            <a:off x="147766" y="6320802"/>
            <a:ext cx="1189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anumGothic" panose="020D0604000000000000" pitchFamily="50" charset="-127"/>
                <a:ea typeface="NanumGothic" panose="020D0604000000000000" pitchFamily="50" charset="-127"/>
              </a:rPr>
              <a:t>※ </a:t>
            </a:r>
            <a:r>
              <a:rPr lang="en-US" altLang="ko-KR" i="1" dirty="0"/>
              <a:t>Prim’s</a:t>
            </a:r>
            <a:r>
              <a:rPr lang="ko-KR" altLang="en-US" i="1" dirty="0"/>
              <a:t>에서는 </a:t>
            </a:r>
            <a:r>
              <a:rPr lang="en-US" altLang="ko-KR" i="1" dirty="0"/>
              <a:t>MST</a:t>
            </a:r>
            <a:r>
              <a:rPr lang="ko-KR" altLang="en-US" i="1" dirty="0"/>
              <a:t>에 포함되지 않은 </a:t>
            </a:r>
            <a:r>
              <a:rPr lang="en-US" altLang="ko-KR" i="1" dirty="0"/>
              <a:t>vertex </a:t>
            </a:r>
            <a:r>
              <a:rPr lang="ko-KR" altLang="en-US" i="1" dirty="0"/>
              <a:t>중에서 선택하므로 </a:t>
            </a:r>
            <a:r>
              <a:rPr lang="en-US" altLang="ko-KR" i="1" dirty="0" err="1"/>
              <a:t>Krushkal’s</a:t>
            </a:r>
            <a:r>
              <a:rPr lang="ko-KR" altLang="en-US" i="1" dirty="0"/>
              <a:t>에서처럼 </a:t>
            </a:r>
            <a:r>
              <a:rPr lang="en-US" altLang="ko-KR" i="1" dirty="0"/>
              <a:t>cycle</a:t>
            </a:r>
            <a:r>
              <a:rPr lang="ko-KR" altLang="en-US" i="1" dirty="0"/>
              <a:t>을 신경 쓸 필요가 없다</a:t>
            </a:r>
            <a:r>
              <a:rPr lang="en-US" altLang="ko-KR" i="1" dirty="0"/>
              <a:t>!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83070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23596FA-AFFB-DB57-8F49-27D96DD875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678"/>
          <a:stretch/>
        </p:blipFill>
        <p:spPr>
          <a:xfrm>
            <a:off x="1" y="0"/>
            <a:ext cx="4139514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859B86E-ADBD-804B-0A6F-3D4DC1EBBB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5" r="4490"/>
          <a:stretch/>
        </p:blipFill>
        <p:spPr>
          <a:xfrm>
            <a:off x="3819986" y="0"/>
            <a:ext cx="4552027" cy="6858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9F03159-CE06-1220-2F8C-08C66241E9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443"/>
          <a:stretch/>
        </p:blipFill>
        <p:spPr>
          <a:xfrm>
            <a:off x="8332231" y="1303867"/>
            <a:ext cx="3859767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3959C6-7223-D256-3BBB-C384068CBC4C}"/>
              </a:ext>
            </a:extLst>
          </p:cNvPr>
          <p:cNvSpPr txBox="1"/>
          <p:nvPr/>
        </p:nvSpPr>
        <p:spPr>
          <a:xfrm>
            <a:off x="10489191" y="5699285"/>
            <a:ext cx="1782374" cy="830997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Vertex : A, B, C, I, F, G, H, D, E</a:t>
            </a:r>
          </a:p>
          <a:p>
            <a:r>
              <a:rPr lang="en-US" altLang="ko-KR" sz="1200" dirty="0"/>
              <a:t>Edge : AB, BC, CI, CF, FG, GH, CD, DE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7F7B4C-5E73-B5DC-6755-21923FA3FDC1}"/>
              </a:ext>
            </a:extLst>
          </p:cNvPr>
          <p:cNvSpPr txBox="1"/>
          <p:nvPr/>
        </p:nvSpPr>
        <p:spPr>
          <a:xfrm>
            <a:off x="10489191" y="4732867"/>
            <a:ext cx="1782373" cy="830997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Vertex : A, B, C, I, F, G, H, D</a:t>
            </a:r>
          </a:p>
          <a:p>
            <a:r>
              <a:rPr lang="en-US" altLang="ko-KR" sz="1200" dirty="0"/>
              <a:t>Edge : AB, BC, CI, CF, FG, GH, CD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2B687C-66C6-C1B1-EC50-DF40CF1CFDCE}"/>
              </a:ext>
            </a:extLst>
          </p:cNvPr>
          <p:cNvSpPr txBox="1"/>
          <p:nvPr/>
        </p:nvSpPr>
        <p:spPr>
          <a:xfrm>
            <a:off x="2714469" y="113604"/>
            <a:ext cx="1145299" cy="261610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MST</a:t>
            </a:r>
            <a:endParaRPr lang="ko-KR" alt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EE0D5F-9AA9-4FBF-DB65-B6DA0CC06F35}"/>
              </a:ext>
            </a:extLst>
          </p:cNvPr>
          <p:cNvSpPr txBox="1"/>
          <p:nvPr/>
        </p:nvSpPr>
        <p:spPr>
          <a:xfrm>
            <a:off x="8898465" y="327718"/>
            <a:ext cx="3859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Working Example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27036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996EC6CB-67D7-7FB4-CDA6-DE7290BFD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66" y="9244"/>
            <a:ext cx="10653584" cy="858194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Pseudocode</a:t>
            </a:r>
            <a:endParaRPr lang="ko-KR" altLang="en-US" sz="3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FAF7A7-A786-6D9A-49AD-1B1F2951CB05}"/>
              </a:ext>
            </a:extLst>
          </p:cNvPr>
          <p:cNvSpPr txBox="1"/>
          <p:nvPr/>
        </p:nvSpPr>
        <p:spPr>
          <a:xfrm>
            <a:off x="282375" y="828943"/>
            <a:ext cx="10653584" cy="56323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Algorithm prim</a:t>
            </a:r>
            <a:r>
              <a:rPr lang="en-US" altLang="ko-KR" sz="2400" dirty="0"/>
              <a:t>(graph)</a:t>
            </a:r>
          </a:p>
          <a:p>
            <a:pPr lvl="1"/>
            <a:r>
              <a:rPr lang="en-US" altLang="ko-KR" sz="2400" dirty="0" err="1"/>
              <a:t>starting_vertex</a:t>
            </a:r>
            <a:r>
              <a:rPr lang="en-US" altLang="ko-KR" sz="2400" dirty="0"/>
              <a:t> &lt;- randomly selected vertex in graph </a:t>
            </a:r>
          </a:p>
          <a:p>
            <a:pPr lvl="1"/>
            <a:r>
              <a:rPr lang="en-US" altLang="ko-KR" sz="2400" dirty="0"/>
              <a:t>MST &lt;- Array()</a:t>
            </a:r>
          </a:p>
          <a:p>
            <a:pPr lvl="1"/>
            <a:r>
              <a:rPr lang="en-US" altLang="ko-KR" sz="2400" b="1" dirty="0"/>
              <a:t>Add</a:t>
            </a:r>
            <a:r>
              <a:rPr lang="en-US" altLang="ko-KR" sz="2400" dirty="0"/>
              <a:t> </a:t>
            </a:r>
            <a:r>
              <a:rPr lang="en-US" altLang="ko-KR" sz="2400" dirty="0" err="1"/>
              <a:t>starting_vertex</a:t>
            </a:r>
            <a:r>
              <a:rPr lang="en-US" altLang="ko-KR" sz="2400" dirty="0"/>
              <a:t> </a:t>
            </a:r>
            <a:r>
              <a:rPr lang="en-US" altLang="ko-KR" sz="2400" b="1" dirty="0"/>
              <a:t>TO</a:t>
            </a:r>
            <a:r>
              <a:rPr lang="en-US" altLang="ko-KR" sz="2400" dirty="0"/>
              <a:t> MST</a:t>
            </a:r>
          </a:p>
          <a:p>
            <a:pPr lvl="1"/>
            <a:r>
              <a:rPr lang="en-US" altLang="ko-KR" sz="2400" dirty="0"/>
              <a:t>n &lt;- number of vertices of graph</a:t>
            </a:r>
          </a:p>
          <a:p>
            <a:pPr lvl="1"/>
            <a:r>
              <a:rPr lang="en-US" altLang="ko-KR" sz="2400" dirty="0"/>
              <a:t>edges &lt;- edges connected to </a:t>
            </a:r>
            <a:r>
              <a:rPr lang="en-US" altLang="ko-KR" sz="2400" dirty="0" err="1"/>
              <a:t>starting_vertex</a:t>
            </a:r>
            <a:endParaRPr lang="en-US" altLang="ko-KR" sz="2400" dirty="0"/>
          </a:p>
          <a:p>
            <a:pPr lvl="1"/>
            <a:r>
              <a:rPr lang="en-US" altLang="ko-KR" sz="2400" b="1" dirty="0"/>
              <a:t>WHILE </a:t>
            </a:r>
            <a:r>
              <a:rPr lang="en-US" altLang="ko-KR" sz="2400" dirty="0"/>
              <a:t>n &lt; </a:t>
            </a:r>
            <a:r>
              <a:rPr lang="en-US" altLang="ko-KR" sz="2400" dirty="0" err="1"/>
              <a:t>len</a:t>
            </a:r>
            <a:r>
              <a:rPr lang="en-US" altLang="ko-KR" sz="2400" dirty="0"/>
              <a:t>(MST) </a:t>
            </a:r>
            <a:r>
              <a:rPr lang="en-US" altLang="ko-KR" sz="2400" b="1" dirty="0"/>
              <a:t>DO</a:t>
            </a:r>
          </a:p>
          <a:p>
            <a:pPr lvl="1"/>
            <a:r>
              <a:rPr lang="en-US" altLang="ko-KR" sz="2400" dirty="0"/>
              <a:t>	</a:t>
            </a:r>
            <a:r>
              <a:rPr lang="en-US" altLang="ko-KR" sz="2400" dirty="0" err="1"/>
              <a:t>min_edge</a:t>
            </a:r>
            <a:r>
              <a:rPr lang="en-US" altLang="ko-KR" sz="2400" dirty="0"/>
              <a:t> &lt;- minimally weighted edge in the set of edges</a:t>
            </a:r>
          </a:p>
          <a:p>
            <a:pPr lvl="1"/>
            <a:r>
              <a:rPr lang="en-US" altLang="ko-KR" sz="2400" dirty="0"/>
              <a:t>	</a:t>
            </a:r>
            <a:r>
              <a:rPr lang="en-US" altLang="ko-KR" sz="2400" dirty="0" err="1"/>
              <a:t>next_vertex</a:t>
            </a:r>
            <a:r>
              <a:rPr lang="en-US" altLang="ko-KR" sz="2400" dirty="0"/>
              <a:t> &lt;- vertex connected to </a:t>
            </a:r>
            <a:r>
              <a:rPr lang="en-US" altLang="ko-KR" sz="2400" dirty="0" err="1"/>
              <a:t>min_edge</a:t>
            </a:r>
            <a:r>
              <a:rPr lang="en-US" altLang="ko-KR" sz="2400" dirty="0"/>
              <a:t>	</a:t>
            </a:r>
          </a:p>
          <a:p>
            <a:pPr lvl="1"/>
            <a:r>
              <a:rPr lang="en-US" altLang="ko-KR" sz="2400" dirty="0"/>
              <a:t>	</a:t>
            </a:r>
            <a:r>
              <a:rPr lang="en-US" altLang="ko-KR" sz="2400" b="1" dirty="0"/>
              <a:t>ADD</a:t>
            </a:r>
            <a:r>
              <a:rPr lang="en-US" altLang="ko-KR" sz="2400" dirty="0"/>
              <a:t> </a:t>
            </a:r>
            <a:r>
              <a:rPr lang="en-US" altLang="ko-KR" sz="2400" dirty="0" err="1"/>
              <a:t>next_vertex</a:t>
            </a:r>
            <a:r>
              <a:rPr lang="en-US" altLang="ko-KR" sz="2400" dirty="0"/>
              <a:t> </a:t>
            </a:r>
            <a:r>
              <a:rPr lang="en-US" altLang="ko-KR" sz="2400" b="1" dirty="0"/>
              <a:t>TO</a:t>
            </a:r>
            <a:r>
              <a:rPr lang="en-US" altLang="ko-KR" sz="2400" dirty="0"/>
              <a:t> MST</a:t>
            </a:r>
          </a:p>
          <a:p>
            <a:pPr lvl="1"/>
            <a:r>
              <a:rPr lang="en-US" altLang="ko-KR" sz="2400" dirty="0"/>
              <a:t>	</a:t>
            </a:r>
            <a:r>
              <a:rPr lang="en-US" altLang="ko-KR" sz="2400" b="1" dirty="0"/>
              <a:t>FOR</a:t>
            </a:r>
            <a:r>
              <a:rPr lang="en-US" altLang="ko-KR" sz="2400" dirty="0"/>
              <a:t> edge in edges connected to </a:t>
            </a:r>
            <a:r>
              <a:rPr lang="en-US" altLang="ko-KR" sz="2400" dirty="0" err="1"/>
              <a:t>next_vertex</a:t>
            </a:r>
            <a:r>
              <a:rPr lang="en-US" altLang="ko-KR" sz="2400" dirty="0"/>
              <a:t> </a:t>
            </a:r>
            <a:r>
              <a:rPr lang="en-US" altLang="ko-KR" sz="2400" b="1" dirty="0"/>
              <a:t>DO</a:t>
            </a:r>
          </a:p>
          <a:p>
            <a:pPr lvl="1"/>
            <a:r>
              <a:rPr lang="en-US" altLang="ko-KR" sz="2400" dirty="0"/>
              <a:t>		</a:t>
            </a:r>
            <a:r>
              <a:rPr lang="en-US" altLang="ko-KR" sz="2400" b="1" dirty="0"/>
              <a:t>IF</a:t>
            </a:r>
            <a:r>
              <a:rPr lang="en-US" altLang="ko-KR" sz="2400" dirty="0"/>
              <a:t> edge is not in MST </a:t>
            </a:r>
            <a:r>
              <a:rPr lang="en-US" altLang="ko-KR" sz="2400" b="1" dirty="0"/>
              <a:t>THEN</a:t>
            </a:r>
          </a:p>
          <a:p>
            <a:pPr lvl="1"/>
            <a:r>
              <a:rPr lang="en-US" altLang="ko-KR" sz="2400" dirty="0"/>
              <a:t>			</a:t>
            </a:r>
            <a:r>
              <a:rPr lang="en-US" altLang="ko-KR" sz="2400" b="1" dirty="0"/>
              <a:t>ADD</a:t>
            </a:r>
            <a:r>
              <a:rPr lang="en-US" altLang="ko-KR" sz="2400" dirty="0"/>
              <a:t> edge </a:t>
            </a:r>
            <a:r>
              <a:rPr lang="en-US" altLang="ko-KR" sz="2400" b="1" dirty="0"/>
              <a:t>TO</a:t>
            </a:r>
            <a:r>
              <a:rPr lang="en-US" altLang="ko-KR" sz="2400" dirty="0"/>
              <a:t> edges</a:t>
            </a:r>
          </a:p>
          <a:p>
            <a:pPr lvl="1"/>
            <a:r>
              <a:rPr lang="en-US" altLang="ko-KR" sz="2400" dirty="0"/>
              <a:t>	</a:t>
            </a:r>
            <a:r>
              <a:rPr lang="en-US" altLang="ko-KR" sz="2400" b="1" dirty="0"/>
              <a:t>DELETE</a:t>
            </a:r>
            <a:r>
              <a:rPr lang="en-US" altLang="ko-KR" sz="2400" dirty="0"/>
              <a:t> </a:t>
            </a:r>
            <a:r>
              <a:rPr lang="en-US" altLang="ko-KR" sz="2400" dirty="0" err="1"/>
              <a:t>min_edge</a:t>
            </a:r>
            <a:r>
              <a:rPr lang="en-US" altLang="ko-KR" sz="2400" dirty="0"/>
              <a:t> </a:t>
            </a:r>
            <a:r>
              <a:rPr lang="en-US" altLang="ko-KR" sz="2400" b="1" dirty="0"/>
              <a:t>FROM</a:t>
            </a:r>
            <a:r>
              <a:rPr lang="en-US" altLang="ko-KR" sz="2400" dirty="0"/>
              <a:t> edges</a:t>
            </a:r>
          </a:p>
          <a:p>
            <a:pPr lvl="1"/>
            <a:r>
              <a:rPr lang="en-US" altLang="ko-KR" sz="2400" b="1" dirty="0"/>
              <a:t>Return</a:t>
            </a:r>
            <a:r>
              <a:rPr lang="en-US" altLang="ko-KR" sz="2400" dirty="0"/>
              <a:t> MST</a:t>
            </a:r>
          </a:p>
        </p:txBody>
      </p:sp>
    </p:spTree>
    <p:extLst>
      <p:ext uri="{BB962C8B-B14F-4D97-AF65-F5344CB8AC3E}">
        <p14:creationId xmlns:p14="http://schemas.microsoft.com/office/powerpoint/2010/main" val="3327706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996EC6CB-67D7-7FB4-CDA6-DE7290BFD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505"/>
            <a:ext cx="10653584" cy="85819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Time complexity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7E107-619C-4D5A-599D-CA0D5718935B}"/>
              </a:ext>
            </a:extLst>
          </p:cNvPr>
          <p:cNvSpPr txBox="1"/>
          <p:nvPr/>
        </p:nvSpPr>
        <p:spPr>
          <a:xfrm>
            <a:off x="838200" y="1129799"/>
            <a:ext cx="11099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모든 </a:t>
            </a:r>
            <a:r>
              <a:rPr lang="en-US" altLang="ko-KR" sz="2800" dirty="0"/>
              <a:t>vertex</a:t>
            </a:r>
            <a:r>
              <a:rPr lang="ko-KR" altLang="en-US" sz="2800" dirty="0"/>
              <a:t>에 대해 탐색을 진행하므로 </a:t>
            </a:r>
            <a:r>
              <a:rPr lang="en-US" altLang="ko-KR" sz="2800" dirty="0"/>
              <a:t>O(V)</a:t>
            </a:r>
            <a:r>
              <a:rPr lang="ko-KR" altLang="en-US" sz="2800" dirty="0"/>
              <a:t>이고 각 </a:t>
            </a:r>
            <a:r>
              <a:rPr lang="en-US" altLang="ko-KR" sz="2800" dirty="0"/>
              <a:t>vertex</a:t>
            </a:r>
            <a:r>
              <a:rPr lang="ko-KR" altLang="en-US" sz="2800" dirty="0"/>
              <a:t>마다 최소 </a:t>
            </a:r>
            <a:r>
              <a:rPr lang="en-US" altLang="ko-KR" sz="2800" dirty="0"/>
              <a:t>weight</a:t>
            </a:r>
            <a:r>
              <a:rPr lang="ko-KR" altLang="en-US" sz="2800" dirty="0"/>
              <a:t>를 갖는 </a:t>
            </a:r>
            <a:r>
              <a:rPr lang="en-US" altLang="ko-KR" sz="2800" dirty="0"/>
              <a:t>edge</a:t>
            </a:r>
            <a:r>
              <a:rPr lang="ko-KR" altLang="en-US" sz="2800" dirty="0"/>
              <a:t>를 </a:t>
            </a:r>
            <a:r>
              <a:rPr lang="ko-KR" altLang="en-US" sz="2800" dirty="0" err="1"/>
              <a:t>탐색해야하므로</a:t>
            </a:r>
            <a:r>
              <a:rPr lang="ko-KR" altLang="en-US" sz="2800" dirty="0"/>
              <a:t> 추가로 </a:t>
            </a:r>
            <a:r>
              <a:rPr lang="en-US" altLang="ko-KR" sz="2800" dirty="0"/>
              <a:t>O(V)</a:t>
            </a:r>
            <a:r>
              <a:rPr lang="ko-KR" altLang="en-US" sz="2800" dirty="0"/>
              <a:t>가 소요된다</a:t>
            </a:r>
            <a:r>
              <a:rPr lang="en-US" altLang="ko-KR" sz="2800" dirty="0"/>
              <a:t>. </a:t>
            </a:r>
          </a:p>
          <a:p>
            <a:r>
              <a:rPr lang="ko-KR" altLang="en-US" sz="2800" dirty="0"/>
              <a:t>따라서 시간 복잡도는 </a:t>
            </a:r>
            <a:r>
              <a:rPr lang="en-US" altLang="ko-KR" sz="2800" dirty="0"/>
              <a:t>O(V^2)</a:t>
            </a:r>
            <a:r>
              <a:rPr lang="ko-KR" altLang="en-US" sz="2800" dirty="0"/>
              <a:t>이다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9548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362</Words>
  <Application>Microsoft Office PowerPoint</Application>
  <PresentationFormat>와이드스크린</PresentationFormat>
  <Paragraphs>39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NanumGothic</vt:lpstr>
      <vt:lpstr>맑은 고딕</vt:lpstr>
      <vt:lpstr>Arial</vt:lpstr>
      <vt:lpstr>Office 테마</vt:lpstr>
      <vt:lpstr>Prim’s Algorithm</vt:lpstr>
      <vt:lpstr>Main Idea</vt:lpstr>
      <vt:lpstr>PowerPoint 프레젠테이션</vt:lpstr>
      <vt:lpstr>Pseudocode</vt:lpstr>
      <vt:lpstr>Time complexity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박유나</dc:creator>
  <cp:lastModifiedBy>박유나</cp:lastModifiedBy>
  <cp:revision>3</cp:revision>
  <dcterms:created xsi:type="dcterms:W3CDTF">2024-07-07T06:03:18Z</dcterms:created>
  <dcterms:modified xsi:type="dcterms:W3CDTF">2024-07-15T19:34:28Z</dcterms:modified>
</cp:coreProperties>
</file>