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4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8" autoAdjust="0"/>
    <p:restoredTop sz="94660"/>
  </p:normalViewPr>
  <p:slideViewPr>
    <p:cSldViewPr snapToGrid="0">
      <p:cViewPr>
        <p:scale>
          <a:sx n="66" d="100"/>
          <a:sy n="66" d="100"/>
        </p:scale>
        <p:origin x="3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8A9FF-D768-4D20-8EE6-DB1CFA4C24E4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6A524-B661-4656-B3E1-D3A923955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648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6A524-B661-4656-B3E1-D3A92395583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58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EAD19-AC13-B99A-D29C-DA429087B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5C5E63-DCE9-0E1F-09DD-2F8A8C752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B27B6-874F-16BD-4D08-154DDE1A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B58-7DFE-45CC-945F-DFB68EA4781B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DBF48D-EA27-8992-6F36-A88193D3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755F32-3EC5-2E3A-C252-E9E6D7C9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AF7-96BD-4A13-88A0-324A36DD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44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1193E-C5B0-FB11-D055-A8512DC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B394D7-AB80-76F1-359D-E1272EE26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0D309-365E-4796-2145-A1CBB39E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B58-7DFE-45CC-945F-DFB68EA4781B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64952A-0AF9-9754-D84C-FAD8D0AB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23B8D-5217-7718-440D-A64136FC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AF7-96BD-4A13-88A0-324A36DD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92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0BC240-886D-E415-059F-B319BBB1A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D6DEA5-3A16-0460-E419-71A66AC16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B26ED-F7D4-E6B9-06DB-F1724ED4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B58-7DFE-45CC-945F-DFB68EA4781B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AF6B6-FF47-B85A-1D6A-5286B715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0815F-F6F3-C2E7-A58B-A4A2BD8E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AF7-96BD-4A13-88A0-324A36DD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87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E56FC-9D8C-DECD-E781-E63D6A06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079EDA-FFAA-50E0-348E-BB0A4475D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6E51E5-2369-F6D9-3EC4-03D64AC93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B58-7DFE-45CC-945F-DFB68EA4781B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9A86B4-E4A7-CF24-9343-CA03289D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90FA6-C27D-607A-81A4-CEB9EC2F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AF7-96BD-4A13-88A0-324A36DD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24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924E3-2C15-2D94-A7B6-67E2D0FC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955CAC-BA5B-47A8-6364-48017B387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748F5-0653-44DA-471B-D1CCB58F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B58-7DFE-45CC-945F-DFB68EA4781B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0EF51-6A3F-CF30-0391-27C56996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16BE6-5E87-6AD3-1398-B27AD43C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AF7-96BD-4A13-88A0-324A36DD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70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6BBDD-8465-B8D8-6CE7-43D9D1FC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F7848-81D3-4334-462B-4607E8742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74B575-6BE7-0247-8416-1FB592C22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4F3B60-010D-5F50-A91C-D203F13F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B58-7DFE-45CC-945F-DFB68EA4781B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435EFE-8987-969E-64FC-5B77DD7F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262EF7-DE3E-6B9A-CE26-D20E5ADB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AF7-96BD-4A13-88A0-324A36DD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84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31BE5-1404-D9AA-4E7E-9A3974C0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43B116-40A0-529A-E460-A9A6188D4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2DEDFA-2C62-45AE-9A09-F57119AB6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D2C5B7-B017-F6E4-67B5-6CDDDC155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1B0993-36EA-F9B7-B046-D5C3B6E08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3D34CF-B5B8-67BB-562F-A5F99FAA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B58-7DFE-45CC-945F-DFB68EA4781B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A792E5-497F-037E-E71F-8E19FD24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994662-5E10-7810-C6FF-E9E8C5A5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AF7-96BD-4A13-88A0-324A36DD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0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83C10-D9D4-15F9-8910-35B611B2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4EC2F8-9683-D185-51FA-934CB0E2D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B58-7DFE-45CC-945F-DFB68EA4781B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34BF68-1CA4-5645-0E13-C0A4ADE2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E2E065-8665-7675-1C3A-6DF4A0AC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AF7-96BD-4A13-88A0-324A36DD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54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E72AA1-EA41-3FB3-8812-E34E4DB9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B58-7DFE-45CC-945F-DFB68EA4781B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74EDB2-34F0-8E1D-FE5D-0A190324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CF4E12-5323-FA6A-8A86-AA5E0428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AF7-96BD-4A13-88A0-324A36DD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02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5C97F-DE21-1AD7-EEC4-7440B3C3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96821-AC93-7084-0F20-F4FCEEA0F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2CFC90-3C60-5B64-5324-AA89EAC7F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250B21-5F4C-30F4-5925-BE650ECF8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B58-7DFE-45CC-945F-DFB68EA4781B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7D4049-7B22-A6BB-24E5-466D13CA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9054D2-1B94-2830-B820-0FA060CE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AF7-96BD-4A13-88A0-324A36DD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27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80FE8-943D-BDA1-6F7A-F944B8EE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BC37AA-8DA5-D5B3-B828-C15DD7EB2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F43284-C601-1125-65E0-DD3FA54A9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2A5B8-10CF-E8D5-99AF-3ABB0B0D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B58-7DFE-45CC-945F-DFB68EA4781B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442F13-370A-F03C-D324-73B5971B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5E51BD-172A-053A-E278-27147F31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AF7-96BD-4A13-88A0-324A36DD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76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778DF8-3AA9-B270-0AED-FC22E570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B489A9-5623-CC54-8442-404A448F0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38BD6-39FA-7F9A-FF28-9E37619EE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737B58-7DFE-45CC-945F-DFB68EA4781B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1B44B-2937-1418-ECE8-34B36DBB8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733E83-3E41-34FD-CF95-31AB1ACE7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61AAF7-96BD-4A13-88A0-324A36DD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12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48864-45EC-6517-690B-BA53BD8EAA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DP </a:t>
            </a:r>
            <a:r>
              <a:rPr lang="ko-KR" alt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기반 </a:t>
            </a:r>
            <a:r>
              <a:rPr lang="en-US" altLang="ko-KR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TSP </a:t>
            </a:r>
            <a:r>
              <a:rPr lang="ko-KR" alt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알고리즘 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79DC97-7B7F-1E2F-7180-E8A0CD086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언어학과 </a:t>
            </a:r>
            <a:r>
              <a:rPr lang="en-US" altLang="ko-KR" dirty="0"/>
              <a:t>2021-12659</a:t>
            </a:r>
          </a:p>
          <a:p>
            <a:r>
              <a:rPr lang="ko-KR" altLang="en-US" dirty="0"/>
              <a:t>박유나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041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996EC6CB-67D7-7FB4-CDA6-DE7290BF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16" y="179862"/>
            <a:ext cx="10653584" cy="858194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Core Idea</a:t>
            </a:r>
            <a:endParaRPr lang="ko-KR" altLang="en-US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728F7E-9D69-1411-10B8-9DE38EEC7CA1}"/>
              </a:ext>
            </a:extLst>
          </p:cNvPr>
          <p:cNvSpPr txBox="1"/>
          <p:nvPr/>
        </p:nvSpPr>
        <p:spPr>
          <a:xfrm>
            <a:off x="319216" y="853390"/>
            <a:ext cx="1135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Subproblem</a:t>
            </a:r>
            <a:r>
              <a:rPr lang="ko-KR" altLang="en-US" sz="2400" dirty="0"/>
              <a:t>으로 나누고</a:t>
            </a:r>
            <a:r>
              <a:rPr lang="en-US" altLang="ko-KR" sz="2400" dirty="0"/>
              <a:t>,  Subproblem</a:t>
            </a:r>
            <a:r>
              <a:rPr lang="ko-KR" altLang="en-US" sz="2400" dirty="0"/>
              <a:t>을 구하기 위해 재귀함수를 이용하자</a:t>
            </a:r>
            <a:endParaRPr lang="en-US" altLang="ko-KR" sz="2400" dirty="0"/>
          </a:p>
          <a:p>
            <a:r>
              <a:rPr lang="en-US" altLang="ko-KR" sz="2400" dirty="0"/>
              <a:t>Sub problem</a:t>
            </a:r>
            <a:r>
              <a:rPr lang="ko-KR" altLang="en-US" sz="2400" dirty="0"/>
              <a:t>은 노드 </a:t>
            </a:r>
            <a:r>
              <a:rPr lang="en-US" altLang="ko-KR" sz="2400" dirty="0"/>
              <a:t>s</a:t>
            </a:r>
            <a:r>
              <a:rPr lang="ko-KR" altLang="en-US" sz="2400" dirty="0"/>
              <a:t>에서 </a:t>
            </a:r>
            <a:r>
              <a:rPr lang="ko-KR" altLang="en-US" sz="2400" dirty="0" err="1"/>
              <a:t>방문해야할</a:t>
            </a:r>
            <a:r>
              <a:rPr lang="ko-KR" altLang="en-US" sz="2400" dirty="0"/>
              <a:t> 노드들의 집합 </a:t>
            </a:r>
            <a:r>
              <a:rPr lang="en-US" altLang="ko-KR" sz="2400" dirty="0"/>
              <a:t>U</a:t>
            </a:r>
            <a:r>
              <a:rPr lang="ko-KR" altLang="en-US" sz="2400" dirty="0"/>
              <a:t>의 노드 중 가장 거리가 짧은 노드를 구하는 것이다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다음 노드 </a:t>
            </a:r>
            <a:r>
              <a:rPr lang="en-US" altLang="ko-KR" sz="2400" dirty="0"/>
              <a:t>s2</a:t>
            </a:r>
            <a:r>
              <a:rPr lang="ko-KR" altLang="en-US" sz="2400" dirty="0"/>
              <a:t>에서도 가장 짧은 거리를 갖는 노드를 구할 때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Subproblem</a:t>
            </a:r>
            <a:r>
              <a:rPr lang="ko-KR" altLang="en-US" sz="2400" dirty="0"/>
              <a:t>에서 구한 최소 거리를 이용할 수 있기에 재귀적이다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7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996EC6CB-67D7-7FB4-CDA6-DE7290BF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6" y="9244"/>
            <a:ext cx="10653584" cy="858194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Pseudocode</a:t>
            </a:r>
            <a:endParaRPr lang="ko-KR" altLang="en-US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FAF7A7-A786-6D9A-49AD-1B1F2951CB05}"/>
              </a:ext>
            </a:extLst>
          </p:cNvPr>
          <p:cNvSpPr txBox="1"/>
          <p:nvPr/>
        </p:nvSpPr>
        <p:spPr>
          <a:xfrm>
            <a:off x="311250" y="867438"/>
            <a:ext cx="10653584" cy="56323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ALGORITHM TSP</a:t>
            </a:r>
            <a:r>
              <a:rPr lang="en-US" altLang="ko-KR" sz="2000" dirty="0"/>
              <a:t>(d, n):</a:t>
            </a:r>
          </a:p>
          <a:p>
            <a:r>
              <a:rPr lang="en-US" altLang="ko-KR" sz="2000" dirty="0"/>
              <a:t># d is the adjacency matrix to represent the distance between nodes</a:t>
            </a:r>
          </a:p>
          <a:p>
            <a:r>
              <a:rPr lang="en-US" altLang="ko-KR" sz="2000" dirty="0"/>
              <a:t># n is the number of nodes</a:t>
            </a:r>
          </a:p>
          <a:p>
            <a:r>
              <a:rPr lang="en-US" altLang="ko-KR" sz="2000" dirty="0"/>
              <a:t># U is nodes to visit</a:t>
            </a:r>
          </a:p>
          <a:p>
            <a:r>
              <a:rPr lang="en-US" altLang="ko-KR" sz="2000" dirty="0"/>
              <a:t>g &lt;- </a:t>
            </a:r>
            <a:r>
              <a:rPr lang="en-US" altLang="ko-KR" sz="2000" dirty="0" err="1"/>
              <a:t>memoization</a:t>
            </a:r>
            <a:r>
              <a:rPr lang="en-US" altLang="ko-KR" sz="2000" dirty="0"/>
              <a:t> table to store the minimum distance</a:t>
            </a:r>
          </a:p>
          <a:p>
            <a:r>
              <a:rPr lang="en-US" altLang="ko-KR" sz="2000" dirty="0"/>
              <a:t>g(1, {1}) &lt;- 0  </a:t>
            </a:r>
          </a:p>
          <a:p>
            <a:r>
              <a:rPr lang="en-US" altLang="ko-KR" sz="2000" b="1" dirty="0"/>
              <a:t>FOR</a:t>
            </a:r>
            <a:r>
              <a:rPr lang="en-US" altLang="ko-KR" sz="2000" dirty="0"/>
              <a:t> s &lt;- 2 </a:t>
            </a:r>
            <a:r>
              <a:rPr lang="en-US" altLang="ko-KR" sz="2000" b="1" dirty="0"/>
              <a:t>TO</a:t>
            </a:r>
            <a:r>
              <a:rPr lang="en-US" altLang="ko-KR" sz="2000" dirty="0"/>
              <a:t> n </a:t>
            </a:r>
            <a:r>
              <a:rPr lang="en-US" altLang="ko-KR" sz="2000" b="1" dirty="0"/>
              <a:t>STEP</a:t>
            </a:r>
            <a:r>
              <a:rPr lang="en-US" altLang="ko-KR" sz="2000" dirty="0"/>
              <a:t> 1 </a:t>
            </a:r>
            <a:r>
              <a:rPr lang="en-US" altLang="ko-KR" sz="2000" b="1" dirty="0"/>
              <a:t>DO</a:t>
            </a:r>
          </a:p>
          <a:p>
            <a:r>
              <a:rPr lang="en-US" altLang="ko-KR" sz="2000" dirty="0"/>
              <a:t>    </a:t>
            </a:r>
            <a:r>
              <a:rPr lang="en-US" altLang="ko-KR" sz="2000" b="1" dirty="0"/>
              <a:t>FOR ALL SUBSET </a:t>
            </a:r>
            <a:r>
              <a:rPr lang="en-US" altLang="ko-KR" sz="2000" dirty="0"/>
              <a:t>V ⊆ U </a:t>
            </a:r>
            <a:r>
              <a:rPr lang="en-US" altLang="ko-KR" sz="2000" b="1" dirty="0"/>
              <a:t>OF SIZE </a:t>
            </a:r>
            <a:r>
              <a:rPr lang="en-US" altLang="ko-KR" sz="2000" dirty="0"/>
              <a:t>s </a:t>
            </a:r>
            <a:r>
              <a:rPr lang="en-US" altLang="ko-KR" sz="2000" b="1" dirty="0"/>
              <a:t>DO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b="1" dirty="0"/>
              <a:t>FOR ALL </a:t>
            </a:r>
            <a:r>
              <a:rPr lang="en-US" altLang="ko-KR" sz="2000" dirty="0"/>
              <a:t>v ∈ V </a:t>
            </a:r>
            <a:r>
              <a:rPr lang="en-US" altLang="ko-KR" sz="2000" b="1" dirty="0"/>
              <a:t>DO</a:t>
            </a:r>
          </a:p>
          <a:p>
            <a:r>
              <a:rPr lang="en-US" altLang="ko-KR" sz="2000" dirty="0"/>
              <a:t>	   g(v, V) &lt;- ∞</a:t>
            </a:r>
          </a:p>
          <a:p>
            <a:r>
              <a:rPr lang="en-US" altLang="ko-KR" sz="2000" dirty="0"/>
              <a:t>            </a:t>
            </a:r>
            <a:r>
              <a:rPr lang="en-US" altLang="ko-KR" sz="2000" b="1" dirty="0"/>
              <a:t>FOR  ALL </a:t>
            </a:r>
            <a:r>
              <a:rPr lang="en-US" altLang="ko-KR" sz="2000" dirty="0"/>
              <a:t>u ∈ V, u ≠ v </a:t>
            </a:r>
            <a:r>
              <a:rPr lang="en-US" altLang="ko-KR" sz="2000" b="1" dirty="0"/>
              <a:t>DO</a:t>
            </a:r>
          </a:p>
          <a:p>
            <a:r>
              <a:rPr lang="en-US" altLang="ko-KR" sz="2000" dirty="0"/>
              <a:t>                g(v, V) &lt;- </a:t>
            </a:r>
            <a:r>
              <a:rPr lang="en-US" altLang="ko-KR" sz="2000" b="1" dirty="0"/>
              <a:t>MIIN</a:t>
            </a:r>
            <a:r>
              <a:rPr lang="en-US" altLang="ko-KR" sz="2000" dirty="0"/>
              <a:t> [d(u, v) + g(u, V - {v})]</a:t>
            </a:r>
          </a:p>
          <a:p>
            <a:r>
              <a:rPr lang="en-US" altLang="ko-KR" sz="2000" b="1" dirty="0"/>
              <a:t>            END FOR</a:t>
            </a:r>
          </a:p>
          <a:p>
            <a:r>
              <a:rPr lang="en-US" altLang="ko-KR" sz="2000" b="1" dirty="0"/>
              <a:t>        END FOR</a:t>
            </a:r>
          </a:p>
          <a:p>
            <a:r>
              <a:rPr lang="en-US" altLang="ko-KR" sz="2000" b="1" dirty="0"/>
              <a:t>    END FOR</a:t>
            </a:r>
          </a:p>
          <a:p>
            <a:r>
              <a:rPr lang="en-US" altLang="ko-KR" sz="2000" b="1" dirty="0"/>
              <a:t>END FOR</a:t>
            </a:r>
          </a:p>
          <a:p>
            <a:r>
              <a:rPr lang="en-US" altLang="ko-KR" sz="2000" dirty="0"/>
              <a:t>Min cost &lt;- </a:t>
            </a:r>
            <a:r>
              <a:rPr lang="en-US" altLang="ko-KR" sz="2000" b="1" dirty="0"/>
              <a:t>MIN</a:t>
            </a:r>
            <a:r>
              <a:rPr lang="en-US" altLang="ko-KR" sz="2000" dirty="0"/>
              <a:t> [g(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, U) + d(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, 1) for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1 to n]</a:t>
            </a:r>
          </a:p>
          <a:p>
            <a:r>
              <a:rPr lang="en-US" altLang="ko-KR" sz="2000" b="1" dirty="0"/>
              <a:t>RETURN </a:t>
            </a:r>
            <a:r>
              <a:rPr lang="en-US" altLang="ko-KR" sz="2000" dirty="0"/>
              <a:t>Min cost</a:t>
            </a:r>
          </a:p>
        </p:txBody>
      </p:sp>
    </p:spTree>
    <p:extLst>
      <p:ext uri="{BB962C8B-B14F-4D97-AF65-F5344CB8AC3E}">
        <p14:creationId xmlns:p14="http://schemas.microsoft.com/office/powerpoint/2010/main" val="332770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996EC6CB-67D7-7FB4-CDA6-DE7290BF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505"/>
            <a:ext cx="10653584" cy="858194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Time complexity</a:t>
            </a:r>
            <a:endParaRPr lang="ko-KR" alt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7E107-619C-4D5A-599D-CA0D5718935B}"/>
              </a:ext>
            </a:extLst>
          </p:cNvPr>
          <p:cNvSpPr txBox="1"/>
          <p:nvPr/>
        </p:nvSpPr>
        <p:spPr>
          <a:xfrm>
            <a:off x="838200" y="1025699"/>
            <a:ext cx="11099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N</a:t>
            </a:r>
            <a:r>
              <a:rPr lang="ko-KR" altLang="en-US" sz="2800" dirty="0"/>
              <a:t>개의 노드들 각각에 대해 </a:t>
            </a:r>
            <a:r>
              <a:rPr lang="en-US" altLang="ko-KR" sz="2800" dirty="0"/>
              <a:t>n</a:t>
            </a:r>
            <a:r>
              <a:rPr lang="ko-KR" altLang="en-US" sz="2800" dirty="0"/>
              <a:t>개의 </a:t>
            </a:r>
            <a:r>
              <a:rPr lang="ko-KR" altLang="en-US" sz="2800" dirty="0" err="1"/>
              <a:t>방문해야할</a:t>
            </a:r>
            <a:r>
              <a:rPr lang="ko-KR" altLang="en-US" sz="2800" dirty="0"/>
              <a:t> 노드들의 집합에서 부분집합들을 </a:t>
            </a:r>
            <a:r>
              <a:rPr lang="ko-KR" altLang="en-US" sz="2800" dirty="0" err="1"/>
              <a:t>구해야하므로</a:t>
            </a:r>
            <a:r>
              <a:rPr lang="ko-KR" altLang="en-US" sz="2800" dirty="0"/>
              <a:t> </a:t>
            </a:r>
            <a:r>
              <a:rPr lang="en-US" altLang="ko-KR" sz="2800" dirty="0"/>
              <a:t>O(2^n)</a:t>
            </a:r>
            <a:r>
              <a:rPr lang="ko-KR" altLang="en-US" sz="2800" dirty="0"/>
              <a:t>이 필요하다</a:t>
            </a:r>
            <a:r>
              <a:rPr lang="en-US" altLang="ko-KR" sz="2800" dirty="0"/>
              <a:t>.</a:t>
            </a:r>
            <a:r>
              <a:rPr lang="ko-KR" altLang="en-US" sz="2800" dirty="0"/>
              <a:t> 각 부분집합들 내에서 </a:t>
            </a:r>
            <a:r>
              <a:rPr lang="en-US" altLang="ko-KR" sz="2800" dirty="0"/>
              <a:t>n-1</a:t>
            </a:r>
            <a:r>
              <a:rPr lang="ko-KR" altLang="en-US" sz="2800" dirty="0"/>
              <a:t>개의 다른 노드들을 고려하므로 </a:t>
            </a:r>
            <a:r>
              <a:rPr lang="en-US" altLang="ko-KR" sz="2800" dirty="0"/>
              <a:t>O(n * (n-1) * 2^n)</a:t>
            </a:r>
            <a:r>
              <a:rPr lang="ko-KR" altLang="en-US" sz="2800" dirty="0"/>
              <a:t>이다</a:t>
            </a:r>
            <a:r>
              <a:rPr lang="en-US" altLang="ko-KR" sz="2800" dirty="0"/>
              <a:t>. </a:t>
            </a:r>
            <a:r>
              <a:rPr lang="ko-KR" altLang="en-US" sz="2800" dirty="0"/>
              <a:t>따라서</a:t>
            </a:r>
            <a:r>
              <a:rPr lang="en-US" altLang="ko-KR" sz="2800" dirty="0"/>
              <a:t> </a:t>
            </a:r>
            <a:r>
              <a:rPr lang="ko-KR" altLang="en-US" sz="2800" dirty="0" err="1"/>
              <a:t>시간복잡도는</a:t>
            </a:r>
            <a:r>
              <a:rPr lang="ko-KR" altLang="en-US" sz="2800" dirty="0"/>
              <a:t> </a:t>
            </a:r>
            <a:r>
              <a:rPr lang="en-US" altLang="ko-KR" sz="2800" dirty="0"/>
              <a:t>O(n^2 * 2^n)</a:t>
            </a:r>
            <a:r>
              <a:rPr lang="ko-KR" altLang="en-US" sz="2800" dirty="0"/>
              <a:t> 이다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9548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285</Words>
  <Application>Microsoft Office PowerPoint</Application>
  <PresentationFormat>와이드스크린</PresentationFormat>
  <Paragraphs>29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Lato Extended</vt:lpstr>
      <vt:lpstr>맑은 고딕</vt:lpstr>
      <vt:lpstr>Arial</vt:lpstr>
      <vt:lpstr>Office 테마</vt:lpstr>
      <vt:lpstr>DP 기반 TSP 알고리즘 </vt:lpstr>
      <vt:lpstr>Core Idea</vt:lpstr>
      <vt:lpstr>Pseudocode</vt:lpstr>
      <vt:lpstr>Time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박유나</dc:creator>
  <cp:lastModifiedBy>박유나</cp:lastModifiedBy>
  <cp:revision>6</cp:revision>
  <dcterms:created xsi:type="dcterms:W3CDTF">2024-07-07T06:03:18Z</dcterms:created>
  <dcterms:modified xsi:type="dcterms:W3CDTF">2024-07-28T10:25:00Z</dcterms:modified>
</cp:coreProperties>
</file>