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3" r:id="rId16"/>
    <p:sldId id="264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A89357F-EBC3-4A05-84AD-1CE10CCFBCCA}">
          <p14:sldIdLst>
            <p14:sldId id="256"/>
            <p14:sldId id="259"/>
            <p14:sldId id="260"/>
            <p14:sldId id="258"/>
            <p14:sldId id="261"/>
            <p14:sldId id="262"/>
            <p14:sldId id="263"/>
            <p14:sldId id="266"/>
            <p14:sldId id="267"/>
            <p14:sldId id="268"/>
            <p14:sldId id="269"/>
            <p14:sldId id="271"/>
            <p14:sldId id="270"/>
            <p14:sldId id="272"/>
            <p14:sldId id="27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2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CE4EF-1180-46CA-AA3A-519393C70ECC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3E78B-8A4A-40A6-AC1F-32D70C6B1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04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3E78B-8A4A-40A6-AC1F-32D70C6B1B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240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895EA-2F76-F6AB-4ADB-84AC80A54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6ACC7F-B240-9B0F-12D9-DAC1C6E06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1DF8C-E4CF-6D0C-9116-0F90E960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6D4F31-6E2D-43D5-BFB0-B4B00862A630}" type="datetimeFigureOut">
              <a:rPr lang="ko-KR" altLang="en-US" smtClean="0"/>
              <a:pPr/>
              <a:t>2024-07-29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B604D-0F13-1518-6BAF-084C7662F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5D31BC-DB8A-C3AB-9498-C09A1D75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B6E3A-1E0B-4D6D-BAAA-5148F59E17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03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AB910-1D04-DBB6-DB21-8AA6AEBF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D0B21F-77CE-AD47-E078-23CC27C18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B12DAB-4179-6030-289E-BA6F8AB9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6D4F31-6E2D-43D5-BFB0-B4B00862A630}" type="datetimeFigureOut">
              <a:rPr lang="ko-KR" altLang="en-US" smtClean="0"/>
              <a:pPr/>
              <a:t>2024-07-29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960C6E-4F09-1659-9543-7FCA9E42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DD44E6-C2E1-3A67-E67B-C799B4F2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B6E3A-1E0B-4D6D-BAAA-5148F59E17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23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CA5C23-4540-1B99-9E92-46079E902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6F9F9F-AB85-1197-25B7-CD2097EAF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0826F-F7C2-240B-321B-FE27A33C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6D4F31-6E2D-43D5-BFB0-B4B00862A630}" type="datetimeFigureOut">
              <a:rPr lang="ko-KR" altLang="en-US" smtClean="0"/>
              <a:pPr/>
              <a:t>2024-07-29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CCB6C-6D47-6BDF-D384-87F30C8BE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E4C2C-9FB7-792A-F77D-3EA763F4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B6E3A-1E0B-4D6D-BAAA-5148F59E17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37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EA5D0-CE10-90F3-A166-FDC490C9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244C3-A593-DDCA-3F3E-7CFAA0AEE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171E3B-0B62-C8AC-F077-C49D6996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6D4F31-6E2D-43D5-BFB0-B4B00862A630}" type="datetimeFigureOut">
              <a:rPr lang="ko-KR" altLang="en-US" smtClean="0"/>
              <a:pPr/>
              <a:t>2024-07-29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447AE-7737-6B3D-4E9C-82563624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EAAEE-8DA3-3F28-1BCE-1C664DD1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B6E3A-1E0B-4D6D-BAAA-5148F59E17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5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7AA87-DEA5-4369-8747-C49147A2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D2D6F4-0535-44CA-2BAC-E00556EF0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5F006-8A98-7F5E-D1A6-1437EE0D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6D4F31-6E2D-43D5-BFB0-B4B00862A630}" type="datetimeFigureOut">
              <a:rPr lang="ko-KR" altLang="en-US" smtClean="0"/>
              <a:pPr/>
              <a:t>2024-07-29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111127-B951-8953-53EC-F53FFDAC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0F0333-6785-6338-6A59-8B68D21D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B6E3A-1E0B-4D6D-BAAA-5148F59E17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295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D8840-706B-1CFD-49DB-0A126D49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2490BB-BD81-F33B-6207-B1F45AA5B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04B3F8-D3F6-F326-2D23-207153A95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55A54-D8CF-DB01-B62B-C8EFBCD6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6D4F31-6E2D-43D5-BFB0-B4B00862A630}" type="datetimeFigureOut">
              <a:rPr lang="ko-KR" altLang="en-US" smtClean="0"/>
              <a:pPr/>
              <a:t>2024-07-29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5D0457-8257-D744-A1BD-45872052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130FE0-9284-98D2-9933-24CE3893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B6E3A-1E0B-4D6D-BAAA-5148F59E17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59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2A5A5-DAB0-FB21-2B7C-30BE720F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B9771-AC22-C4C9-91E5-7ECDDA846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CE0F71-F5FA-5A5A-CC96-1E3F3DDF5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C3F159-E974-112E-1CF9-CC6134396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D86B31-C3C1-526D-CF9E-6680B16AF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0EA5D6-0D54-E44C-2963-52370C3C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6D4F31-6E2D-43D5-BFB0-B4B00862A630}" type="datetimeFigureOut">
              <a:rPr lang="ko-KR" altLang="en-US" smtClean="0"/>
              <a:pPr/>
              <a:t>2024-07-29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D765B3-8707-BFB1-06D2-78355FDC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05AB73-962C-0A4E-3619-A05114B62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B6E3A-1E0B-4D6D-BAAA-5148F59E17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470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97105-3E86-75EB-C790-2E99B7D2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2AA851-C120-B60D-D7CD-21D30722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6D4F31-6E2D-43D5-BFB0-B4B00862A630}" type="datetimeFigureOut">
              <a:rPr lang="ko-KR" altLang="en-US" smtClean="0"/>
              <a:pPr/>
              <a:t>2024-07-29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C7E631-7BF0-D4F9-CB6F-10757058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54838F-6906-8A9E-DB3D-7B878B77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B6E3A-1E0B-4D6D-BAAA-5148F59E17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09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56C4CD-42D5-F4BF-3196-7E49A173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6D4F31-6E2D-43D5-BFB0-B4B00862A630}" type="datetimeFigureOut">
              <a:rPr lang="ko-KR" altLang="en-US" smtClean="0"/>
              <a:pPr/>
              <a:t>2024-07-29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5ABB07-7073-1469-B25A-3AC752BD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50A5C-4DEF-9D99-4C30-6D73FFFD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B6E3A-1E0B-4D6D-BAAA-5148F59E17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48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0EC0A-0386-20C7-BFFC-390BB105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BDA88A-1D04-1104-6B42-967281E22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354958-8315-B292-A266-9588585E4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F310A3-A4A2-4F90-F9EB-BDC57A0A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6D4F31-6E2D-43D5-BFB0-B4B00862A630}" type="datetimeFigureOut">
              <a:rPr lang="ko-KR" altLang="en-US" smtClean="0"/>
              <a:pPr/>
              <a:t>2024-07-29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5BF7C3-55DB-89BA-62E9-5F2C3BF2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DFC4AC-AFC4-3246-94BA-9FED21DE6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B6E3A-1E0B-4D6D-BAAA-5148F59E17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54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5D30C-954B-CA68-3B30-7DE1EF324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AA940E-01FF-356F-AC5A-E02676B63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AD49FF-E5D7-1A36-6DDA-240832686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46E428-BAD8-E56B-B108-6C70D34F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6D4F31-6E2D-43D5-BFB0-B4B00862A630}" type="datetimeFigureOut">
              <a:rPr lang="ko-KR" altLang="en-US" smtClean="0"/>
              <a:pPr/>
              <a:t>2024-07-29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F731E9-4AD9-FC9C-F140-715F4587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B4E7A1-D881-026B-49C2-FF39C319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B6E3A-1E0B-4D6D-BAAA-5148F59E17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43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BD64DE-403C-31DE-FB22-C335BDC4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4F9F8C-2397-3CA2-1A13-52EE895ED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81F286-7060-EC06-B795-B3966C9D2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FB6D4F31-6E2D-43D5-BFB0-B4B00862A630}" type="datetimeFigureOut">
              <a:rPr lang="ko-KR" altLang="en-US" smtClean="0"/>
              <a:pPr/>
              <a:t>2024-07-29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F34FC-EAA1-C40B-E1F0-5903F1F4B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A5CA88-1075-CE45-D248-F9C331AFE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96CB6E3A-1E0B-4D6D-BAAA-5148F59E17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36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B7C19-F8C3-04C7-20E5-BBD0ED621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Ch.26 Learning in Virtual Worlds</a:t>
            </a: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E17A7D-47AE-17A0-452C-B808F7FE0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Yasmin B. Kafai and Chris Dede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B0D94-2DFA-C9A4-3234-42B57F7EC418}"/>
              </a:ext>
            </a:extLst>
          </p:cNvPr>
          <p:cNvSpPr txBox="1"/>
          <p:nvPr/>
        </p:nvSpPr>
        <p:spPr>
          <a:xfrm>
            <a:off x="9479280" y="5534526"/>
            <a:ext cx="237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교육학과 김주혁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</a:rPr>
              <a:t>언어학과 박유나</a:t>
            </a:r>
            <a:endParaRPr lang="en-US" altLang="ko-KR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473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C68A1-4B9E-C7D5-9277-7715A6E3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Game‑based assessment framework</a:t>
            </a:r>
            <a:br>
              <a:rPr lang="en-US" altLang="ko-KR" dirty="0"/>
            </a:br>
            <a:r>
              <a:rPr lang="en-US" altLang="ko-KR" dirty="0"/>
              <a:t>for virtual reality (</a:t>
            </a:r>
            <a:r>
              <a:rPr lang="en-US" altLang="ko-KR" dirty="0" err="1"/>
              <a:t>Udeozor</a:t>
            </a:r>
            <a:r>
              <a:rPr lang="en-US" altLang="ko-KR" dirty="0"/>
              <a:t> et al., 2023)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531B42-7929-5AB9-66C6-10CA3DEC0794}"/>
              </a:ext>
            </a:extLst>
          </p:cNvPr>
          <p:cNvSpPr txBox="1"/>
          <p:nvPr/>
        </p:nvSpPr>
        <p:spPr>
          <a:xfrm>
            <a:off x="419099" y="1783894"/>
            <a:ext cx="113269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Evidence Centered Design (ECD) Framework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학습자의 지식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또는 능력에 대한 주장을 뒷받침하기 위해 증거를 수집하는 평가를 설계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평가를 통해 학습자의 지식과 능력에 대한 증거를 수집하고 해석하는 과정을 중시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규격화되고 복잡한 평가 시스템이나 테스트를 설계할 때 유용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Constructive Alignment (CA)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 과정 전체에 초점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 목표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교수 활동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평가 과제 간의 일관성을 유지한 학습 경험 설계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학생들이 설정된 학습 목표를 효과적으로 달성하도록 지원하는 것을 주 목적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규격화된 평가 기준이나 과제가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없을수도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ILO(Intended learning outcome) 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학습자가 과정이나 학습 활동을 완료한 후 무엇을 알고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이해하고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있어야 하는지 설명하는 명확하고 구체적인 진술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Game‑Based Assessment Framework(GBAF)</a:t>
            </a:r>
            <a:b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443668-D859-4D52-0830-3768BD2E97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76" t="9387"/>
          <a:stretch/>
        </p:blipFill>
        <p:spPr>
          <a:xfrm>
            <a:off x="8450007" y="4938776"/>
            <a:ext cx="3390995" cy="187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C68A1-4B9E-C7D5-9277-7715A6E3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Game‑based assessment framework</a:t>
            </a:r>
            <a:br>
              <a:rPr lang="en-US" altLang="ko-KR" dirty="0"/>
            </a:br>
            <a:r>
              <a:rPr lang="en-US" altLang="ko-KR" dirty="0"/>
              <a:t>for virtual reality (</a:t>
            </a:r>
            <a:r>
              <a:rPr lang="en-US" altLang="ko-KR" dirty="0" err="1"/>
              <a:t>Udeozor</a:t>
            </a:r>
            <a:r>
              <a:rPr lang="en-US" altLang="ko-KR" dirty="0"/>
              <a:t> et al., 2023)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BC50F1-8AA9-B817-4C40-7B4C9A8EE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540" y="1775668"/>
            <a:ext cx="7953208" cy="496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81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C68A1-4B9E-C7D5-9277-7715A6E3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Game‑based assessment framework</a:t>
            </a:r>
            <a:br>
              <a:rPr lang="en-US" altLang="ko-KR" dirty="0"/>
            </a:br>
            <a:r>
              <a:rPr lang="en-US" altLang="ko-KR" dirty="0"/>
              <a:t>for virtual reality (</a:t>
            </a:r>
            <a:r>
              <a:rPr lang="en-US" altLang="ko-KR" dirty="0" err="1"/>
              <a:t>Udeozor</a:t>
            </a:r>
            <a:r>
              <a:rPr lang="en-US" altLang="ko-KR" dirty="0"/>
              <a:t> et al., 2023)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0383FA-8D47-204E-9F70-5D4038021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263309"/>
            <a:ext cx="10195224" cy="39979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19E3BC-C850-44D4-F1C2-99286E0276E3}"/>
              </a:ext>
            </a:extLst>
          </p:cNvPr>
          <p:cNvSpPr txBox="1"/>
          <p:nvPr/>
        </p:nvSpPr>
        <p:spPr>
          <a:xfrm>
            <a:off x="882650" y="1811338"/>
            <a:ext cx="529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ILO (Intended learning outcome)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51913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C68A1-4B9E-C7D5-9277-7715A6E3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Game‑based assessment framework</a:t>
            </a:r>
            <a:br>
              <a:rPr lang="en-US" altLang="ko-KR" dirty="0"/>
            </a:br>
            <a:r>
              <a:rPr lang="en-US" altLang="ko-KR" dirty="0"/>
              <a:t>for virtual reality (</a:t>
            </a:r>
            <a:r>
              <a:rPr lang="en-US" altLang="ko-KR" dirty="0" err="1"/>
              <a:t>Udeozor</a:t>
            </a:r>
            <a:r>
              <a:rPr lang="en-US" altLang="ko-KR" dirty="0"/>
              <a:t> et al., 2023)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771E65-AC30-F10A-E3A8-FF153B161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23" y="2229934"/>
            <a:ext cx="10169553" cy="40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14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80F2D8A-2F73-4166-5441-89BF81720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3" t="50117" r="22350"/>
          <a:stretch/>
        </p:blipFill>
        <p:spPr>
          <a:xfrm>
            <a:off x="6515286" y="3513307"/>
            <a:ext cx="5422901" cy="32912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CAC68A1-4B9E-C7D5-9277-7715A6E3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Game‑based assessment framework</a:t>
            </a:r>
            <a:br>
              <a:rPr lang="en-US" altLang="ko-KR" dirty="0"/>
            </a:br>
            <a:r>
              <a:rPr lang="en-US" altLang="ko-KR" dirty="0"/>
              <a:t>for virtual reality(</a:t>
            </a:r>
            <a:r>
              <a:rPr lang="en-US" altLang="ko-KR" dirty="0" err="1"/>
              <a:t>Udeozor</a:t>
            </a:r>
            <a:r>
              <a:rPr lang="en-US" altLang="ko-KR" dirty="0"/>
              <a:t> et al., 2023)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48655E-AF7F-24D9-838C-808F76669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59" b="57870"/>
          <a:stretch/>
        </p:blipFill>
        <p:spPr>
          <a:xfrm>
            <a:off x="253813" y="1831351"/>
            <a:ext cx="7086788" cy="27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57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C68A1-4B9E-C7D5-9277-7715A6E3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Eye-Tracking in Immersive Virtual Reality for Education(</a:t>
            </a:r>
            <a:r>
              <a:rPr lang="en-US" altLang="ko-KR" dirty="0" err="1"/>
              <a:t>Mikhailenko</a:t>
            </a:r>
            <a:r>
              <a:rPr lang="en-US" altLang="ko-KR" dirty="0"/>
              <a:t> et al. 2022)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8F356F-B859-A643-5511-4972DA313CF5}"/>
              </a:ext>
            </a:extLst>
          </p:cNvPr>
          <p:cNvSpPr txBox="1"/>
          <p:nvPr/>
        </p:nvSpPr>
        <p:spPr>
          <a:xfrm>
            <a:off x="708660" y="1690688"/>
            <a:ext cx="106451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시선 추적 관련 주요 연구 성과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시선 고정 시간이 길수록 이해의 어려움을 나타냄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 자료를 이용한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학습시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시선 이동 패턴 분석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학업 숙련도에 따른 시선의 차이 분석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주의력 및 집중력 평가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개별 학생의 인지 부하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피로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피곤함 및 집중 수준을 측정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미래 전망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많은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VR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기기들이 시선 추적 기능 보유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(Meta quest 3 pro,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Vive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방대한 데이터 셋 확보가능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분석할 때 사용할 방법 및 평가 알고리즘 개발 미흡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0603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F3813-5E17-9775-EF01-FA07926B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D43D7-4D90-88C7-4E26-206410CD2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2860"/>
            <a:ext cx="11018315" cy="527774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ko-KR" altLang="en-US" sz="1800" dirty="0" err="1">
                <a:ea typeface="맑은 고딕" panose="020B0503020000020004" pitchFamily="50" charset="-127"/>
              </a:rPr>
              <a:t>나해찬</a:t>
            </a:r>
            <a:r>
              <a:rPr lang="en-US" altLang="ko-KR" sz="1800" dirty="0"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ea typeface="맑은 고딕" panose="020B0503020000020004" pitchFamily="50" charset="-127"/>
              </a:rPr>
              <a:t>이유진</a:t>
            </a:r>
            <a:r>
              <a:rPr lang="en-US" altLang="ko-KR" sz="1800" dirty="0"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ea typeface="맑은 고딕" panose="020B0503020000020004" pitchFamily="50" charset="-127"/>
              </a:rPr>
              <a:t>김수영</a:t>
            </a:r>
            <a:r>
              <a:rPr lang="en-US" altLang="ko-KR" sz="1800" dirty="0">
                <a:ea typeface="맑은 고딕" panose="020B0503020000020004" pitchFamily="50" charset="-127"/>
              </a:rPr>
              <a:t>, </a:t>
            </a:r>
            <a:r>
              <a:rPr lang="ko-KR" altLang="en-US" sz="1800" dirty="0" err="1">
                <a:ea typeface="맑은 고딕" panose="020B0503020000020004" pitchFamily="50" charset="-127"/>
              </a:rPr>
              <a:t>김윤상</a:t>
            </a:r>
            <a:r>
              <a:rPr lang="en-US" altLang="ko-KR" sz="1800" dirty="0">
                <a:ea typeface="맑은 고딕" panose="020B0503020000020004" pitchFamily="50" charset="-127"/>
              </a:rPr>
              <a:t>(2022). </a:t>
            </a:r>
            <a:r>
              <a:rPr lang="ko-KR" altLang="en-US" sz="1800" dirty="0">
                <a:ea typeface="맑은 고딕" panose="020B0503020000020004" pitchFamily="50" charset="-127"/>
              </a:rPr>
              <a:t>메타버스 교육 플랫폼에 관한 연구</a:t>
            </a:r>
            <a:r>
              <a:rPr lang="en-US" altLang="ko-KR" sz="1800" dirty="0"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ea typeface="맑은 고딕" panose="020B0503020000020004" pitchFamily="50" charset="-127"/>
              </a:rPr>
              <a:t>사례 분석과 제언</a:t>
            </a:r>
            <a:r>
              <a:rPr lang="en-US" altLang="ko-KR" sz="1800" dirty="0">
                <a:ea typeface="맑은 고딕" panose="020B0503020000020004" pitchFamily="50" charset="-127"/>
              </a:rPr>
              <a:t>. </a:t>
            </a:r>
            <a:r>
              <a:rPr lang="ko-KR" altLang="en-US" sz="1800" b="1" dirty="0" err="1">
                <a:ea typeface="맑은 고딕" panose="020B0503020000020004" pitchFamily="50" charset="-127"/>
              </a:rPr>
              <a:t>디지털콘텐츠학회논문지</a:t>
            </a:r>
            <a:r>
              <a:rPr lang="en-US" altLang="ko-KR" sz="1800" b="1" dirty="0">
                <a:ea typeface="맑은 고딕" panose="020B0503020000020004" pitchFamily="50" charset="-127"/>
              </a:rPr>
              <a:t>. 23</a:t>
            </a:r>
            <a:r>
              <a:rPr lang="en-US" altLang="ko-KR" sz="1800" dirty="0">
                <a:ea typeface="맑은 고딕" panose="020B0503020000020004" pitchFamily="50" charset="-127"/>
              </a:rPr>
              <a:t>(5). 827-836</a:t>
            </a:r>
          </a:p>
          <a:p>
            <a:pPr marL="0" indent="0">
              <a:buNone/>
            </a:pPr>
            <a:r>
              <a:rPr lang="ko-KR" altLang="en-US" sz="1800" dirty="0">
                <a:ea typeface="맑은 고딕" panose="020B0503020000020004" pitchFamily="50" charset="-127"/>
              </a:rPr>
              <a:t>이상민</a:t>
            </a:r>
            <a:r>
              <a:rPr lang="en-US" altLang="ko-KR" sz="1800" dirty="0"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ea typeface="맑은 고딕" panose="020B0503020000020004" pitchFamily="50" charset="-127"/>
              </a:rPr>
              <a:t>김승현</a:t>
            </a:r>
            <a:r>
              <a:rPr lang="en-US" altLang="ko-KR" sz="1800" dirty="0">
                <a:ea typeface="맑은 고딕" panose="020B0503020000020004" pitchFamily="50" charset="-127"/>
              </a:rPr>
              <a:t>(2023). </a:t>
            </a:r>
            <a:r>
              <a:rPr lang="ko-KR" altLang="en-US" sz="1800" dirty="0">
                <a:ea typeface="맑은 고딕" panose="020B0503020000020004" pitchFamily="50" charset="-127"/>
              </a:rPr>
              <a:t>메타버스 플랫폼의 교육적 활용을 위한 특성 분석</a:t>
            </a:r>
            <a:r>
              <a:rPr lang="en-US" altLang="ko-KR" sz="1800" dirty="0">
                <a:ea typeface="맑은 고딕" panose="020B0503020000020004" pitchFamily="50" charset="-127"/>
              </a:rPr>
              <a:t>. </a:t>
            </a:r>
            <a:r>
              <a:rPr lang="ko-KR" altLang="en-US" sz="1800" b="1" dirty="0" err="1">
                <a:ea typeface="맑은 고딕" panose="020B0503020000020004" pitchFamily="50" charset="-127"/>
              </a:rPr>
              <a:t>디지털콘텐츠학회논문지</a:t>
            </a:r>
            <a:r>
              <a:rPr lang="en-US" altLang="ko-KR" sz="1800" b="1" dirty="0">
                <a:ea typeface="맑은 고딕" panose="020B0503020000020004" pitchFamily="50" charset="-127"/>
              </a:rPr>
              <a:t>. 24</a:t>
            </a:r>
            <a:r>
              <a:rPr lang="en-US" altLang="ko-KR" sz="1800" dirty="0">
                <a:ea typeface="맑은 고딕" panose="020B0503020000020004" pitchFamily="50" charset="-127"/>
              </a:rPr>
              <a:t>(9).2205-2214</a:t>
            </a:r>
          </a:p>
          <a:p>
            <a:pPr marL="0" indent="0">
              <a:buNone/>
            </a:pPr>
            <a:r>
              <a:rPr lang="ko-KR" altLang="en-US" sz="1800" dirty="0">
                <a:ea typeface="맑은 고딕" panose="020B0503020000020004" pitchFamily="50" charset="-127"/>
              </a:rPr>
              <a:t>노광현</a:t>
            </a:r>
            <a:r>
              <a:rPr lang="en-US" altLang="ko-KR" sz="1800" dirty="0">
                <a:ea typeface="맑은 고딕" panose="020B0503020000020004" pitchFamily="50" charset="-127"/>
              </a:rPr>
              <a:t>, </a:t>
            </a:r>
            <a:r>
              <a:rPr lang="ko-KR" altLang="en-US" sz="1800" dirty="0" err="1">
                <a:ea typeface="맑은 고딕" panose="020B0503020000020004" pitchFamily="50" charset="-127"/>
              </a:rPr>
              <a:t>장선연</a:t>
            </a:r>
            <a:r>
              <a:rPr lang="en-US" altLang="ko-KR" sz="1800" dirty="0"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ea typeface="맑은 고딕" panose="020B0503020000020004" pitchFamily="50" charset="-127"/>
              </a:rPr>
              <a:t>장명희</a:t>
            </a:r>
            <a:r>
              <a:rPr lang="en-US" altLang="ko-KR" sz="1800" dirty="0">
                <a:ea typeface="맑은 고딕" panose="020B0503020000020004" pitchFamily="50" charset="-127"/>
              </a:rPr>
              <a:t>, </a:t>
            </a:r>
            <a:r>
              <a:rPr lang="ko-KR" altLang="en-US" sz="1800" dirty="0" err="1">
                <a:ea typeface="맑은 고딕" panose="020B0503020000020004" pitchFamily="50" charset="-127"/>
              </a:rPr>
              <a:t>신현덕</a:t>
            </a:r>
            <a:r>
              <a:rPr lang="en-US" altLang="ko-KR" sz="1800" dirty="0"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ea typeface="맑은 고딕" panose="020B0503020000020004" pitchFamily="50" charset="-127"/>
              </a:rPr>
              <a:t>조경희</a:t>
            </a:r>
            <a:r>
              <a:rPr lang="en-US" altLang="ko-KR" sz="1800" dirty="0"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ea typeface="맑은 고딕" panose="020B0503020000020004" pitchFamily="50" charset="-127"/>
              </a:rPr>
              <a:t>김상희</a:t>
            </a:r>
            <a:r>
              <a:rPr lang="en-US" altLang="ko-KR" sz="1800" dirty="0"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ea typeface="맑은 고딕" panose="020B0503020000020004" pitchFamily="50" charset="-127"/>
              </a:rPr>
              <a:t>박현경</a:t>
            </a:r>
            <a:r>
              <a:rPr lang="en-US" altLang="ko-KR" sz="1800" dirty="0">
                <a:ea typeface="맑은 고딕" panose="020B0503020000020004" pitchFamily="50" charset="-127"/>
              </a:rPr>
              <a:t>, </a:t>
            </a:r>
            <a:r>
              <a:rPr lang="ko-KR" altLang="en-US" sz="1800" dirty="0" err="1">
                <a:ea typeface="맑은 고딕" panose="020B0503020000020004" pitchFamily="50" charset="-127"/>
              </a:rPr>
              <a:t>위의전</a:t>
            </a:r>
            <a:r>
              <a:rPr lang="en-US" altLang="ko-KR" sz="1800" dirty="0">
                <a:ea typeface="맑은 고딕" panose="020B0503020000020004" pitchFamily="50" charset="-127"/>
              </a:rPr>
              <a:t>, </a:t>
            </a:r>
            <a:r>
              <a:rPr lang="ko-KR" altLang="en-US" sz="1800" dirty="0" err="1">
                <a:ea typeface="맑은 고딕" panose="020B0503020000020004" pitchFamily="50" charset="-127"/>
              </a:rPr>
              <a:t>권유경</a:t>
            </a:r>
            <a:r>
              <a:rPr lang="en-US" altLang="ko-KR" sz="1800" dirty="0">
                <a:ea typeface="맑은 고딕" panose="020B0503020000020004" pitchFamily="50" charset="-127"/>
              </a:rPr>
              <a:t>(2023). </a:t>
            </a:r>
            <a:r>
              <a:rPr lang="ko-KR" altLang="en-US" sz="1800" dirty="0">
                <a:ea typeface="맑은 고딕" panose="020B0503020000020004" pitchFamily="50" charset="-127"/>
              </a:rPr>
              <a:t>미래인재 육성을 위한 </a:t>
            </a:r>
            <a:r>
              <a:rPr lang="ko-KR" altLang="en-US" sz="1800" dirty="0" err="1">
                <a:ea typeface="맑은 고딕" panose="020B0503020000020004" pitchFamily="50" charset="-127"/>
              </a:rPr>
              <a:t>메터버스</a:t>
            </a:r>
            <a:r>
              <a:rPr lang="ko-KR" altLang="en-US" sz="1800" dirty="0">
                <a:ea typeface="맑은 고딕" panose="020B0503020000020004" pitchFamily="50" charset="-127"/>
              </a:rPr>
              <a:t> 활용 교수</a:t>
            </a:r>
            <a:r>
              <a:rPr lang="en-US" altLang="ko-KR" sz="1800" dirty="0">
                <a:ea typeface="맑은 고딕" panose="020B0503020000020004" pitchFamily="50" charset="-127"/>
              </a:rPr>
              <a:t>·</a:t>
            </a:r>
            <a:r>
              <a:rPr lang="ko-KR" altLang="en-US" sz="1800" dirty="0">
                <a:ea typeface="맑은 고딕" panose="020B0503020000020004" pitchFamily="50" charset="-127"/>
              </a:rPr>
              <a:t>학습 혁신 방안</a:t>
            </a:r>
            <a:r>
              <a:rPr lang="en-US" altLang="ko-KR" sz="1800" dirty="0">
                <a:ea typeface="맑은 고딕" panose="020B0503020000020004" pitchFamily="50" charset="-127"/>
              </a:rPr>
              <a:t>. </a:t>
            </a:r>
            <a:r>
              <a:rPr lang="en-US" altLang="ko-KR" sz="1800" b="1" dirty="0">
                <a:ea typeface="맑은 고딕" panose="020B0503020000020004" pitchFamily="50" charset="-127"/>
              </a:rPr>
              <a:t>KOFAC </a:t>
            </a:r>
            <a:r>
              <a:rPr lang="ko-KR" altLang="en-US" sz="1800" b="1" dirty="0">
                <a:ea typeface="맑은 고딕" panose="020B0503020000020004" pitchFamily="50" charset="-127"/>
              </a:rPr>
              <a:t>이슈 페이퍼</a:t>
            </a:r>
            <a:r>
              <a:rPr lang="en-US" altLang="ko-KR" sz="1800" b="1" dirty="0"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800" dirty="0" err="1">
                <a:ea typeface="맑은 고딕" panose="020B0503020000020004" pitchFamily="50" charset="-127"/>
              </a:rPr>
              <a:t>계보경</a:t>
            </a:r>
            <a:r>
              <a:rPr lang="en-US" altLang="ko-KR" sz="1800" dirty="0">
                <a:ea typeface="맑은 고딕" panose="020B0503020000020004" pitchFamily="50" charset="-127"/>
              </a:rPr>
              <a:t>(2022). </a:t>
            </a:r>
            <a:r>
              <a:rPr lang="ko-KR" altLang="en-US" sz="1800" dirty="0">
                <a:ea typeface="맑은 고딕" panose="020B0503020000020004" pitchFamily="50" charset="-127"/>
              </a:rPr>
              <a:t>메타버스의 교육적 활용방안</a:t>
            </a:r>
            <a:r>
              <a:rPr lang="en-US" altLang="ko-KR" sz="1800" dirty="0">
                <a:ea typeface="맑은 고딕" panose="020B0503020000020004" pitchFamily="50" charset="-127"/>
              </a:rPr>
              <a:t>-</a:t>
            </a:r>
            <a:r>
              <a:rPr lang="ko-KR" altLang="en-US" sz="1800" dirty="0">
                <a:ea typeface="맑은 고딕" panose="020B0503020000020004" pitchFamily="50" charset="-127"/>
              </a:rPr>
              <a:t>확장된 학습 </a:t>
            </a:r>
            <a:r>
              <a:rPr lang="ko-KR" altLang="en-US" sz="1800" dirty="0" err="1">
                <a:ea typeface="맑은 고딕" panose="020B0503020000020004" pitchFamily="50" charset="-127"/>
              </a:rPr>
              <a:t>공간으로서의</a:t>
            </a:r>
            <a:r>
              <a:rPr lang="ko-KR" altLang="en-US" sz="1800" dirty="0">
                <a:ea typeface="맑은 고딕" panose="020B0503020000020004" pitchFamily="50" charset="-127"/>
              </a:rPr>
              <a:t> 가능성과 한계</a:t>
            </a:r>
            <a:r>
              <a:rPr lang="en-US" altLang="ko-KR" sz="1800" dirty="0">
                <a:ea typeface="맑은 고딕" panose="020B0503020000020004" pitchFamily="50" charset="-127"/>
              </a:rPr>
              <a:t>. </a:t>
            </a:r>
            <a:r>
              <a:rPr lang="ko-KR" altLang="en-US" sz="1800" b="1" dirty="0">
                <a:ea typeface="맑은 고딕" panose="020B0503020000020004" pitchFamily="50" charset="-127"/>
              </a:rPr>
              <a:t>서울교육 정책연구</a:t>
            </a:r>
            <a:r>
              <a:rPr lang="en-US" altLang="ko-KR" sz="1800" b="1" dirty="0">
                <a:ea typeface="맑은 고딕" panose="020B0503020000020004" pitchFamily="50" charset="-127"/>
              </a:rPr>
              <a:t>. 2022 </a:t>
            </a:r>
            <a:r>
              <a:rPr lang="ko-KR" altLang="en-US" sz="1800" b="1" dirty="0">
                <a:ea typeface="맑은 고딕" panose="020B0503020000020004" pitchFamily="50" charset="-127"/>
              </a:rPr>
              <a:t>여름호</a:t>
            </a:r>
            <a:r>
              <a:rPr lang="en-US" altLang="ko-KR" sz="1800" b="1" dirty="0">
                <a:ea typeface="맑은 고딕" panose="020B0503020000020004" pitchFamily="50" charset="-127"/>
              </a:rPr>
              <a:t>(247</a:t>
            </a:r>
            <a:r>
              <a:rPr lang="ko-KR" altLang="en-US" sz="1800" b="1" dirty="0">
                <a:ea typeface="맑은 고딕" panose="020B0503020000020004" pitchFamily="50" charset="-127"/>
              </a:rPr>
              <a:t>호</a:t>
            </a:r>
            <a:r>
              <a:rPr lang="en-US" altLang="ko-KR" sz="1800" b="1" dirty="0">
                <a:ea typeface="맑은 고딕" panose="020B0503020000020004" pitchFamily="50" charset="-127"/>
              </a:rPr>
              <a:t>)</a:t>
            </a:r>
            <a:r>
              <a:rPr lang="en-US" altLang="ko-KR" sz="1800" dirty="0"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 err="1">
                <a:ea typeface="맑은 고딕" panose="020B0503020000020004" pitchFamily="50" charset="-127"/>
              </a:rPr>
              <a:t>Udeozor</a:t>
            </a:r>
            <a:r>
              <a:rPr lang="en-US" altLang="ko-KR" sz="1800" dirty="0">
                <a:ea typeface="맑은 고딕" panose="020B0503020000020004" pitchFamily="50" charset="-127"/>
              </a:rPr>
              <a:t>, </a:t>
            </a:r>
            <a:r>
              <a:rPr lang="en-US" altLang="ko-KR" sz="1800" dirty="0" err="1">
                <a:ea typeface="맑은 고딕" panose="020B0503020000020004" pitchFamily="50" charset="-127"/>
              </a:rPr>
              <a:t>Chioma</a:t>
            </a:r>
            <a:r>
              <a:rPr lang="en-US" altLang="ko-KR" sz="1800" dirty="0">
                <a:ea typeface="맑은 고딕" panose="020B0503020000020004" pitchFamily="50" charset="-127"/>
              </a:rPr>
              <a:t> &amp; Chan, Philippe &amp; Russo </a:t>
            </a:r>
            <a:r>
              <a:rPr lang="en-US" altLang="ko-KR" sz="1800" dirty="0" err="1">
                <a:ea typeface="맑은 고딕" panose="020B0503020000020004" pitchFamily="50" charset="-127"/>
              </a:rPr>
              <a:t>Abegão</a:t>
            </a:r>
            <a:r>
              <a:rPr lang="en-US" altLang="ko-KR" sz="1800" dirty="0">
                <a:ea typeface="맑은 고딕" panose="020B0503020000020004" pitchFamily="50" charset="-127"/>
              </a:rPr>
              <a:t>, Fernando &amp; Glassey, Jarka. (2023). Game-based assessment framework for virtual reality, augmented reality and digital game-based learning. International Journal of Educational Technology in Higher Education. 20.</a:t>
            </a:r>
          </a:p>
          <a:p>
            <a:pPr marL="0" indent="0">
              <a:buNone/>
            </a:pPr>
            <a:r>
              <a:rPr lang="ko-KR" altLang="en-US" sz="1800" dirty="0">
                <a:ea typeface="맑은 고딕" panose="020B0503020000020004" pitchFamily="50" charset="-127"/>
              </a:rPr>
              <a:t>배정민 </a:t>
            </a:r>
            <a:r>
              <a:rPr lang="en-US" altLang="ko-KR" sz="1800" dirty="0">
                <a:ea typeface="맑은 고딕" panose="020B0503020000020004" pitchFamily="50" charset="-127"/>
              </a:rPr>
              <a:t>and </a:t>
            </a:r>
            <a:r>
              <a:rPr lang="ko-KR" altLang="en-US" sz="1800" dirty="0" err="1">
                <a:ea typeface="맑은 고딕" panose="020B0503020000020004" pitchFamily="50" charset="-127"/>
              </a:rPr>
              <a:t>김정겸</a:t>
            </a:r>
            <a:r>
              <a:rPr lang="en-US" altLang="ko-KR" sz="1800" dirty="0">
                <a:ea typeface="맑은 고딕" panose="020B0503020000020004" pitchFamily="50" charset="-127"/>
              </a:rPr>
              <a:t>. (2024). </a:t>
            </a:r>
            <a:r>
              <a:rPr lang="ko-KR" altLang="en-US" sz="1800" dirty="0" err="1">
                <a:ea typeface="맑은 고딕" panose="020B0503020000020004" pitchFamily="50" charset="-127"/>
              </a:rPr>
              <a:t>마인크래프트를</a:t>
            </a:r>
            <a:r>
              <a:rPr lang="ko-KR" altLang="en-US" sz="1800" dirty="0">
                <a:ea typeface="맑은 고딕" panose="020B0503020000020004" pitchFamily="50" charset="-127"/>
              </a:rPr>
              <a:t> 활용한 메타버스 기반 프로그래밍 수업이 창의적 </a:t>
            </a:r>
            <a:r>
              <a:rPr lang="ko-KR" altLang="en-US" sz="1800" dirty="0" err="1">
                <a:ea typeface="맑은 고딕" panose="020B0503020000020004" pitchFamily="50" charset="-127"/>
              </a:rPr>
              <a:t>문제해결력과</a:t>
            </a:r>
            <a:r>
              <a:rPr lang="ko-KR" altLang="en-US" sz="1800" dirty="0">
                <a:ea typeface="맑은 고딕" panose="020B0503020000020004" pitchFamily="50" charset="-127"/>
              </a:rPr>
              <a:t> 학습 몰입도</a:t>
            </a:r>
            <a:r>
              <a:rPr lang="en-US" altLang="ko-KR" sz="1800" dirty="0"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ea typeface="맑은 고딕" panose="020B0503020000020004" pitchFamily="50" charset="-127"/>
              </a:rPr>
              <a:t>학업 성취도에 미치는 영향</a:t>
            </a:r>
            <a:r>
              <a:rPr lang="en-US" altLang="ko-KR" sz="1800" dirty="0">
                <a:ea typeface="맑은 고딕" panose="020B0503020000020004" pitchFamily="50" charset="-127"/>
              </a:rPr>
              <a:t>. </a:t>
            </a:r>
            <a:r>
              <a:rPr lang="ko-KR" altLang="en-US" sz="1800" dirty="0" err="1">
                <a:ea typeface="맑은 고딕" panose="020B0503020000020004" pitchFamily="50" charset="-127"/>
              </a:rPr>
              <a:t>교육연구논총</a:t>
            </a:r>
            <a:r>
              <a:rPr lang="en-US" altLang="ko-KR" sz="1800" dirty="0">
                <a:ea typeface="맑은 고딕" panose="020B0503020000020004" pitchFamily="50" charset="-127"/>
              </a:rPr>
              <a:t>, 45(1), 5-35.</a:t>
            </a:r>
          </a:p>
          <a:p>
            <a:pPr marL="0" indent="0">
              <a:buNone/>
            </a:pPr>
            <a:r>
              <a:rPr lang="en-US" altLang="ko-KR" sz="1800" dirty="0">
                <a:ea typeface="맑은 고딕" panose="020B0503020000020004" pitchFamily="50" charset="-127"/>
              </a:rPr>
              <a:t>Lee, </a:t>
            </a:r>
            <a:r>
              <a:rPr lang="en-US" altLang="ko-KR" sz="1800" dirty="0" err="1">
                <a:ea typeface="맑은 고딕" panose="020B0503020000020004" pitchFamily="50" charset="-127"/>
              </a:rPr>
              <a:t>Hyeoju</a:t>
            </a:r>
            <a:r>
              <a:rPr lang="en-US" altLang="ko-KR" sz="1800" dirty="0">
                <a:ea typeface="맑은 고딕" panose="020B0503020000020004" pitchFamily="50" charset="-127"/>
              </a:rPr>
              <a:t> &amp; Woo, </a:t>
            </a:r>
            <a:r>
              <a:rPr lang="en-US" altLang="ko-KR" sz="1800" dirty="0" err="1">
                <a:ea typeface="맑은 고딕" panose="020B0503020000020004" pitchFamily="50" charset="-127"/>
              </a:rPr>
              <a:t>Donghyun</a:t>
            </a:r>
            <a:r>
              <a:rPr lang="en-US" altLang="ko-KR" sz="1800" dirty="0">
                <a:ea typeface="맑은 고딕" panose="020B0503020000020004" pitchFamily="50" charset="-127"/>
              </a:rPr>
              <a:t> &amp; Yu, </a:t>
            </a:r>
            <a:r>
              <a:rPr lang="en-US" altLang="ko-KR" sz="1800" dirty="0" err="1">
                <a:ea typeface="맑은 고딕" panose="020B0503020000020004" pitchFamily="50" charset="-127"/>
              </a:rPr>
              <a:t>Sunjin</a:t>
            </a:r>
            <a:r>
              <a:rPr lang="en-US" altLang="ko-KR" sz="1800" dirty="0">
                <a:ea typeface="맑은 고딕" panose="020B0503020000020004" pitchFamily="50" charset="-127"/>
              </a:rPr>
              <a:t>. (2022). Virtual Reality Metaverse System Supplementing Remote Education Methods: Based on Aircraft Maintenance Simulation. Applied Sciences. 12. 2667. </a:t>
            </a:r>
          </a:p>
          <a:p>
            <a:pPr marL="0" indent="0">
              <a:buNone/>
            </a:pPr>
            <a:r>
              <a:rPr lang="en-US" altLang="ko-KR" sz="1800" dirty="0" err="1">
                <a:ea typeface="맑은 고딕" panose="020B0503020000020004" pitchFamily="50" charset="-127"/>
              </a:rPr>
              <a:t>Lovreglio</a:t>
            </a:r>
            <a:r>
              <a:rPr lang="en-US" altLang="ko-KR" sz="1800" dirty="0">
                <a:ea typeface="맑은 고딕" panose="020B0503020000020004" pitchFamily="50" charset="-127"/>
              </a:rPr>
              <a:t>, Ruggiero &amp; Duan, </a:t>
            </a:r>
            <a:r>
              <a:rPr lang="en-US" altLang="ko-KR" sz="1800" dirty="0" err="1">
                <a:ea typeface="맑은 고딕" panose="020B0503020000020004" pitchFamily="50" charset="-127"/>
              </a:rPr>
              <a:t>Xinyue</a:t>
            </a:r>
            <a:r>
              <a:rPr lang="en-US" altLang="ko-KR" sz="1800" dirty="0">
                <a:ea typeface="맑은 고딕" panose="020B0503020000020004" pitchFamily="50" charset="-127"/>
              </a:rPr>
              <a:t> &amp; </a:t>
            </a:r>
            <a:r>
              <a:rPr lang="en-US" altLang="ko-KR" sz="1800" dirty="0" err="1">
                <a:ea typeface="맑은 고딕" panose="020B0503020000020004" pitchFamily="50" charset="-127"/>
              </a:rPr>
              <a:t>Rahouti</a:t>
            </a:r>
            <a:r>
              <a:rPr lang="en-US" altLang="ko-KR" sz="1800" dirty="0">
                <a:ea typeface="맑은 고딕" panose="020B0503020000020004" pitchFamily="50" charset="-127"/>
              </a:rPr>
              <a:t>, Anass &amp; Phipps, Robyn &amp; Nilsson, Daniel. (2021). Comparing the Effectiveness of Fire Extinguisher Virtual Reality and Video Training. Virtual Reality. 25.</a:t>
            </a:r>
          </a:p>
          <a:p>
            <a:pPr marL="0" indent="0">
              <a:buNone/>
            </a:pPr>
            <a:r>
              <a:rPr lang="en-US" altLang="ko-KR" sz="1800" dirty="0" err="1">
                <a:ea typeface="맑은 고딕" panose="020B0503020000020004" pitchFamily="50" charset="-127"/>
              </a:rPr>
              <a:t>Qorbani</a:t>
            </a:r>
            <a:r>
              <a:rPr lang="en-US" altLang="ko-KR" sz="1800" dirty="0">
                <a:ea typeface="맑은 고딕" panose="020B0503020000020004" pitchFamily="50" charset="-127"/>
              </a:rPr>
              <a:t> S, </a:t>
            </a:r>
            <a:r>
              <a:rPr lang="en-US" altLang="ko-KR" sz="1800" dirty="0" err="1">
                <a:ea typeface="맑은 고딕" panose="020B0503020000020004" pitchFamily="50" charset="-127"/>
              </a:rPr>
              <a:t>Dalili</a:t>
            </a:r>
            <a:r>
              <a:rPr lang="en-US" altLang="ko-KR" sz="1800" dirty="0">
                <a:ea typeface="맑은 고딕" panose="020B0503020000020004" pitchFamily="50" charset="-127"/>
              </a:rPr>
              <a:t> S, Arya A, Joslin C. Assessing Learning in an Immersive Virtual Reality: A Curriculum-Based Experiment in Chemistry Education. Education Sciences. 2024; 14(5):476.</a:t>
            </a:r>
          </a:p>
          <a:p>
            <a:pPr marL="0" indent="0">
              <a:buNone/>
            </a:pPr>
            <a:r>
              <a:rPr lang="en-US" altLang="ko-KR" sz="1800" dirty="0" err="1">
                <a:ea typeface="맑은 고딕" panose="020B0503020000020004" pitchFamily="50" charset="-127"/>
              </a:rPr>
              <a:t>Mikhailenko</a:t>
            </a:r>
            <a:r>
              <a:rPr lang="en-US" altLang="ko-KR" sz="1800" dirty="0">
                <a:ea typeface="맑은 고딕" panose="020B0503020000020004" pitchFamily="50" charset="-127"/>
              </a:rPr>
              <a:t>, Maria &amp; </a:t>
            </a:r>
            <a:r>
              <a:rPr lang="en-US" altLang="ko-KR" sz="1800" dirty="0" err="1">
                <a:ea typeface="맑은 고딕" panose="020B0503020000020004" pitchFamily="50" charset="-127"/>
              </a:rPr>
              <a:t>Maksimenko</a:t>
            </a:r>
            <a:r>
              <a:rPr lang="en-US" altLang="ko-KR" sz="1800" dirty="0">
                <a:ea typeface="맑은 고딕" panose="020B0503020000020004" pitchFamily="50" charset="-127"/>
              </a:rPr>
              <a:t>, Nadezhda &amp; </a:t>
            </a:r>
            <a:r>
              <a:rPr lang="en-US" altLang="ko-KR" sz="1800" dirty="0" err="1">
                <a:ea typeface="맑은 고딕" panose="020B0503020000020004" pitchFamily="50" charset="-127"/>
              </a:rPr>
              <a:t>Kurushkin</a:t>
            </a:r>
            <a:r>
              <a:rPr lang="en-US" altLang="ko-KR" sz="1800" dirty="0">
                <a:ea typeface="맑은 고딕" panose="020B0503020000020004" pitchFamily="50" charset="-127"/>
              </a:rPr>
              <a:t>, Mikhail. (2022). Eye-Tracking in Immersive Virtual Reality for Education: A Review of the Current Progress and Applications. Frontiers in Education. 7. 697032.</a:t>
            </a:r>
          </a:p>
          <a:p>
            <a:pPr marL="0" indent="0">
              <a:buNone/>
            </a:pPr>
            <a:endParaRPr lang="en-US" altLang="ko-KR" sz="1800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14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C56C7-3984-DEBA-65D4-3F23C694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가상세계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85D24E-AF4C-0B72-7F32-B1D5FC97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244"/>
            <a:ext cx="10808368" cy="4351338"/>
          </a:xfrm>
        </p:spPr>
        <p:txBody>
          <a:bodyPr>
            <a:norm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F1F1F"/>
                </a:solidFill>
                <a:highlight>
                  <a:srgbClr val="FFFFFF"/>
                </a:highlight>
              </a:rPr>
              <a:t>컴퓨터 네트워크를 통해 실행되는 </a:t>
            </a:r>
            <a:r>
              <a:rPr lang="ko-KR" altLang="en-US" sz="2000" b="1" dirty="0">
                <a:solidFill>
                  <a:srgbClr val="1F1F1F"/>
                </a:solidFill>
                <a:highlight>
                  <a:srgbClr val="FFFFFF"/>
                </a:highlight>
              </a:rPr>
              <a:t>동시적이고 지속적인 사람들의 네트워크</a:t>
            </a:r>
            <a:r>
              <a:rPr lang="en-US" altLang="ko-KR" sz="2000" dirty="0">
                <a:solidFill>
                  <a:srgbClr val="1F1F1F"/>
                </a:solidFill>
                <a:highlight>
                  <a:srgbClr val="FFFFFF"/>
                </a:highlight>
              </a:rPr>
              <a:t>, </a:t>
            </a:r>
            <a:r>
              <a:rPr lang="ko-KR" altLang="en-US" sz="2000" dirty="0">
                <a:solidFill>
                  <a:srgbClr val="1F1F1F"/>
                </a:solidFill>
                <a:highlight>
                  <a:srgbClr val="FFFFFF"/>
                </a:highlight>
              </a:rPr>
              <a:t>근데 이제 </a:t>
            </a:r>
            <a:r>
              <a:rPr lang="ko-KR" altLang="en-US" sz="2000" b="1" dirty="0">
                <a:solidFill>
                  <a:srgbClr val="1F1F1F"/>
                </a:solidFill>
                <a:highlight>
                  <a:srgbClr val="FFFFFF"/>
                </a:highlight>
              </a:rPr>
              <a:t>아바타</a:t>
            </a:r>
            <a:r>
              <a:rPr lang="ko-KR" altLang="en-US" sz="2000" dirty="0">
                <a:solidFill>
                  <a:srgbClr val="1F1F1F"/>
                </a:solidFill>
                <a:highlight>
                  <a:srgbClr val="FFFFFF"/>
                </a:highlight>
              </a:rPr>
              <a:t>를 곁들인  </a:t>
            </a:r>
            <a:endParaRPr lang="en-US" altLang="ko-KR" sz="2000" b="0" i="0" u="none" strike="noStrike" dirty="0">
              <a:solidFill>
                <a:srgbClr val="1F1F1F"/>
              </a:solidFill>
              <a:effectLst/>
              <a:highlight>
                <a:srgbClr val="FFFFFF"/>
              </a:highlight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650" b="1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synchronous</a:t>
            </a:r>
            <a:r>
              <a:rPr lang="en-US" altLang="ko-KR" sz="1650" b="0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en-US" altLang="ko-KR" sz="1650" b="1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persistent networks of people</a:t>
            </a:r>
            <a:r>
              <a:rPr lang="en-US" altLang="ko-KR" sz="1650" b="0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, represented as </a:t>
            </a:r>
            <a:r>
              <a:rPr lang="en-US" altLang="ko-KR" sz="1650" b="1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avatars</a:t>
            </a:r>
            <a:r>
              <a:rPr lang="en-US" altLang="ko-KR" sz="1650" b="0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, facilitated by networked computers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50" i="0" u="none" strike="noStrike" dirty="0">
              <a:solidFill>
                <a:srgbClr val="1F1F1F"/>
              </a:solidFill>
              <a:effectLst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0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가장 두드러지는 특징</a:t>
            </a:r>
            <a:r>
              <a:rPr lang="en-US" altLang="ko-KR" sz="1800" b="0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: </a:t>
            </a:r>
            <a:r>
              <a:rPr lang="en-US" altLang="ko-KR" sz="1800" b="1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‘</a:t>
            </a:r>
            <a:r>
              <a:rPr lang="ko-KR" altLang="en-US" sz="1800" b="1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몰입</a:t>
            </a:r>
            <a:r>
              <a:rPr lang="en-US" altLang="ko-KR" sz="1800" b="1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’ </a:t>
            </a:r>
            <a:r>
              <a:rPr lang="en-US" altLang="ko-KR" sz="1800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– </a:t>
            </a:r>
            <a:r>
              <a:rPr lang="ko-KR" altLang="en-US" sz="1800" dirty="0">
                <a:solidFill>
                  <a:srgbClr val="1F1F1F"/>
                </a:solidFill>
                <a:highlight>
                  <a:srgbClr val="FFFFFF"/>
                </a:highlight>
              </a:rPr>
              <a:t>물리적으로 </a:t>
            </a:r>
            <a:r>
              <a:rPr lang="ko-KR" altLang="en-US" sz="1800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존재하지 않는 공간에서의 경험을 현실적이고 심도 있게 받아들이는 것</a:t>
            </a:r>
            <a:endParaRPr lang="en-US" altLang="ko-KR" sz="1800" i="0" u="none" strike="noStrike" dirty="0">
              <a:solidFill>
                <a:srgbClr val="1F1F1F"/>
              </a:solidFill>
              <a:effectLst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b="0" i="0" u="none" strike="noStrike" dirty="0">
              <a:solidFill>
                <a:srgbClr val="1F1F1F"/>
              </a:solidFill>
              <a:effectLst/>
              <a:highlight>
                <a:srgbClr val="FFFFFF"/>
              </a:highlight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1F1F1F"/>
                </a:solidFill>
                <a:highlight>
                  <a:srgbClr val="FFFFFF"/>
                </a:highlight>
              </a:rPr>
              <a:t>대표적인 가상세계</a:t>
            </a:r>
            <a:r>
              <a:rPr lang="en-US" altLang="ko-KR" sz="1800" dirty="0">
                <a:solidFill>
                  <a:srgbClr val="1F1F1F"/>
                </a:solidFill>
                <a:highlight>
                  <a:srgbClr val="FFFFFF"/>
                </a:highlight>
              </a:rPr>
              <a:t>: </a:t>
            </a:r>
            <a:r>
              <a:rPr lang="en-US" altLang="ko-KR" sz="1800" b="0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Minecraft, Second Life, </a:t>
            </a:r>
            <a:r>
              <a:rPr lang="en-US" altLang="ko-KR" sz="1800" b="0" i="0" u="none" strike="noStrike" dirty="0" err="1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etc</a:t>
            </a:r>
            <a:endParaRPr lang="en-US" altLang="ko-KR" sz="1800" b="0" i="0" u="none" strike="noStrike" dirty="0">
              <a:solidFill>
                <a:srgbClr val="1F1F1F"/>
              </a:solidFill>
              <a:effectLst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34" name="Picture 10" descr="Dr. Alexandria Brangwin🇦🇺 on X: &quot;Society's attitude towards @SecondLife  seems very strange. Initially dismissed by a lot of people for being  novelty, now with things like the metaverse, digital economies and avatars">
            <a:extLst>
              <a:ext uri="{FF2B5EF4-FFF2-40B4-BE49-F238E27FC236}">
                <a16:creationId xmlns:a16="http://schemas.microsoft.com/office/drawing/2014/main" id="{807AE900-96E9-CDC9-8458-E7FD5D8AA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367" y="3779913"/>
            <a:ext cx="3673208" cy="215982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F952C5-6A08-3CE6-360C-69E6E233B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530" y="3789898"/>
            <a:ext cx="3850105" cy="2165684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1666B7-FEB4-7BF4-DC91-01072607A843}"/>
              </a:ext>
            </a:extLst>
          </p:cNvPr>
          <p:cNvSpPr txBox="1"/>
          <p:nvPr/>
        </p:nvSpPr>
        <p:spPr>
          <a:xfrm>
            <a:off x="838200" y="307808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</a:rPr>
              <a:t>M</a:t>
            </a:r>
            <a:r>
              <a:rPr lang="ko-KR" altLang="en-US" dirty="0" err="1">
                <a:latin typeface="맑은 고딕" panose="020B0503020000020004" pitchFamily="50" charset="-127"/>
              </a:rPr>
              <a:t>ulti</a:t>
            </a:r>
            <a:r>
              <a:rPr lang="ko-KR" altLang="en-US" dirty="0">
                <a:latin typeface="맑은 고딕" panose="020B0503020000020004" pitchFamily="50" charset="-127"/>
              </a:rPr>
              <a:t>-</a:t>
            </a:r>
            <a:r>
              <a:rPr lang="en-US" altLang="ko-KR" dirty="0">
                <a:latin typeface="맑은 고딕" panose="020B0503020000020004" pitchFamily="50" charset="-127"/>
              </a:rPr>
              <a:t>U</a:t>
            </a:r>
            <a:r>
              <a:rPr lang="ko-KR" altLang="en-US" dirty="0" err="1">
                <a:latin typeface="맑은 고딕" panose="020B0503020000020004" pitchFamily="50" charset="-127"/>
              </a:rPr>
              <a:t>ser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V</a:t>
            </a:r>
            <a:r>
              <a:rPr lang="ko-KR" altLang="en-US" dirty="0" err="1">
                <a:latin typeface="맑은 고딕" panose="020B0503020000020004" pitchFamily="50" charset="-127"/>
              </a:rPr>
              <a:t>irtual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E</a:t>
            </a:r>
            <a:r>
              <a:rPr lang="ko-KR" altLang="en-US" dirty="0" err="1">
                <a:latin typeface="맑은 고딕" panose="020B0503020000020004" pitchFamily="50" charset="-127"/>
              </a:rPr>
              <a:t>nvironment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69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44288C51-967C-9781-EBA9-61CDB7E6D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9599"/>
            <a:ext cx="10515600" cy="4873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/>
              <a:t>1) </a:t>
            </a:r>
            <a:r>
              <a:rPr lang="ko-KR" altLang="en-US" sz="1800" b="1" dirty="0"/>
              <a:t>학습자가 사회</a:t>
            </a:r>
            <a:r>
              <a:rPr lang="en-US" altLang="ko-KR" sz="1800" b="1" dirty="0"/>
              <a:t>·</a:t>
            </a:r>
            <a:r>
              <a:rPr lang="ko-KR" altLang="en-US" sz="1800" b="1" dirty="0"/>
              <a:t>경제적인 현상을 모의 경험할 수 있도록 함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dirty="0"/>
              <a:t>= </a:t>
            </a:r>
            <a:r>
              <a:rPr lang="ko-KR" altLang="en-US" sz="1800" dirty="0"/>
              <a:t>시뮬레이션과 시각화를 통해 실험을 활용한 경험적인 교육이 가능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/>
              <a:t>2) </a:t>
            </a:r>
            <a:r>
              <a:rPr lang="ko-KR" altLang="en-US" sz="1800" b="1" dirty="0"/>
              <a:t>몰입을 통해 사회적 상호작용과 자아탐색을 도움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dirty="0"/>
              <a:t>= </a:t>
            </a:r>
            <a:r>
              <a:rPr lang="ko-KR" altLang="en-US" sz="1800" dirty="0"/>
              <a:t>아바타에 몰입하여 다른 주체들</a:t>
            </a:r>
            <a:r>
              <a:rPr lang="en-US" altLang="ko-KR" sz="1800" dirty="0"/>
              <a:t>(</a:t>
            </a:r>
            <a:r>
              <a:rPr lang="ko-KR" altLang="en-US" sz="1800" dirty="0"/>
              <a:t>학우</a:t>
            </a:r>
            <a:r>
              <a:rPr lang="en-US" altLang="ko-KR" sz="1800" dirty="0"/>
              <a:t>, </a:t>
            </a:r>
            <a:r>
              <a:rPr lang="ko-KR" altLang="en-US" sz="1800" dirty="0"/>
              <a:t>인공물</a:t>
            </a:r>
            <a:r>
              <a:rPr lang="en-US" altLang="ko-KR" sz="1800" dirty="0"/>
              <a:t>, NPC </a:t>
            </a:r>
            <a:r>
              <a:rPr lang="ko-KR" altLang="en-US" sz="1800" dirty="0"/>
              <a:t>등</a:t>
            </a:r>
            <a:r>
              <a:rPr lang="en-US" altLang="ko-KR" sz="1800" dirty="0"/>
              <a:t>)</a:t>
            </a:r>
            <a:r>
              <a:rPr lang="ko-KR" altLang="en-US" sz="1800" dirty="0"/>
              <a:t>과 소통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/>
              <a:t>3) </a:t>
            </a:r>
            <a:r>
              <a:rPr lang="ko-KR" altLang="en-US" sz="1800" b="1" dirty="0"/>
              <a:t>학습 동기를 유발함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dirty="0"/>
              <a:t>= </a:t>
            </a:r>
            <a:r>
              <a:rPr lang="ko-KR" altLang="en-US" sz="1800" dirty="0"/>
              <a:t>학습자가 자율적으로 의사 결정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/>
              <a:t>4) </a:t>
            </a:r>
            <a:r>
              <a:rPr lang="ko-KR" altLang="en-US" sz="1800" b="1" dirty="0"/>
              <a:t>새로운 평가 및 피드백 방식을 제시함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dirty="0"/>
              <a:t>= </a:t>
            </a:r>
            <a:r>
              <a:rPr lang="ko-KR" altLang="en-US" sz="1800" dirty="0"/>
              <a:t>가상세계 내의 모든 활동을 학습 데이터로 전산화</a:t>
            </a:r>
            <a:r>
              <a:rPr lang="en-US" altLang="ko-KR" sz="1800" dirty="0"/>
              <a:t>, </a:t>
            </a:r>
            <a:r>
              <a:rPr lang="ko-KR" altLang="en-US" sz="1800" dirty="0"/>
              <a:t>이를 수집하고 분석</a:t>
            </a:r>
            <a:endParaRPr lang="en-US" altLang="ko-KR" sz="1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7C56C7-3984-DEBA-65D4-3F23C694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가상세계 활용의 교육적 이점</a:t>
            </a:r>
          </a:p>
        </p:txBody>
      </p:sp>
      <p:pic>
        <p:nvPicPr>
          <p:cNvPr id="1026" name="Picture 2" descr="Screenshots from ecoMuve: Ducks in a pond, fish in a lake, visitor and park ranger at park entrance.">
            <a:extLst>
              <a:ext uri="{FF2B5EF4-FFF2-40B4-BE49-F238E27FC236}">
                <a16:creationId xmlns:a16="http://schemas.microsoft.com/office/drawing/2014/main" id="{17442016-2B5D-FCC9-80BD-343F4B2A1E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89"/>
          <a:stretch/>
        </p:blipFill>
        <p:spPr bwMode="auto">
          <a:xfrm>
            <a:off x="7710246" y="3287276"/>
            <a:ext cx="2967527" cy="2673417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of avatars inside River City">
            <a:extLst>
              <a:ext uri="{FF2B5EF4-FFF2-40B4-BE49-F238E27FC236}">
                <a16:creationId xmlns:a16="http://schemas.microsoft.com/office/drawing/2014/main" id="{65A64104-492B-BCD7-14C5-10081BA9B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647" y="1432961"/>
            <a:ext cx="2673417" cy="2673417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12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9CCF4-79DE-8534-07BA-4605C624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과학 교육에서의 가상세계 프로젝트 예시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5EB04-AA40-5C2A-CE36-9CE0D5498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049802" cy="495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Quest Atlantis:</a:t>
            </a:r>
          </a:p>
          <a:p>
            <a:pPr marL="0" indent="0">
              <a:buNone/>
            </a:pPr>
            <a:r>
              <a:rPr lang="ko-KR" altLang="en-US" sz="1600" b="1" dirty="0"/>
              <a:t>과학자의 역할</a:t>
            </a:r>
            <a:r>
              <a:rPr lang="ko-KR" altLang="en-US" sz="1600" dirty="0"/>
              <a:t>을 맡아 수질 개선을 위해 </a:t>
            </a:r>
            <a:r>
              <a:rPr lang="ko-KR" altLang="en-US" sz="1600" b="1" dirty="0"/>
              <a:t>탐험하고 실험</a:t>
            </a:r>
            <a:r>
              <a:rPr lang="ko-KR" altLang="en-US" sz="1600" dirty="0"/>
              <a:t>하는 컨셉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일반 교실에서는 어려운 실험을 진행하고</a:t>
            </a:r>
            <a:r>
              <a:rPr lang="en-US" altLang="ko-KR" sz="1600" dirty="0"/>
              <a:t>, </a:t>
            </a:r>
            <a:r>
              <a:rPr lang="ko-KR" altLang="en-US" sz="1600" dirty="0"/>
              <a:t>자신의 선택에 따른 결과를 즉각적으로 확인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River City:</a:t>
            </a:r>
          </a:p>
          <a:p>
            <a:pPr marL="0" indent="0">
              <a:buNone/>
            </a:pPr>
            <a:r>
              <a:rPr lang="ko-KR" altLang="en-US" sz="1600" dirty="0"/>
              <a:t>가설을 세우고 </a:t>
            </a:r>
            <a:r>
              <a:rPr lang="ko-KR" altLang="en-US" sz="1600" b="1" dirty="0"/>
              <a:t>실험</a:t>
            </a:r>
            <a:r>
              <a:rPr lang="ko-KR" altLang="en-US" sz="1600" dirty="0"/>
              <a:t>을 설계하는 방법을 가르치려는 목표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학생들은 </a:t>
            </a:r>
            <a:r>
              <a:rPr lang="ko-KR" altLang="en-US" sz="1600" b="1" dirty="0"/>
              <a:t>과학자처럼 행동</a:t>
            </a:r>
            <a:r>
              <a:rPr lang="ko-KR" altLang="en-US" sz="1600" dirty="0"/>
              <a:t>하며 관찰과 추론을 통해 협력적으로 문제를 탐색</a:t>
            </a:r>
            <a:r>
              <a:rPr lang="en-US" altLang="ko-KR" sz="1600" dirty="0"/>
              <a:t>, </a:t>
            </a:r>
            <a:r>
              <a:rPr lang="ko-KR" altLang="en-US" sz="1600" dirty="0"/>
              <a:t>가설을 세우고 이를 검증하며 원인을 추론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b="1" dirty="0"/>
              <a:t>19</a:t>
            </a:r>
            <a:r>
              <a:rPr lang="ko-KR" altLang="en-US" sz="1600" b="1" dirty="0"/>
              <a:t>세기 중엽의 역사적 상황</a:t>
            </a:r>
            <a:r>
              <a:rPr lang="ko-KR" altLang="en-US" sz="1600" dirty="0"/>
              <a:t>에 몰입되도록 설계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EcoMUVE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ko-KR" altLang="en-US" sz="1600" dirty="0"/>
              <a:t>생태와 환경을 이해하는데 필요한 과학적 개념과 사고 방식을 교육하기 위한 </a:t>
            </a:r>
            <a:r>
              <a:rPr lang="ko-KR" altLang="en-US" sz="1600" b="1" dirty="0"/>
              <a:t>몰입형 시뮬레이션</a:t>
            </a:r>
            <a:endParaRPr lang="en-US" altLang="ko-KR" sz="1600" b="1" dirty="0"/>
          </a:p>
          <a:p>
            <a:pPr marL="0" indent="0">
              <a:buNone/>
            </a:pPr>
            <a:r>
              <a:rPr lang="ko-KR" altLang="en-US" sz="1600" dirty="0"/>
              <a:t>학생들은 가상세계의 </a:t>
            </a:r>
            <a:r>
              <a:rPr lang="ko-KR" altLang="en-US" sz="1600" b="1" dirty="0"/>
              <a:t>생태계를 탐험</a:t>
            </a:r>
            <a:r>
              <a:rPr lang="ko-KR" altLang="en-US" sz="1600" dirty="0"/>
              <a:t>하며 다양한 환경에서 정보를 수집하고 연구 문제를 해결하는 </a:t>
            </a:r>
            <a:r>
              <a:rPr lang="ko-KR" altLang="en-US" sz="1600" b="1" dirty="0"/>
              <a:t>과학자의 역할</a:t>
            </a:r>
            <a:r>
              <a:rPr lang="ko-KR" altLang="en-US" sz="1600" dirty="0"/>
              <a:t>로 참여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0229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9CCF4-79DE-8534-07BA-4605C624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과학 교육에서의 가상세계 프로젝트 예시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5EB04-AA40-5C2A-CE36-9CE0D5498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290"/>
            <a:ext cx="11049802" cy="495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Quest Atlantis:</a:t>
            </a:r>
          </a:p>
          <a:p>
            <a:pPr marL="0" indent="0">
              <a:buNone/>
            </a:pPr>
            <a:r>
              <a:rPr lang="ko-KR" altLang="en-US" sz="1600" b="1" dirty="0"/>
              <a:t>과학자의 역할</a:t>
            </a:r>
            <a:r>
              <a:rPr lang="ko-KR" altLang="en-US" sz="1600" dirty="0"/>
              <a:t>을 맡아 수질 개선을 위해 </a:t>
            </a:r>
            <a:r>
              <a:rPr lang="ko-KR" altLang="en-US" sz="1600" b="1" dirty="0"/>
              <a:t>탐험하고 실험</a:t>
            </a:r>
            <a:r>
              <a:rPr lang="ko-KR" altLang="en-US" sz="1600" dirty="0"/>
              <a:t>하는 컨셉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일반 교실에서는 어려운 실험을 진행하고</a:t>
            </a:r>
            <a:r>
              <a:rPr lang="en-US" altLang="ko-KR" sz="1600" dirty="0"/>
              <a:t>, </a:t>
            </a:r>
            <a:r>
              <a:rPr lang="ko-KR" altLang="en-US" sz="1600" dirty="0"/>
              <a:t>자신의 선택에 따른 결과를 즉각적으로 확인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River City:</a:t>
            </a:r>
          </a:p>
          <a:p>
            <a:pPr marL="0" indent="0">
              <a:buNone/>
            </a:pPr>
            <a:r>
              <a:rPr lang="ko-KR" altLang="en-US" sz="1600" dirty="0"/>
              <a:t>가설을 세우고 </a:t>
            </a:r>
            <a:r>
              <a:rPr lang="ko-KR" altLang="en-US" sz="1600" b="1" dirty="0"/>
              <a:t>실험</a:t>
            </a:r>
            <a:r>
              <a:rPr lang="ko-KR" altLang="en-US" sz="1600" dirty="0"/>
              <a:t>을 설계하는 방법을 가르치려는 목표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학생들은 </a:t>
            </a:r>
            <a:r>
              <a:rPr lang="ko-KR" altLang="en-US" sz="1600" b="1" dirty="0"/>
              <a:t>과학자처럼 행동</a:t>
            </a:r>
            <a:r>
              <a:rPr lang="ko-KR" altLang="en-US" sz="1600" dirty="0"/>
              <a:t>하며 관찰과 추론을 통해 협력적으로 문제를 탐색</a:t>
            </a:r>
            <a:r>
              <a:rPr lang="en-US" altLang="ko-KR" sz="1600" dirty="0"/>
              <a:t>, </a:t>
            </a:r>
            <a:r>
              <a:rPr lang="ko-KR" altLang="en-US" sz="1600" dirty="0"/>
              <a:t>가설을 세우고 이를 검증하며 원인을 추론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b="1" dirty="0"/>
              <a:t>19</a:t>
            </a:r>
            <a:r>
              <a:rPr lang="ko-KR" altLang="en-US" sz="1600" b="1" dirty="0"/>
              <a:t>세기 중엽의 역사적 상황</a:t>
            </a:r>
            <a:r>
              <a:rPr lang="ko-KR" altLang="en-US" sz="1600" dirty="0"/>
              <a:t>에 몰입되도록 설계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EcoMUVE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ko-KR" altLang="en-US" sz="1600" dirty="0"/>
              <a:t>생태와 환경을 이해하는데 필요한 과학적 개념과 사고 방식을 교육하기 위한 </a:t>
            </a:r>
            <a:r>
              <a:rPr lang="ko-KR" altLang="en-US" sz="1600" b="1" dirty="0"/>
              <a:t>몰입형 시뮬레이션</a:t>
            </a:r>
            <a:endParaRPr lang="en-US" altLang="ko-KR" sz="1600" b="1" dirty="0"/>
          </a:p>
          <a:p>
            <a:pPr marL="0" indent="0">
              <a:buNone/>
            </a:pPr>
            <a:r>
              <a:rPr lang="ko-KR" altLang="en-US" sz="1600" dirty="0"/>
              <a:t>학생들은 가상세계의 </a:t>
            </a:r>
            <a:r>
              <a:rPr lang="ko-KR" altLang="en-US" sz="1600" b="1" dirty="0"/>
              <a:t>생태계를 탐험</a:t>
            </a:r>
            <a:r>
              <a:rPr lang="ko-KR" altLang="en-US" sz="1600" dirty="0"/>
              <a:t>하며 다양한 환경에서 정보를 수집하고 연구 문제를 해결하는 </a:t>
            </a:r>
            <a:r>
              <a:rPr lang="ko-KR" altLang="en-US" sz="1600" b="1" dirty="0"/>
              <a:t>과학자의 역할</a:t>
            </a:r>
            <a:r>
              <a:rPr lang="ko-KR" altLang="en-US" sz="1600" dirty="0"/>
              <a:t>로 참여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800" dirty="0"/>
              <a:t>=&gt; </a:t>
            </a:r>
            <a:r>
              <a:rPr lang="ko-KR" altLang="en-US" sz="1800" dirty="0"/>
              <a:t>학습자들의 학습 동기와 성취도가 모두 높게 나타남</a:t>
            </a:r>
            <a:r>
              <a:rPr lang="en-US" altLang="ko-KR" sz="1800" dirty="0"/>
              <a:t>. </a:t>
            </a:r>
            <a:r>
              <a:rPr lang="ko-KR" altLang="en-US" sz="1800" dirty="0"/>
              <a:t>특히 </a:t>
            </a:r>
            <a:r>
              <a:rPr lang="ko-KR" altLang="en-US" sz="1800" dirty="0" err="1"/>
              <a:t>저성취</a:t>
            </a:r>
            <a:r>
              <a:rPr lang="ko-KR" altLang="en-US" sz="1800" dirty="0"/>
              <a:t> 학생들의 성장이 두드러짐</a:t>
            </a:r>
            <a:r>
              <a:rPr lang="en-US" altLang="ko-KR" sz="18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10FA27-E97E-050F-13B8-37D73131CA22}"/>
              </a:ext>
            </a:extLst>
          </p:cNvPr>
          <p:cNvSpPr txBox="1"/>
          <p:nvPr/>
        </p:nvSpPr>
        <p:spPr>
          <a:xfrm>
            <a:off x="6833938" y="1367522"/>
            <a:ext cx="5232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</a:rPr>
              <a:t>기대 역량을 발휘하기 적합한 직업으로 아바타 설정</a:t>
            </a:r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</a:rPr>
              <a:t>시공간적 제약을 극복한 생생한 교육적 경험</a:t>
            </a:r>
          </a:p>
        </p:txBody>
      </p:sp>
    </p:spTree>
    <p:extLst>
      <p:ext uri="{BB962C8B-B14F-4D97-AF65-F5344CB8AC3E}">
        <p14:creationId xmlns:p14="http://schemas.microsoft.com/office/powerpoint/2010/main" val="211218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AAB50-9877-B127-3750-FA548B60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메타버스 활용 교육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4F3C5-71D2-93A3-8BE4-DD80B6539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현실 세계에서 가능한 활동들이 가상의 세계에서도 연결되어 서로 영향을 주고 받음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1800" dirty="0"/>
              <a:t>메타버스는 사용자가 현실 세계와 같이 게임</a:t>
            </a:r>
            <a:r>
              <a:rPr lang="en-US" altLang="ko-KR" sz="1800" dirty="0"/>
              <a:t>, </a:t>
            </a:r>
            <a:r>
              <a:rPr lang="ko-KR" altLang="en-US" sz="1800" dirty="0"/>
              <a:t>의사소통</a:t>
            </a:r>
            <a:r>
              <a:rPr lang="en-US" altLang="ko-KR" sz="1800" dirty="0"/>
              <a:t>, </a:t>
            </a:r>
            <a:r>
              <a:rPr lang="ko-KR" altLang="en-US" sz="1800" dirty="0"/>
              <a:t>교육</a:t>
            </a:r>
            <a:r>
              <a:rPr lang="en-US" altLang="ko-KR" sz="1800" dirty="0"/>
              <a:t>, </a:t>
            </a:r>
            <a:r>
              <a:rPr lang="ko-KR" altLang="en-US" sz="1800" dirty="0"/>
              <a:t>문화생활</a:t>
            </a:r>
            <a:r>
              <a:rPr lang="en-US" altLang="ko-KR" sz="1800" dirty="0"/>
              <a:t>, </a:t>
            </a:r>
            <a:r>
              <a:rPr lang="ko-KR" altLang="en-US" sz="1800" dirty="0"/>
              <a:t>상업활동 등 하나의 분야에 초점을 맞추지 않고 다양한 생활을 할 수 있는 가상세계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300" dirty="0"/>
          </a:p>
          <a:p>
            <a:pPr marL="0" indent="0">
              <a:buNone/>
            </a:pPr>
            <a:r>
              <a:rPr lang="ko-KR" altLang="en-US" sz="1800" dirty="0"/>
              <a:t>교육현장에서 자주 활용되는 메타버스 플랫폼 </a:t>
            </a:r>
            <a:r>
              <a:rPr lang="en-US" altLang="ko-KR" sz="1800" dirty="0"/>
              <a:t>9</a:t>
            </a:r>
            <a:r>
              <a:rPr lang="ko-KR" altLang="en-US" sz="1800" dirty="0"/>
              <a:t>가지</a:t>
            </a:r>
            <a:r>
              <a:rPr lang="en-US" altLang="ko-KR" sz="1800" dirty="0"/>
              <a:t>(</a:t>
            </a:r>
            <a:r>
              <a:rPr lang="ko-KR" altLang="en-US" sz="1800" dirty="0"/>
              <a:t>이상민</a:t>
            </a:r>
            <a:r>
              <a:rPr lang="en-US" altLang="ko-KR" sz="1800" dirty="0"/>
              <a:t>, </a:t>
            </a:r>
            <a:r>
              <a:rPr lang="ko-KR" altLang="en-US" sz="1800" dirty="0"/>
              <a:t>김승현</a:t>
            </a:r>
            <a:r>
              <a:rPr lang="en-US" altLang="ko-KR" sz="1800" dirty="0"/>
              <a:t>, 2023)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2AC5F-C1F6-5839-ACB4-AD863448B0D6}"/>
              </a:ext>
            </a:extLst>
          </p:cNvPr>
          <p:cNvSpPr txBox="1"/>
          <p:nvPr/>
        </p:nvSpPr>
        <p:spPr>
          <a:xfrm>
            <a:off x="934453" y="3220025"/>
            <a:ext cx="98419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맑은 고딕" panose="020B0503020000020004" pitchFamily="50" charset="-127"/>
              </a:rPr>
              <a:t>(1) VRWARE </a:t>
            </a:r>
            <a:r>
              <a:rPr lang="en-US" altLang="ko-KR" sz="1800" dirty="0" err="1">
                <a:latin typeface="맑은 고딕" panose="020B0503020000020004" pitchFamily="50" charset="-127"/>
              </a:rPr>
              <a:t>edu</a:t>
            </a:r>
            <a:r>
              <a:rPr lang="en-US" altLang="ko-KR" sz="1800" dirty="0">
                <a:latin typeface="맑은 고딕" panose="020B0503020000020004" pitchFamily="50" charset="-127"/>
              </a:rPr>
              <a:t> (2) </a:t>
            </a:r>
            <a:r>
              <a:rPr lang="ko-KR" altLang="en-US" sz="1800" dirty="0" err="1">
                <a:latin typeface="맑은 고딕" panose="020B0503020000020004" pitchFamily="50" charset="-127"/>
              </a:rPr>
              <a:t>게더타운</a:t>
            </a:r>
            <a:r>
              <a:rPr lang="ko-KR" altLang="en-US" sz="1800" dirty="0">
                <a:latin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</a:rPr>
              <a:t>(3) ZEP (4) </a:t>
            </a:r>
            <a:r>
              <a:rPr lang="ko-KR" altLang="en-US" sz="1800" dirty="0">
                <a:latin typeface="맑은 고딕" panose="020B0503020000020004" pitchFamily="50" charset="-127"/>
              </a:rPr>
              <a:t>마인크래프트 </a:t>
            </a:r>
            <a:r>
              <a:rPr lang="ko-KR" altLang="en-US" sz="1800" dirty="0" err="1">
                <a:latin typeface="맑은 고딕" panose="020B0503020000020004" pitchFamily="50" charset="-127"/>
              </a:rPr>
              <a:t>에듀케이션</a:t>
            </a:r>
            <a:r>
              <a:rPr lang="ko-KR" altLang="en-US" sz="1800" dirty="0">
                <a:latin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</a:rPr>
              <a:t>(5) </a:t>
            </a:r>
            <a:r>
              <a:rPr lang="ko-KR" altLang="en-US" sz="1800" dirty="0" err="1">
                <a:latin typeface="맑은 고딕" panose="020B0503020000020004" pitchFamily="50" charset="-127"/>
              </a:rPr>
              <a:t>스페이셜</a:t>
            </a:r>
            <a:endParaRPr lang="en-US" altLang="ko-KR" sz="1800" dirty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맑은 고딕" panose="020B0503020000020004" pitchFamily="50" charset="-127"/>
              </a:rPr>
              <a:t>(6) </a:t>
            </a:r>
            <a:r>
              <a:rPr lang="ko-KR" altLang="en-US" sz="1800" dirty="0" err="1">
                <a:latin typeface="맑은 고딕" panose="020B0503020000020004" pitchFamily="50" charset="-127"/>
              </a:rPr>
              <a:t>로블록스</a:t>
            </a:r>
            <a:r>
              <a:rPr lang="ko-KR" altLang="en-US" sz="1800" dirty="0">
                <a:latin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</a:rPr>
              <a:t>(7) </a:t>
            </a:r>
            <a:r>
              <a:rPr lang="ko-KR" altLang="en-US" sz="1800" dirty="0" err="1">
                <a:latin typeface="맑은 고딕" panose="020B0503020000020004" pitchFamily="50" charset="-127"/>
              </a:rPr>
              <a:t>제페토</a:t>
            </a:r>
            <a:r>
              <a:rPr lang="ko-KR" altLang="en-US" sz="1800" dirty="0">
                <a:latin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</a:rPr>
              <a:t>(8) </a:t>
            </a:r>
            <a:r>
              <a:rPr lang="ko-KR" altLang="en-US" sz="1800" dirty="0" err="1">
                <a:latin typeface="맑은 고딕" panose="020B0503020000020004" pitchFamily="50" charset="-127"/>
              </a:rPr>
              <a:t>모질라허브</a:t>
            </a:r>
            <a:r>
              <a:rPr lang="ko-KR" altLang="en-US" sz="1800" dirty="0">
                <a:latin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</a:rPr>
              <a:t>(9) </a:t>
            </a:r>
            <a:r>
              <a:rPr lang="ko-KR" altLang="en-US" sz="1800" dirty="0" err="1">
                <a:latin typeface="맑은 고딕" panose="020B0503020000020004" pitchFamily="50" charset="-127"/>
              </a:rPr>
              <a:t>코스페이시스</a:t>
            </a:r>
            <a:r>
              <a:rPr lang="ko-KR" altLang="en-US" sz="1800" dirty="0">
                <a:latin typeface="맑은 고딕" panose="020B0503020000020004" pitchFamily="50" charset="-127"/>
              </a:rPr>
              <a:t> </a:t>
            </a:r>
            <a:r>
              <a:rPr lang="ko-KR" altLang="en-US" sz="1800" dirty="0" err="1">
                <a:latin typeface="맑은 고딕" panose="020B0503020000020004" pitchFamily="50" charset="-127"/>
              </a:rPr>
              <a:t>에듀</a:t>
            </a:r>
            <a:endParaRPr lang="en-US" altLang="ko-KR" sz="1800" dirty="0">
              <a:latin typeface="맑은 고딕" panose="020B0503020000020004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650EA1-0F71-6024-8D65-C2754BFBA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53" y="3991267"/>
            <a:ext cx="3239230" cy="235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5DE4653-9FCD-7D58-7745-1213439A3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25"/>
          <a:stretch/>
        </p:blipFill>
        <p:spPr bwMode="auto">
          <a:xfrm>
            <a:off x="3653919" y="3958725"/>
            <a:ext cx="5072681" cy="241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58A91B-3BBF-3A2B-A0E5-BDFB4B06A15B}"/>
              </a:ext>
            </a:extLst>
          </p:cNvPr>
          <p:cNvSpPr txBox="1"/>
          <p:nvPr/>
        </p:nvSpPr>
        <p:spPr>
          <a:xfrm>
            <a:off x="1182149" y="6366582"/>
            <a:ext cx="2127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</a:rPr>
              <a:t>*</a:t>
            </a:r>
            <a:r>
              <a:rPr lang="ko-KR" altLang="en-US" sz="1200" dirty="0">
                <a:latin typeface="맑은 고딕" panose="020B0503020000020004" pitchFamily="50" charset="-127"/>
              </a:rPr>
              <a:t>마인크래프트 </a:t>
            </a:r>
            <a:r>
              <a:rPr lang="ko-KR" altLang="en-US" sz="1200" dirty="0" err="1">
                <a:latin typeface="맑은 고딕" panose="020B0503020000020004" pitchFamily="50" charset="-127"/>
              </a:rPr>
              <a:t>에듀케이션</a:t>
            </a:r>
            <a:endParaRPr lang="ko-KR" altLang="en-US" sz="1200" dirty="0"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9DEE0-C4B6-6B23-FC43-2901C5F34044}"/>
              </a:ext>
            </a:extLst>
          </p:cNvPr>
          <p:cNvSpPr txBox="1"/>
          <p:nvPr/>
        </p:nvSpPr>
        <p:spPr>
          <a:xfrm>
            <a:off x="4356563" y="6364598"/>
            <a:ext cx="2127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</a:rPr>
              <a:t>*</a:t>
            </a:r>
            <a:r>
              <a:rPr lang="ko-KR" altLang="en-US" sz="1200" dirty="0" err="1">
                <a:latin typeface="맑은 고딕" panose="020B0503020000020004" pitchFamily="50" charset="-127"/>
              </a:rPr>
              <a:t>코스페이시스</a:t>
            </a:r>
            <a:r>
              <a:rPr lang="ko-KR" altLang="en-US" sz="1200" dirty="0">
                <a:latin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</a:rPr>
              <a:t>에듀</a:t>
            </a:r>
            <a:endParaRPr lang="ko-KR" altLang="en-US" sz="1200" dirty="0">
              <a:latin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4E8198-97D7-E1CB-5D33-D45A34DAD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402" y="4262951"/>
            <a:ext cx="4291501" cy="12276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C83038-9495-AE29-F222-B060832E220F}"/>
              </a:ext>
            </a:extLst>
          </p:cNvPr>
          <p:cNvSpPr txBox="1"/>
          <p:nvPr/>
        </p:nvSpPr>
        <p:spPr>
          <a:xfrm>
            <a:off x="9452009" y="5526789"/>
            <a:ext cx="245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effectLst/>
                <a:latin typeface="맑은 고딕" panose="020B0503020000020004" pitchFamily="50" charset="-127"/>
              </a:rPr>
              <a:t>(K-</a:t>
            </a:r>
            <a:r>
              <a:rPr lang="ko-KR" altLang="en-US" sz="1600" b="0" i="0" dirty="0" err="1">
                <a:effectLst/>
                <a:latin typeface="맑은 고딕" panose="020B0503020000020004" pitchFamily="50" charset="-127"/>
              </a:rPr>
              <a:t>공감누리집</a:t>
            </a:r>
            <a:r>
              <a:rPr lang="en-US" altLang="ko-KR" sz="1600" b="0" i="0" dirty="0">
                <a:effectLst/>
                <a:latin typeface="맑은 고딕" panose="020B0503020000020004" pitchFamily="50" charset="-127"/>
              </a:rPr>
              <a:t>, 2024)</a:t>
            </a:r>
            <a:endParaRPr lang="ko-KR" altLang="en-US" sz="16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1598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C68A1-4B9E-C7D5-9277-7715A6E3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메타버스 교육의 한계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AA3D1-1E22-1354-9684-7E8159097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194" y="1690688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메타버스 활용 수업 운영 상 수업 설계 및 개발의 어려움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/>
              <a:t>(1)</a:t>
            </a:r>
            <a:r>
              <a:rPr lang="ko-KR" altLang="en-US" sz="1800" b="1" dirty="0"/>
              <a:t>교사의 많은 준비시간 소요</a:t>
            </a:r>
            <a:r>
              <a:rPr lang="en-US" altLang="ko-KR" sz="1800" b="1" dirty="0"/>
              <a:t> (2) </a:t>
            </a:r>
            <a:r>
              <a:rPr lang="ko-KR" altLang="en-US" sz="1800" b="1" dirty="0"/>
              <a:t>수업 설계 및 자료개발 어려움</a:t>
            </a:r>
            <a:r>
              <a:rPr lang="en-US" altLang="ko-KR" sz="1800" b="1" dirty="0"/>
              <a:t> (3) </a:t>
            </a:r>
            <a:r>
              <a:rPr lang="ko-KR" altLang="en-US" sz="1800" b="1" dirty="0"/>
              <a:t>교수</a:t>
            </a:r>
            <a:r>
              <a:rPr lang="en-US" altLang="ko-KR" sz="1800" b="1" dirty="0"/>
              <a:t>·</a:t>
            </a:r>
            <a:r>
              <a:rPr lang="ko-KR" altLang="en-US" sz="1800" b="1" dirty="0"/>
              <a:t>학습상 어려움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(4)</a:t>
            </a:r>
            <a:r>
              <a:rPr lang="ko-KR" altLang="en-US" sz="1800" b="1" dirty="0"/>
              <a:t>전자기기 및 인터넷 속도 등 물리적 환경의 제약</a:t>
            </a:r>
            <a:r>
              <a:rPr lang="en-US" altLang="ko-KR" sz="1800" b="1" dirty="0"/>
              <a:t>,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(5) </a:t>
            </a:r>
            <a:r>
              <a:rPr lang="ko-KR" altLang="en-US" sz="1800" b="1" dirty="0"/>
              <a:t>학습자의 낮은 디지털 역량</a:t>
            </a:r>
            <a:r>
              <a:rPr lang="en-US" altLang="ko-KR" sz="1800" dirty="0"/>
              <a:t>(</a:t>
            </a:r>
            <a:r>
              <a:rPr lang="ko-KR" altLang="en-US" sz="1800" dirty="0"/>
              <a:t>노광현 외</a:t>
            </a:r>
            <a:r>
              <a:rPr lang="en-US" altLang="ko-KR" sz="1800" dirty="0"/>
              <a:t>, 2023)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메타버스 활용 수업 양상</a:t>
            </a:r>
            <a:r>
              <a:rPr lang="en-US" altLang="ko-KR" sz="1800" dirty="0"/>
              <a:t>: </a:t>
            </a:r>
            <a:r>
              <a:rPr lang="ko-KR" altLang="en-US" sz="1800" dirty="0"/>
              <a:t>게임</a:t>
            </a:r>
            <a:r>
              <a:rPr lang="en-US" altLang="ko-KR" sz="1800" dirty="0"/>
              <a:t>, </a:t>
            </a:r>
            <a:r>
              <a:rPr lang="ko-KR" altLang="en-US" sz="1800" dirty="0"/>
              <a:t>퀴즈 위주의 흥미 유발에 국한</a:t>
            </a:r>
            <a:r>
              <a:rPr lang="en-US" altLang="ko-KR" sz="1800" dirty="0"/>
              <a:t>, </a:t>
            </a:r>
            <a:r>
              <a:rPr lang="ko-KR" altLang="en-US" sz="1800" dirty="0"/>
              <a:t>초</a:t>
            </a:r>
            <a:r>
              <a:rPr lang="en-US" altLang="ko-KR" sz="1800" dirty="0"/>
              <a:t>·</a:t>
            </a:r>
            <a:r>
              <a:rPr lang="ko-KR" altLang="en-US" sz="1800" dirty="0"/>
              <a:t>중학생과 달리 고등학생은 부정적으로 평가</a:t>
            </a:r>
            <a:br>
              <a:rPr lang="en-US" altLang="ko-KR" sz="1800" dirty="0"/>
            </a:br>
            <a:r>
              <a:rPr lang="en-US" altLang="ko-KR" sz="1800" dirty="0"/>
              <a:t>(</a:t>
            </a:r>
            <a:r>
              <a:rPr lang="ko-KR" altLang="en-US" sz="1800" dirty="0"/>
              <a:t>서울교육</a:t>
            </a:r>
            <a:r>
              <a:rPr lang="en-US" altLang="ko-KR" sz="1800" dirty="0"/>
              <a:t>, 2022)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4FF25-E2C5-4754-740C-47B6A79C866D}"/>
              </a:ext>
            </a:extLst>
          </p:cNvPr>
          <p:cNvSpPr txBox="1"/>
          <p:nvPr/>
        </p:nvSpPr>
        <p:spPr>
          <a:xfrm>
            <a:off x="910389" y="6042026"/>
            <a:ext cx="10443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“</a:t>
            </a:r>
            <a:r>
              <a:rPr lang="ko-KR" altLang="en-US" dirty="0">
                <a:latin typeface="맑은 고딕" panose="020B0503020000020004" pitchFamily="50" charset="-127"/>
              </a:rPr>
              <a:t>막대한 비용을 감수하면서까지 메타버스로 교육할 가치가 있을까</a:t>
            </a:r>
            <a:r>
              <a:rPr lang="en-US" altLang="ko-KR" dirty="0">
                <a:latin typeface="맑은 고딕" panose="020B0503020000020004" pitchFamily="50" charset="-127"/>
              </a:rPr>
              <a:t>?”</a:t>
            </a:r>
          </a:p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“</a:t>
            </a:r>
            <a:r>
              <a:rPr lang="ko-KR" altLang="en-US" dirty="0">
                <a:latin typeface="맑은 고딕" panose="020B0503020000020004" pitchFamily="50" charset="-127"/>
              </a:rPr>
              <a:t>메타버스는 학습자의 심도 있는 학습과 역량 개발을 견인하는데 적합할까</a:t>
            </a:r>
            <a:r>
              <a:rPr lang="en-US" altLang="ko-KR" dirty="0">
                <a:latin typeface="맑은 고딕" panose="020B0503020000020004" pitchFamily="50" charset="-127"/>
              </a:rPr>
              <a:t>?”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4098" name="Picture 2" descr="초등4학년이 만든 메타버스 게더타운 맵의 수준이?">
            <a:extLst>
              <a:ext uri="{FF2B5EF4-FFF2-40B4-BE49-F238E27FC236}">
                <a16:creationId xmlns:a16="http://schemas.microsoft.com/office/drawing/2014/main" id="{13F0D8CA-B97A-CB54-9399-ECAC34DA8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3" b="6267"/>
          <a:stretch/>
        </p:blipFill>
        <p:spPr bwMode="auto">
          <a:xfrm>
            <a:off x="910389" y="3891228"/>
            <a:ext cx="3084269" cy="176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과잠' 입은 내 아바타 &quot;입학식 가요&quot; : 네이트 뉴스">
            <a:extLst>
              <a:ext uri="{FF2B5EF4-FFF2-40B4-BE49-F238E27FC236}">
                <a16:creationId xmlns:a16="http://schemas.microsoft.com/office/drawing/2014/main" id="{AD132210-8B3B-855B-9806-97E883EFD1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" t="2492" r="7742" b="2842"/>
          <a:stretch/>
        </p:blipFill>
        <p:spPr bwMode="auto">
          <a:xfrm>
            <a:off x="4652214" y="3911278"/>
            <a:ext cx="3545130" cy="174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728597-16DC-DFFB-69B6-09B1E98CEA4B}"/>
              </a:ext>
            </a:extLst>
          </p:cNvPr>
          <p:cNvSpPr txBox="1"/>
          <p:nvPr/>
        </p:nvSpPr>
        <p:spPr>
          <a:xfrm>
            <a:off x="8197344" y="5351785"/>
            <a:ext cx="2233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</a:rPr>
              <a:t>(</a:t>
            </a:r>
            <a:r>
              <a:rPr lang="ko-KR" altLang="en-US" sz="1400" dirty="0" err="1">
                <a:latin typeface="맑은 고딕" panose="020B0503020000020004" pitchFamily="50" charset="-127"/>
              </a:rPr>
              <a:t>아시아타임즈</a:t>
            </a:r>
            <a:r>
              <a:rPr lang="en-US" altLang="ko-KR" sz="1400" dirty="0">
                <a:latin typeface="맑은 고딕" panose="020B0503020000020004" pitchFamily="50" charset="-127"/>
              </a:rPr>
              <a:t>, 2021)</a:t>
            </a:r>
            <a:endParaRPr lang="ko-KR" altLang="en-US" sz="14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6354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C68A1-4B9E-C7D5-9277-7715A6E3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 세계에서의 교육의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AA3D1-1E22-1354-9684-7E8159097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93768" cy="46415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수많은 로그 파일들이 만들어짐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(ex.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상호작용 내역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발화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저장된 데이터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학습에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관련있는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것은 몇 개 뿐임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가상 세계에서의 교육의 평가의 잠재력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몰입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(Engagement):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몰입적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성격이 매우 강함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참여 동기와 참여 정도가 높음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환기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(Evocation):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현실에서 실시하기 어려운 상황도 시뮬레이션 할 수 있음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프로젝트에 활용 가능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증거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(Evidence):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상호작용을 분석하여 테스트로는 포착하기 어려운 학습 증거를 발견할 수 있음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037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C68A1-4B9E-C7D5-9277-7715A6E3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 세계에서의 교육의 평가 사례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C56A904-3FB0-13DB-9231-CE56DA1076EE}"/>
              </a:ext>
            </a:extLst>
          </p:cNvPr>
          <p:cNvGrpSpPr/>
          <p:nvPr/>
        </p:nvGrpSpPr>
        <p:grpSpPr>
          <a:xfrm>
            <a:off x="415388" y="1690688"/>
            <a:ext cx="4093112" cy="4049712"/>
            <a:chOff x="990097" y="1446244"/>
            <a:chExt cx="5733432" cy="460265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B5AAB80-0E13-58DA-5CB5-9E23D685DE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209"/>
            <a:stretch/>
          </p:blipFill>
          <p:spPr>
            <a:xfrm>
              <a:off x="990099" y="1446244"/>
              <a:ext cx="5733430" cy="289267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AD109DE-F4C1-795B-6B04-880DA7410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097" y="4101397"/>
              <a:ext cx="5733431" cy="1947498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B7E1A196-A0C4-0073-1EAF-6C8637489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567" y="1541482"/>
            <a:ext cx="5321573" cy="22353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5F7D2B7-975B-96A7-6A79-C5CCCD828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7191" y="4073634"/>
            <a:ext cx="3644308" cy="20393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1B5C7DE-6253-CFCB-5896-9015DA5D513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27" t="-1" r="10343" b="2"/>
          <a:stretch/>
        </p:blipFill>
        <p:spPr>
          <a:xfrm>
            <a:off x="4508499" y="4026864"/>
            <a:ext cx="3746500" cy="215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2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9">
      <a:majorFont>
        <a:latin typeface="a고딕15"/>
        <a:ea typeface="a고딕15"/>
        <a:cs typeface=""/>
      </a:majorFont>
      <a:minorFont>
        <a:latin typeface="a고딕12"/>
        <a:ea typeface="a고딕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1296</Words>
  <Application>Microsoft Office PowerPoint</Application>
  <PresentationFormat>와이드스크린</PresentationFormat>
  <Paragraphs>125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Ch.26 Learning in Virtual Worlds</vt:lpstr>
      <vt:lpstr>가상세계?</vt:lpstr>
      <vt:lpstr>가상세계 활용의 교육적 이점</vt:lpstr>
      <vt:lpstr>과학 교육에서의 가상세계 프로젝트 예시</vt:lpstr>
      <vt:lpstr>과학 교육에서의 가상세계 프로젝트 예시</vt:lpstr>
      <vt:lpstr>메타버스 활용 교육 사례</vt:lpstr>
      <vt:lpstr>메타버스 교육의 한계 </vt:lpstr>
      <vt:lpstr>가상 세계에서의 교육의 평가</vt:lpstr>
      <vt:lpstr>가상 세계에서의 교육의 평가 사례</vt:lpstr>
      <vt:lpstr>Game‑based assessment framework for virtual reality (Udeozor et al., 2023)</vt:lpstr>
      <vt:lpstr>Game‑based assessment framework for virtual reality (Udeozor et al., 2023)</vt:lpstr>
      <vt:lpstr>Game‑based assessment framework for virtual reality (Udeozor et al., 2023)</vt:lpstr>
      <vt:lpstr>Game‑based assessment framework for virtual reality (Udeozor et al., 2023)</vt:lpstr>
      <vt:lpstr>Game‑based assessment framework for virtual reality(Udeozor et al., 2023)</vt:lpstr>
      <vt:lpstr>Eye-Tracking in Immersive Virtual Reality for Education(Mikhailenko et al. 2022)</vt:lpstr>
      <vt:lpstr>추가 참고문헌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 K</dc:creator>
  <cp:lastModifiedBy>박유나</cp:lastModifiedBy>
  <cp:revision>4</cp:revision>
  <dcterms:created xsi:type="dcterms:W3CDTF">2024-07-28T12:34:41Z</dcterms:created>
  <dcterms:modified xsi:type="dcterms:W3CDTF">2024-07-29T03:58:18Z</dcterms:modified>
</cp:coreProperties>
</file>