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6" r:id="rId2"/>
    <p:sldId id="262" r:id="rId3"/>
    <p:sldId id="275" r:id="rId4"/>
    <p:sldId id="290" r:id="rId5"/>
    <p:sldId id="307" r:id="rId6"/>
    <p:sldId id="294" r:id="rId7"/>
    <p:sldId id="299" r:id="rId8"/>
    <p:sldId id="308" r:id="rId9"/>
    <p:sldId id="309" r:id="rId10"/>
    <p:sldId id="295" r:id="rId11"/>
    <p:sldId id="306" r:id="rId12"/>
    <p:sldId id="310" r:id="rId13"/>
    <p:sldId id="311" r:id="rId14"/>
    <p:sldId id="312" r:id="rId15"/>
    <p:sldId id="313" r:id="rId16"/>
    <p:sldId id="314" r:id="rId17"/>
    <p:sldId id="315" r:id="rId18"/>
    <p:sldId id="264" r:id="rId19"/>
    <p:sldId id="302" r:id="rId20"/>
    <p:sldId id="316" r:id="rId21"/>
    <p:sldId id="279" r:id="rId22"/>
    <p:sldId id="268" r:id="rId23"/>
    <p:sldId id="26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29D"/>
    <a:srgbClr val="002942"/>
    <a:srgbClr val="FF5050"/>
    <a:srgbClr val="FF7C8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4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64" y="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F189A-81A6-40BD-9776-2A395EA67C54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B827C-108A-45E1-B4AA-D368537D3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8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연구의 단계는 요약하자면 로지스틱 회귀분석을 이용한 확신성 판단에 개입하는 언어정보 탐색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언어모델의 문장 관계 분류 방법을 이용한 모형의 타당성 검증이다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B827C-108A-45E1-B4AA-D368537D357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780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B827C-108A-45E1-B4AA-D368537D357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64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4C9B3-5399-4C43-DE3F-51337F28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948D73-C678-ECB2-08A7-612F4FE5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1DBD-DB35-44A8-B04D-140093AAE1EC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1BA4A5-9FA2-616A-9D6D-3ECDC79D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FB8143-169A-A948-FE23-EDC88C5D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980F-EFE9-4A9C-A1BA-7E9B49C10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43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8559-E00F-4929-B36E-6AED35091A0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3FC83-C082-4123-F914-6A11AB2FC511}"/>
              </a:ext>
            </a:extLst>
          </p:cNvPr>
          <p:cNvSpPr txBox="1"/>
          <p:nvPr/>
        </p:nvSpPr>
        <p:spPr>
          <a:xfrm>
            <a:off x="490012" y="2219318"/>
            <a:ext cx="112119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로지스틱 회귀분석과 언어모델을 이용한 내포문의 언어적 구조와 함의 관계의 연관 분석</a:t>
            </a:r>
            <a:endParaRPr lang="en-US" altLang="ko-KR" sz="440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DF2332-048F-7519-3CD8-AADACE4D9D0E}"/>
              </a:ext>
            </a:extLst>
          </p:cNvPr>
          <p:cNvCxnSpPr/>
          <p:nvPr/>
        </p:nvCxnSpPr>
        <p:spPr>
          <a:xfrm>
            <a:off x="5449229" y="1274611"/>
            <a:ext cx="129354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014CC7-822F-D378-EC02-9EE5635F6CA4}"/>
              </a:ext>
            </a:extLst>
          </p:cNvPr>
          <p:cNvSpPr/>
          <p:nvPr/>
        </p:nvSpPr>
        <p:spPr>
          <a:xfrm>
            <a:off x="9275618" y="6083578"/>
            <a:ext cx="2916382" cy="712078"/>
          </a:xfrm>
          <a:prstGeom prst="rect">
            <a:avLst/>
          </a:prstGeom>
          <a:solidFill>
            <a:srgbClr val="0F42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732FB-FFBC-82E3-9209-F044A66DE100}"/>
              </a:ext>
            </a:extLst>
          </p:cNvPr>
          <p:cNvSpPr txBox="1"/>
          <p:nvPr/>
        </p:nvSpPr>
        <p:spPr>
          <a:xfrm>
            <a:off x="3388589" y="4394873"/>
            <a:ext cx="5414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2024 1</a:t>
            </a:r>
            <a:r>
              <a: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 인문대학 </a:t>
            </a:r>
            <a:r>
              <a:rPr lang="ko-KR" altLang="en-US" sz="2000" b="1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인문아너스</a:t>
            </a:r>
            <a:r>
              <a: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심포지엄</a:t>
            </a:r>
            <a:endParaRPr lang="en-US" altLang="ko-KR" sz="200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언어학과 박유나</a:t>
            </a:r>
          </a:p>
        </p:txBody>
      </p:sp>
    </p:spTree>
    <p:extLst>
      <p:ext uri="{BB962C8B-B14F-4D97-AF65-F5344CB8AC3E}">
        <p14:creationId xmlns:p14="http://schemas.microsoft.com/office/powerpoint/2010/main" val="244974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1273084" y="2028616"/>
            <a:ext cx="96458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accent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로지스틱 회귀분석을 통한 영향변수 도출</a:t>
            </a:r>
          </a:p>
        </p:txBody>
      </p:sp>
    </p:spTree>
    <p:extLst>
      <p:ext uri="{BB962C8B-B14F-4D97-AF65-F5344CB8AC3E}">
        <p14:creationId xmlns:p14="http://schemas.microsoft.com/office/powerpoint/2010/main" val="358385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EB6B8E0-80FD-76A5-04D8-2FBE1ED40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72465"/>
              </p:ext>
            </p:extLst>
          </p:nvPr>
        </p:nvGraphicFramePr>
        <p:xfrm>
          <a:off x="602058" y="2450963"/>
          <a:ext cx="10129442" cy="4084320"/>
        </p:xfrm>
        <a:graphic>
          <a:graphicData uri="http://schemas.openxmlformats.org/drawingml/2006/table">
            <a:tbl>
              <a:tblPr/>
              <a:tblGrid>
                <a:gridCol w="1135599">
                  <a:extLst>
                    <a:ext uri="{9D8B030D-6E8A-4147-A177-3AD203B41FA5}">
                      <a16:colId xmlns:a16="http://schemas.microsoft.com/office/drawing/2014/main" val="2590808433"/>
                    </a:ext>
                  </a:extLst>
                </a:gridCol>
                <a:gridCol w="285397">
                  <a:extLst>
                    <a:ext uri="{9D8B030D-6E8A-4147-A177-3AD203B41FA5}">
                      <a16:colId xmlns:a16="http://schemas.microsoft.com/office/drawing/2014/main" val="3559110565"/>
                    </a:ext>
                  </a:extLst>
                </a:gridCol>
                <a:gridCol w="285397">
                  <a:extLst>
                    <a:ext uri="{9D8B030D-6E8A-4147-A177-3AD203B41FA5}">
                      <a16:colId xmlns:a16="http://schemas.microsoft.com/office/drawing/2014/main" val="1990843304"/>
                    </a:ext>
                  </a:extLst>
                </a:gridCol>
                <a:gridCol w="1135815">
                  <a:extLst>
                    <a:ext uri="{9D8B030D-6E8A-4147-A177-3AD203B41FA5}">
                      <a16:colId xmlns:a16="http://schemas.microsoft.com/office/drawing/2014/main" val="1888690998"/>
                    </a:ext>
                  </a:extLst>
                </a:gridCol>
                <a:gridCol w="1086590">
                  <a:extLst>
                    <a:ext uri="{9D8B030D-6E8A-4147-A177-3AD203B41FA5}">
                      <a16:colId xmlns:a16="http://schemas.microsoft.com/office/drawing/2014/main" val="3858853637"/>
                    </a:ext>
                  </a:extLst>
                </a:gridCol>
                <a:gridCol w="1135815">
                  <a:extLst>
                    <a:ext uri="{9D8B030D-6E8A-4147-A177-3AD203B41FA5}">
                      <a16:colId xmlns:a16="http://schemas.microsoft.com/office/drawing/2014/main" val="817958920"/>
                    </a:ext>
                  </a:extLst>
                </a:gridCol>
                <a:gridCol w="1086590">
                  <a:extLst>
                    <a:ext uri="{9D8B030D-6E8A-4147-A177-3AD203B41FA5}">
                      <a16:colId xmlns:a16="http://schemas.microsoft.com/office/drawing/2014/main" val="2737071852"/>
                    </a:ext>
                  </a:extLst>
                </a:gridCol>
                <a:gridCol w="285397">
                  <a:extLst>
                    <a:ext uri="{9D8B030D-6E8A-4147-A177-3AD203B41FA5}">
                      <a16:colId xmlns:a16="http://schemas.microsoft.com/office/drawing/2014/main" val="1409809065"/>
                    </a:ext>
                  </a:extLst>
                </a:gridCol>
                <a:gridCol w="1135815">
                  <a:extLst>
                    <a:ext uri="{9D8B030D-6E8A-4147-A177-3AD203B41FA5}">
                      <a16:colId xmlns:a16="http://schemas.microsoft.com/office/drawing/2014/main" val="4252231878"/>
                    </a:ext>
                  </a:extLst>
                </a:gridCol>
                <a:gridCol w="1135815">
                  <a:extLst>
                    <a:ext uri="{9D8B030D-6E8A-4147-A177-3AD203B41FA5}">
                      <a16:colId xmlns:a16="http://schemas.microsoft.com/office/drawing/2014/main" val="2563716285"/>
                    </a:ext>
                  </a:extLst>
                </a:gridCol>
                <a:gridCol w="285397">
                  <a:extLst>
                    <a:ext uri="{9D8B030D-6E8A-4147-A177-3AD203B41FA5}">
                      <a16:colId xmlns:a16="http://schemas.microsoft.com/office/drawing/2014/main" val="3142462867"/>
                    </a:ext>
                  </a:extLst>
                </a:gridCol>
                <a:gridCol w="1135815">
                  <a:extLst>
                    <a:ext uri="{9D8B030D-6E8A-4147-A177-3AD203B41FA5}">
                      <a16:colId xmlns:a16="http://schemas.microsoft.com/office/drawing/2014/main" val="1397446732"/>
                    </a:ext>
                  </a:extLst>
                </a:gridCol>
              </a:tblGrid>
              <a:tr h="180638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highlight>
                            <a:srgbClr val="FFE7D8"/>
                          </a:highlight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함의 관계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highlight>
                            <a:srgbClr val="FFE7D8"/>
                          </a:highlight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함의 취소 운용소 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highlight>
                            <a:srgbClr val="FFE7D8"/>
                          </a:highlight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모절과 내포절의 주어 일치 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64294"/>
                  </a:ext>
                </a:extLst>
              </a:tr>
              <a:tr h="180638">
                <a:tc rowSpan="3"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함의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130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없음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289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일치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106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10991"/>
                  </a:ext>
                </a:extLst>
              </a:tr>
              <a:tr h="18063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양태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635430"/>
                  </a:ext>
                </a:extLst>
              </a:tr>
              <a:tr h="18063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조건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11462"/>
                  </a:ext>
                </a:extLst>
              </a:tr>
              <a:tr h="180638">
                <a:tc rowSpan="3"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모순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481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부정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52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불일치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505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783936"/>
                  </a:ext>
                </a:extLst>
              </a:tr>
              <a:tr h="18063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의문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31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880105"/>
                  </a:ext>
                </a:extLst>
              </a:tr>
              <a:tr h="18063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2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개 이상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391409"/>
                  </a:ext>
                </a:extLst>
              </a:tr>
              <a:tr h="180638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highlight>
                            <a:srgbClr val="FFE7D8"/>
                          </a:highlight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모절 시제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highlight>
                            <a:srgbClr val="FFE7D8"/>
                          </a:highlight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모절 인칭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highlight>
                            <a:srgbClr val="FFE7D8"/>
                          </a:highlight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내포절 시제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highlight>
                            <a:srgbClr val="FFE7D8"/>
                          </a:highlight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내포절 인칭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910044"/>
                  </a:ext>
                </a:extLst>
              </a:tr>
              <a:tr h="180638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과거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173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인칭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179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과거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148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인칭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47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0842145"/>
                  </a:ext>
                </a:extLst>
              </a:tr>
              <a:tr h="946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2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인칭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30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2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인칭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2879"/>
                  </a:ext>
                </a:extLst>
              </a:tr>
              <a:tr h="85969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현재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425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현재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83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422510"/>
                  </a:ext>
                </a:extLst>
              </a:tr>
              <a:tr h="173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3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인칭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353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3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인칭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548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74668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미래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미래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380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228048"/>
                  </a:ext>
                </a:extLst>
              </a:tr>
              <a:tr h="180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알 수 없음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49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알 수 없음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5294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C35096-5965-684F-F369-42C78BB8A0F0}"/>
              </a:ext>
            </a:extLst>
          </p:cNvPr>
          <p:cNvSpPr txBox="1"/>
          <p:nvPr/>
        </p:nvSpPr>
        <p:spPr>
          <a:xfrm>
            <a:off x="487758" y="1979596"/>
            <a:ext cx="369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변수별</a:t>
            </a:r>
            <a:r>
              <a:rPr lang="ko-KR" altLang="en-US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데이터 합계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169E37-6FC5-8515-FA6A-ACADD1E778BB}"/>
              </a:ext>
            </a:extLst>
          </p:cNvPr>
          <p:cNvSpPr txBox="1"/>
          <p:nvPr/>
        </p:nvSpPr>
        <p:spPr>
          <a:xfrm>
            <a:off x="228600" y="177800"/>
            <a:ext cx="11353796" cy="1699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</a:t>
            </a:r>
            <a:r>
              <a:rPr lang="ko-KR" altLang="en-US" sz="2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전처리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종속변수는 함의를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0,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모순을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 하는 이진형 변수로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재코딩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독립변수들은 독립변수들은 모두 범주형 변수이므로 더미변수로 변환</a:t>
            </a:r>
          </a:p>
        </p:txBody>
      </p:sp>
    </p:spTree>
    <p:extLst>
      <p:ext uri="{BB962C8B-B14F-4D97-AF65-F5344CB8AC3E}">
        <p14:creationId xmlns:p14="http://schemas.microsoft.com/office/powerpoint/2010/main" val="1391866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169E37-6FC5-8515-FA6A-ACADD1E778BB}"/>
              </a:ext>
            </a:extLst>
          </p:cNvPr>
          <p:cNvSpPr txBox="1"/>
          <p:nvPr/>
        </p:nvSpPr>
        <p:spPr>
          <a:xfrm>
            <a:off x="228600" y="177800"/>
            <a:ext cx="11353796" cy="2992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다중 공선성 분석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다중공산성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(Multicollinearity)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은 회귀분석에서 두 개 이상의 독립 변수들이 높은 상관관계를 가지는 문제</a:t>
            </a:r>
          </a:p>
          <a:p>
            <a:pPr>
              <a:lnSpc>
                <a:spcPct val="150000"/>
              </a:lnSpc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다중공산성이 존재하면 회귀 계수의 추정이 불안정해지고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변수의 독립적인 효과를 분리하여 해석하기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어려워지기에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모델의 설명력이 떨어진다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모든 변수들의 값이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 거의 유사하므로 해당 변수들로 로지스틱 회귀분석 실시 가능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2ABBACE2-611D-32A7-5A4B-71D814D73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45" y="3429000"/>
            <a:ext cx="9181310" cy="265139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2614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169E37-6FC5-8515-FA6A-ACADD1E778BB}"/>
              </a:ext>
            </a:extLst>
          </p:cNvPr>
          <p:cNvSpPr txBox="1"/>
          <p:nvPr/>
        </p:nvSpPr>
        <p:spPr>
          <a:xfrm>
            <a:off x="228600" y="177800"/>
            <a:ext cx="11353796" cy="3361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모형 적합 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AIC(Akaike Information Criterion)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비교 방식을 사용하는 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Stepwise Selection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이용한 모형 최적 모형 탐색</a:t>
            </a:r>
            <a:endParaRPr lang="en-US" altLang="ko-KR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최종 모델 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함의 관계 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=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함의 취소 </a:t>
            </a:r>
            <a:r>
              <a:rPr lang="ko-KR" altLang="en-US" sz="2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운용소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유형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+ </a:t>
            </a:r>
            <a:r>
              <a:rPr lang="ko-KR" altLang="en-US" sz="2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모절의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인칭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+ </a:t>
            </a:r>
            <a:r>
              <a:rPr lang="ko-KR" altLang="en-US" sz="2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모절의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시제 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내포절과 </a:t>
            </a:r>
            <a:r>
              <a:rPr lang="ko-KR" altLang="en-US" sz="2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모절의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주어 일치 여부</a:t>
            </a:r>
            <a:endParaRPr lang="en-US" altLang="ko-KR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4BA00AB3-25E4-4198-1D46-1C7601EED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04" y="3228642"/>
            <a:ext cx="7327896" cy="3629358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679DE00-A2D7-D315-750A-1D3F7D040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12568"/>
              </p:ext>
            </p:extLst>
          </p:nvPr>
        </p:nvGraphicFramePr>
        <p:xfrm>
          <a:off x="503395" y="4283503"/>
          <a:ext cx="3532506" cy="1157860"/>
        </p:xfrm>
        <a:graphic>
          <a:graphicData uri="http://schemas.openxmlformats.org/drawingml/2006/table">
            <a:tbl>
              <a:tblPr/>
              <a:tblGrid>
                <a:gridCol w="1177502">
                  <a:extLst>
                    <a:ext uri="{9D8B030D-6E8A-4147-A177-3AD203B41FA5}">
                      <a16:colId xmlns:a16="http://schemas.microsoft.com/office/drawing/2014/main" val="3350945340"/>
                    </a:ext>
                  </a:extLst>
                </a:gridCol>
                <a:gridCol w="1177502">
                  <a:extLst>
                    <a:ext uri="{9D8B030D-6E8A-4147-A177-3AD203B41FA5}">
                      <a16:colId xmlns:a16="http://schemas.microsoft.com/office/drawing/2014/main" val="3311218555"/>
                    </a:ext>
                  </a:extLst>
                </a:gridCol>
                <a:gridCol w="1177502">
                  <a:extLst>
                    <a:ext uri="{9D8B030D-6E8A-4147-A177-3AD203B41FA5}">
                      <a16:colId xmlns:a16="http://schemas.microsoft.com/office/drawing/2014/main" val="3216259019"/>
                    </a:ext>
                  </a:extLst>
                </a:gridCol>
              </a:tblGrid>
              <a:tr h="2712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Degree of freedom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p-value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419529"/>
                  </a:ext>
                </a:extLst>
              </a:tr>
              <a:tr h="2712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7.7927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0.09258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607584"/>
                  </a:ext>
                </a:extLst>
              </a:tr>
            </a:tbl>
          </a:graphicData>
        </a:graphic>
      </p:graphicFrame>
      <p:pic>
        <p:nvPicPr>
          <p:cNvPr id="2049" name="_x315043976">
            <a:extLst>
              <a:ext uri="{FF2B5EF4-FFF2-40B4-BE49-F238E27FC236}">
                <a16:creationId xmlns:a16="http://schemas.microsoft.com/office/drawing/2014/main" id="{73E60572-3561-D385-1BD9-7199FDAB1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3" y="4310464"/>
            <a:ext cx="590704" cy="55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5BD7A1-265D-50BD-0690-56426FF1FCB0}"/>
              </a:ext>
            </a:extLst>
          </p:cNvPr>
          <p:cNvSpPr txBox="1"/>
          <p:nvPr/>
        </p:nvSpPr>
        <p:spPr>
          <a:xfrm>
            <a:off x="424499" y="3454400"/>
            <a:ext cx="383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모형 적합도 검정을 위한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Hosmer-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Lemeshow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Test</a:t>
            </a:r>
            <a:r>
              <a:rPr lang="ko-KR" altLang="en-US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결과</a:t>
            </a:r>
            <a:endParaRPr lang="ko-KR" altLang="en-US" kern="0" spc="0" dirty="0">
              <a:solidFill>
                <a:srgbClr val="000000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26D84-CCA3-C344-3D44-66DB05E83FBC}"/>
              </a:ext>
            </a:extLst>
          </p:cNvPr>
          <p:cNvSpPr txBox="1"/>
          <p:nvPr/>
        </p:nvSpPr>
        <p:spPr>
          <a:xfrm>
            <a:off x="4749804" y="2763399"/>
            <a:ext cx="506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최종 모델의 로지스틱 회귀 분석 결과</a:t>
            </a:r>
          </a:p>
        </p:txBody>
      </p:sp>
    </p:spTree>
    <p:extLst>
      <p:ext uri="{BB962C8B-B14F-4D97-AF65-F5344CB8AC3E}">
        <p14:creationId xmlns:p14="http://schemas.microsoft.com/office/powerpoint/2010/main" val="115995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169E37-6FC5-8515-FA6A-ACADD1E778BB}"/>
              </a:ext>
            </a:extLst>
          </p:cNvPr>
          <p:cNvSpPr txBox="1"/>
          <p:nvPr/>
        </p:nvSpPr>
        <p:spPr>
          <a:xfrm>
            <a:off x="228600" y="177800"/>
            <a:ext cx="11353796" cy="1145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각 독립변수 별 유의성 검정 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Wald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통계량을 사용</a:t>
            </a:r>
            <a:endParaRPr lang="en-US" altLang="ko-KR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785183F7-E59C-400A-FDF0-18A6D792B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386" y="750681"/>
            <a:ext cx="1793029" cy="7528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EE4E7AB-0CFB-BE2A-EEEF-2B2F5D979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969209"/>
              </p:ext>
            </p:extLst>
          </p:nvPr>
        </p:nvGraphicFramePr>
        <p:xfrm>
          <a:off x="345666" y="1627235"/>
          <a:ext cx="11605032" cy="1293622"/>
        </p:xfrm>
        <a:graphic>
          <a:graphicData uri="http://schemas.openxmlformats.org/drawingml/2006/table">
            <a:tbl>
              <a:tblPr/>
              <a:tblGrid>
                <a:gridCol w="1934172">
                  <a:extLst>
                    <a:ext uri="{9D8B030D-6E8A-4147-A177-3AD203B41FA5}">
                      <a16:colId xmlns:a16="http://schemas.microsoft.com/office/drawing/2014/main" val="2042748692"/>
                    </a:ext>
                  </a:extLst>
                </a:gridCol>
                <a:gridCol w="1934172">
                  <a:extLst>
                    <a:ext uri="{9D8B030D-6E8A-4147-A177-3AD203B41FA5}">
                      <a16:colId xmlns:a16="http://schemas.microsoft.com/office/drawing/2014/main" val="2364699298"/>
                    </a:ext>
                  </a:extLst>
                </a:gridCol>
                <a:gridCol w="1934172">
                  <a:extLst>
                    <a:ext uri="{9D8B030D-6E8A-4147-A177-3AD203B41FA5}">
                      <a16:colId xmlns:a16="http://schemas.microsoft.com/office/drawing/2014/main" val="3689466751"/>
                    </a:ext>
                  </a:extLst>
                </a:gridCol>
                <a:gridCol w="1934172">
                  <a:extLst>
                    <a:ext uri="{9D8B030D-6E8A-4147-A177-3AD203B41FA5}">
                      <a16:colId xmlns:a16="http://schemas.microsoft.com/office/drawing/2014/main" val="3112062696"/>
                    </a:ext>
                  </a:extLst>
                </a:gridCol>
                <a:gridCol w="1934172">
                  <a:extLst>
                    <a:ext uri="{9D8B030D-6E8A-4147-A177-3AD203B41FA5}">
                      <a16:colId xmlns:a16="http://schemas.microsoft.com/office/drawing/2014/main" val="2199828035"/>
                    </a:ext>
                  </a:extLst>
                </a:gridCol>
                <a:gridCol w="1934172">
                  <a:extLst>
                    <a:ext uri="{9D8B030D-6E8A-4147-A177-3AD203B41FA5}">
                      <a16:colId xmlns:a16="http://schemas.microsoft.com/office/drawing/2014/main" val="4234418429"/>
                    </a:ext>
                  </a:extLst>
                </a:gridCol>
              </a:tblGrid>
              <a:tr h="3013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함의 취소 </a:t>
                      </a:r>
                      <a:r>
                        <a:rPr lang="ko-KR" alt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운용소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모절과 내포절의 주어 일치 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모절의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시제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모절의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인칭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내포절의 시제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내포절의 인칭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281815"/>
                  </a:ext>
                </a:extLst>
              </a:tr>
              <a:tr h="1009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3e-09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0.2022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0.0009876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0.0004265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0.115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0.6484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32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E2078DD-1B74-D40C-1050-BC6CAFB18426}"/>
              </a:ext>
            </a:extLst>
          </p:cNvPr>
          <p:cNvSpPr txBox="1"/>
          <p:nvPr/>
        </p:nvSpPr>
        <p:spPr>
          <a:xfrm>
            <a:off x="345666" y="3338174"/>
            <a:ext cx="11605032" cy="391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400" dirty="0" err="1"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anose="05000000000000000000" pitchFamily="2" charset="2"/>
              </a:rPr>
              <a:t>모절과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anose="05000000000000000000" pitchFamily="2" charset="2"/>
              </a:rPr>
              <a:t> 내포절의 주어 일치 여부는 최종 모델에는 포함되나 개별 변수의 유의성은 없음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anose="05000000000000000000" pitchFamily="2" charset="2"/>
              </a:rPr>
              <a:t>선행 연구 중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anose="05000000000000000000" pitchFamily="2" charset="2"/>
              </a:rPr>
              <a:t>, 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anose="05000000000000000000" pitchFamily="2" charset="2"/>
              </a:rPr>
              <a:t>영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어에서 전제 함축이 존재하는 추론을 실시함에 있어 두 문장의 행위자가 일치할 경우에 추론의 정확도와 속도가 향상되었다는 선행 연구를 고려하면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모절과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내포절의 </a:t>
            </a:r>
            <a:r>
              <a:rPr lang="ko-KR" altLang="en-US" sz="2400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주어 일치 여부는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함의와 모순을 분류해내는데 기여하기 보단 함의 관계 자체에 영향을 줄 수 있음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즉 만약 내포절과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모절의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주어가 일치한다면 함의 관계가 모순인지 함의인지에 관계 없이 함의 관계를 파악하는 정확도와 속도가 향상될 수 있음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93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169E37-6FC5-8515-FA6A-ACADD1E778BB}"/>
              </a:ext>
            </a:extLst>
          </p:cNvPr>
          <p:cNvSpPr txBox="1"/>
          <p:nvPr/>
        </p:nvSpPr>
        <p:spPr>
          <a:xfrm>
            <a:off x="228600" y="177800"/>
            <a:ext cx="11353796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오즈비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비교 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9B971429-5F3F-A15F-9471-D59D5A40B5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49" t="13746" r="3349" b="6769"/>
          <a:stretch>
            <a:fillRect/>
          </a:stretch>
        </p:blipFill>
        <p:spPr>
          <a:xfrm>
            <a:off x="0" y="2611065"/>
            <a:ext cx="7264400" cy="381788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C1DAC8-1D12-0BD4-D25C-140F950C98CC}"/>
              </a:ext>
            </a:extLst>
          </p:cNvPr>
          <p:cNvSpPr txBox="1"/>
          <p:nvPr/>
        </p:nvSpPr>
        <p:spPr>
          <a:xfrm>
            <a:off x="7569196" y="2766369"/>
            <a:ext cx="4368804" cy="333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함의 취소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운용소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유형이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조건의문부정인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경우는 함의 관계가 모순이 될 가능성을 높였다</a:t>
            </a:r>
            <a:r>
              <a:rPr lang="en-US" altLang="ko-KR" sz="2000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모절의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시제가 과거인 경우와 인칭이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인칭과 알 수 없는 경우는 함의 관계가 함의가 될 가능성을 높였다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FEA71A-EEB9-7D4F-81E0-C169ABD756F5}"/>
              </a:ext>
            </a:extLst>
          </p:cNvPr>
          <p:cNvSpPr txBox="1"/>
          <p:nvPr/>
        </p:nvSpPr>
        <p:spPr>
          <a:xfrm>
            <a:off x="228605" y="678037"/>
            <a:ext cx="11353791" cy="1339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오즈비는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한 변수에 대해 처치를 가했을 때의 사건의 발생 확률과 가하지 않았을 때의 사건의 발생확률에 대한 오즈의 비율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오즈비가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높을수록 사건의 발생 확률이 높아짐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744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FC79A4-3B43-94BE-DABB-AAE5E3746FDA}"/>
              </a:ext>
            </a:extLst>
          </p:cNvPr>
          <p:cNvSpPr txBox="1"/>
          <p:nvPr/>
        </p:nvSpPr>
        <p:spPr>
          <a:xfrm>
            <a:off x="0" y="1658692"/>
            <a:ext cx="11480800" cy="5199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2350" marR="0" indent="-5143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확신성 담화에 있어 함의 취소 </a:t>
            </a:r>
            <a:r>
              <a:rPr lang="ko-KR" altLang="en-US" sz="2800" kern="0" spc="0" dirty="0" err="1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운용소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유형 중 부정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의문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조건이 나타나고 </a:t>
            </a:r>
            <a:r>
              <a:rPr lang="ko-KR" altLang="en-US" sz="2800" kern="0" spc="0" dirty="0" err="1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모절의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시제가 현재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인칭이 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인칭인 경우에 확신성 담화와 내포 명제가 모순 관계를 가질 가능성이 높다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1022350" marR="0" indent="-5143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800" kern="0" dirty="0">
              <a:solidFill>
                <a:srgbClr val="0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1022350" marR="0" indent="-5143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확신성 담화에 있어 함의 취소 </a:t>
            </a:r>
            <a:r>
              <a:rPr lang="ko-KR" altLang="en-US" sz="2800" kern="0" spc="0" dirty="0" err="1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운용소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유형이 없고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2800" kern="0" spc="0" dirty="0" err="1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모절의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시제가 과거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인칭이 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인칭 또는 알 수 없는 경우에 확신성 담화와 내포 명제가 함의 관계를 </a:t>
            </a:r>
            <a:r>
              <a:rPr lang="ko-KR" altLang="en-US" sz="2800" kern="0" spc="0" dirty="0" err="1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가질가능성이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높다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50800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800" kern="0" spc="0" dirty="0">
              <a:solidFill>
                <a:srgbClr val="000000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9A75B-A67F-87EF-E65A-BA8BE49F4B8B}"/>
              </a:ext>
            </a:extLst>
          </p:cNvPr>
          <p:cNvSpPr txBox="1"/>
          <p:nvPr/>
        </p:nvSpPr>
        <p:spPr>
          <a:xfrm>
            <a:off x="444500" y="191990"/>
            <a:ext cx="9486900" cy="674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로지스틱 회귀분석 결과에 따른 국어 내포문의 함의 관계에 대한 가설</a:t>
            </a:r>
          </a:p>
        </p:txBody>
      </p:sp>
    </p:spTree>
    <p:extLst>
      <p:ext uri="{BB962C8B-B14F-4D97-AF65-F5344CB8AC3E}">
        <p14:creationId xmlns:p14="http://schemas.microsoft.com/office/powerpoint/2010/main" val="2753146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1273084" y="2028616"/>
            <a:ext cx="96458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accent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언어모델을 통한 </a:t>
            </a:r>
            <a:endParaRPr lang="en-US" altLang="ko-KR" sz="8800" b="1" dirty="0">
              <a:solidFill>
                <a:schemeClr val="accent2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8800" b="1" dirty="0">
                <a:solidFill>
                  <a:schemeClr val="accent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가설 검정</a:t>
            </a:r>
          </a:p>
        </p:txBody>
      </p:sp>
    </p:spTree>
    <p:extLst>
      <p:ext uri="{BB962C8B-B14F-4D97-AF65-F5344CB8AC3E}">
        <p14:creationId xmlns:p14="http://schemas.microsoft.com/office/powerpoint/2010/main" val="2304377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7EBE2A-F1AF-7BA2-4431-0C0FE76B3874}"/>
              </a:ext>
            </a:extLst>
          </p:cNvPr>
          <p:cNvSpPr txBox="1"/>
          <p:nvPr/>
        </p:nvSpPr>
        <p:spPr>
          <a:xfrm>
            <a:off x="203200" y="387891"/>
            <a:ext cx="11734800" cy="562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언어모델 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en-US" altLang="ko-KR" sz="2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KcELECTRA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(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구어 데이터도 학습함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NLP TASK : </a:t>
            </a:r>
            <a:r>
              <a:rPr lang="en-US" altLang="ko-KR" sz="2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Senstence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Pair Classification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파인 튜닝을 위한 데이터 셋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국립국어원 모두의 말뭉치 인공지능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(AI)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말평에서 제공하는 함의 분석 평가용 말뭉치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(13521)</a:t>
            </a:r>
          </a:p>
          <a:p>
            <a:pPr>
              <a:lnSpc>
                <a:spcPct val="150000"/>
              </a:lnSpc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Evaluation Metric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정확도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0.692</a:t>
            </a:r>
            <a:r>
              <a:rPr lang="ko-KR" altLang="en-US" sz="2400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400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2400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400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F1</a:t>
            </a:r>
            <a:r>
              <a:rPr lang="ko-KR" altLang="en-US" sz="2400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0.605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kern="0" spc="0" dirty="0">
              <a:solidFill>
                <a:srgbClr val="000000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함의 취소 운용소가 없거나 양태인 경우 그리고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모절의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시제가 과거나 미래인 경우 그리고 인칭이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인칭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2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인칭 그리고 알 수 없는 경우 중 함의로 분류된 데이터</a:t>
            </a:r>
            <a:endParaRPr lang="en-US" altLang="ko-KR" sz="2000" kern="0" dirty="0">
              <a:solidFill>
                <a:srgbClr val="0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함의 취소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운용소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중 부정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의문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조건 중 하나를 갖게 하고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모절의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시제를 현재로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인칭을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인칭으로 변경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kern="0" spc="0" dirty="0">
              <a:solidFill>
                <a:srgbClr val="000000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결과 </a:t>
            </a:r>
            <a:r>
              <a:rPr lang="en-US" altLang="ko-KR" sz="2400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26</a:t>
            </a:r>
            <a:r>
              <a:rPr lang="ko-KR" altLang="en-US" sz="2400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개의 수정 데이터 중 </a:t>
            </a:r>
            <a:r>
              <a:rPr lang="en-US" altLang="ko-KR" sz="2400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24</a:t>
            </a:r>
            <a:r>
              <a:rPr lang="ko-KR" altLang="en-US" sz="2400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개를 모순으로 분류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1671A9A-E620-693C-21A9-843B75187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784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35ABEFA-14FB-1D91-0E86-EB0D7287E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273235"/>
              </p:ext>
            </p:extLst>
          </p:nvPr>
        </p:nvGraphicFramePr>
        <p:xfrm>
          <a:off x="358435" y="726052"/>
          <a:ext cx="11475130" cy="5405896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3540571120"/>
                    </a:ext>
                  </a:extLst>
                </a:gridCol>
                <a:gridCol w="5381112">
                  <a:extLst>
                    <a:ext uri="{9D8B030D-6E8A-4147-A177-3AD203B41FA5}">
                      <a16:colId xmlns:a16="http://schemas.microsoft.com/office/drawing/2014/main" val="1959833548"/>
                    </a:ext>
                  </a:extLst>
                </a:gridCol>
                <a:gridCol w="5179618">
                  <a:extLst>
                    <a:ext uri="{9D8B030D-6E8A-4147-A177-3AD203B41FA5}">
                      <a16:colId xmlns:a16="http://schemas.microsoft.com/office/drawing/2014/main" val="1284907694"/>
                    </a:ext>
                  </a:extLst>
                </a:gridCol>
              </a:tblGrid>
              <a:tr h="6300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함의 취소 운용소 유형</a:t>
                      </a:r>
                    </a:p>
                  </a:txBody>
                  <a:tcPr marL="41235" marR="41235" marT="11400" marB="11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기존의 확신성 담화</a:t>
                      </a:r>
                    </a:p>
                  </a:txBody>
                  <a:tcPr marL="41235" marR="41235" marT="11400" marB="11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수정된 확신성 담화</a:t>
                      </a:r>
                    </a:p>
                  </a:txBody>
                  <a:tcPr marL="41235" marR="41235" marT="11400" marB="11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399996"/>
                  </a:ext>
                </a:extLst>
              </a:tr>
              <a:tr h="95317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의문</a:t>
                      </a:r>
                    </a:p>
                  </a:txBody>
                  <a:tcPr marL="41235" marR="41235" marT="11400" marB="11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서울에 다양한 정책 유익한 정보들 쉽게 친절하게 알려 드립니다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친절한 과장님 순서 시작해보죠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봄을 맞아서 서울에 유아 숲 체험원이 문을 연다는 소식 오늘 전해 드릴 수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있겠습니다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.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서울시 자연 생태과에 하재호 과장과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함께할게요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1235" marR="41235" marT="11400" marB="11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서울에 다양한 정책 유익한 정보들 쉽게 친절하게 알려 드립니다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.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친절한 과장님 순서 시작해보죠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.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철수가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봄을 맞아서 서울에 유아 숲 체험원이 문을 연다는 소식 오늘 전해 드릴 수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있습니까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?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서울시 자연 생태과에 하재호 과장과 함께할게요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1235" marR="41235" marT="11400" marB="11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111131"/>
                  </a:ext>
                </a:extLst>
              </a:tr>
              <a:tr h="15994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조건</a:t>
                      </a:r>
                    </a:p>
                  </a:txBody>
                  <a:tcPr marL="41235" marR="41235" marT="11400" marB="11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P3: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그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~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교과 학습 세부 능력 특기사항을 통해 학생이 수업에 굉장히 열성적이면서 자기 주도적으로 참여하는 모습이 돋보였습니다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.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그리고 항공기 조종사에 꿈을 이루고 싶어 하는 모습들이 자율 활동이나 진로 활동 등에 잘 나타나있었고요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.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또한 학급 회장이나 학생에 임원으로서 적극적으로 학교 생활에 임하고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있음을 확인할 수 있었습니다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1235" marR="41235" marT="11400" marB="11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P3: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그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~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교과 학습 세부 능력 특기사항을 통해 학생이 수업에 굉장히 열성적이면서 자기 주도적으로 참여하는 모습이 돋보였습니다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.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그리고 항공기 조종사에 꿈을 이루고 싶어 하는 모습들이 자율 활동이나 진로 활동 등에 잘 나타나있었고요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.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또한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학생이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학급 회장이나 학생에 임원으로서 적극적으로 학교 생활에 임하고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있다면 확인할 수 있습니다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1235" marR="41235" marT="11400" marB="11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034800"/>
                  </a:ext>
                </a:extLst>
              </a:tr>
              <a:tr h="13263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부정</a:t>
                      </a:r>
                    </a:p>
                  </a:txBody>
                  <a:tcPr marL="41235" marR="41235" marT="11400" marB="11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촛불항쟁 때 이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~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어떤 그 뭐 이재용 구속 이런 것도 많이 외치면서 그때 저희 반올림도 방진복 입고 굉장히 열심히 이 문제가 삼성 직업병문제가 아직 해결되지 않았음을 많이 알렸었고 제가 저희가 느끼기로는 그 촛불 이후로 촛불을 거치면서 이 문제가 되게 많은 사람들에게 아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~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이게 해결되지 않았구나라는 거를 이제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인식하게 했던 상황입니다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1235" marR="41235" marT="11400" marB="11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촛불항쟁 때 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~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어떤 그 뭐 이재용 구속 이런 것도 많이 외치면서 그때 저희 반올림도 방진복 입고 굉장히 열심히 이 문제가 삼성 직업병문제가 아직 해결되지 않았음을 많이 알렸었고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사람들이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느끼기로는 그 촛불 이후로 촛불을 거치면서 이 문제가 되게 많은 사람들에게 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~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이게 해결되지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않았구나라는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거를 이제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인식하지 않는 상황입니다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1235" marR="41235" marT="11400" marB="11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622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93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810041-89AD-EDA3-1CC7-B251B650ED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D0BB83A-85AE-40A1-28DD-F6865A5D1E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8FA21-68F0-9A8C-67F7-7BB5B0770FBC}"/>
              </a:ext>
            </a:extLst>
          </p:cNvPr>
          <p:cNvSpPr txBox="1"/>
          <p:nvPr/>
        </p:nvSpPr>
        <p:spPr>
          <a:xfrm>
            <a:off x="622991" y="2593021"/>
            <a:ext cx="10946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내포문에서 </a:t>
            </a:r>
            <a:r>
              <a:rPr lang="ko-KR" altLang="en-US" sz="4000" kern="0" spc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함의 관계 판단</a:t>
            </a:r>
            <a:r>
              <a:rPr lang="ko-KR" altLang="en-US" sz="40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영향을 주는 언어정보를 </a:t>
            </a:r>
            <a:r>
              <a:rPr lang="ko-KR" altLang="en-US" sz="4000" kern="0" spc="0" dirty="0">
                <a:solidFill>
                  <a:srgbClr val="FFC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데이터를 통해 </a:t>
            </a:r>
            <a:r>
              <a:rPr lang="ko-KR" altLang="en-US" sz="40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알 수 있을까</a:t>
            </a:r>
            <a:r>
              <a:rPr lang="en-US" altLang="ko-KR" sz="40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en-US" altLang="ko-KR" sz="4000" kern="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BD0FE-5846-0E53-487C-FA000042C453}"/>
              </a:ext>
            </a:extLst>
          </p:cNvPr>
          <p:cNvSpPr txBox="1"/>
          <p:nvPr/>
        </p:nvSpPr>
        <p:spPr>
          <a:xfrm>
            <a:off x="5407183" y="851810"/>
            <a:ext cx="11824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/>
                </a:solidFill>
              </a:rPr>
              <a:t>Q.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871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0D4616-4DA3-B667-9C2F-32F0D5C0F59B}"/>
              </a:ext>
            </a:extLst>
          </p:cNvPr>
          <p:cNvSpPr txBox="1"/>
          <p:nvPr/>
        </p:nvSpPr>
        <p:spPr>
          <a:xfrm>
            <a:off x="317500" y="-127000"/>
            <a:ext cx="11557000" cy="1973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è"/>
            </a:pPr>
            <a:endParaRPr lang="en-US" altLang="ko-KR" sz="1200" kern="0" spc="0" dirty="0">
              <a:solidFill>
                <a:srgbClr val="000000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함의 취소 운용소가 부정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의문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조건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양태인 경우 그리고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모절의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시제가 현재나 미래인 경우 그리고 인칭이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인칭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3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인칭 그리고 알 수 없는 경우 중 모순으로 분류된 데이터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함의 취소 운용소를 없애고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모절의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시제를 과거로 인칭을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인칭 또는 알 수 없도록 변경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8A1E614-F843-735E-83A0-4831669C6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33334"/>
              </p:ext>
            </p:extLst>
          </p:nvPr>
        </p:nvGraphicFramePr>
        <p:xfrm>
          <a:off x="234950" y="1944199"/>
          <a:ext cx="11722099" cy="3751032"/>
        </p:xfrm>
        <a:graphic>
          <a:graphicData uri="http://schemas.openxmlformats.org/drawingml/2006/table">
            <a:tbl>
              <a:tblPr/>
              <a:tblGrid>
                <a:gridCol w="1139913">
                  <a:extLst>
                    <a:ext uri="{9D8B030D-6E8A-4147-A177-3AD203B41FA5}">
                      <a16:colId xmlns:a16="http://schemas.microsoft.com/office/drawing/2014/main" val="3505715810"/>
                    </a:ext>
                  </a:extLst>
                </a:gridCol>
                <a:gridCol w="5291093">
                  <a:extLst>
                    <a:ext uri="{9D8B030D-6E8A-4147-A177-3AD203B41FA5}">
                      <a16:colId xmlns:a16="http://schemas.microsoft.com/office/drawing/2014/main" val="4192810427"/>
                    </a:ext>
                  </a:extLst>
                </a:gridCol>
                <a:gridCol w="5291093">
                  <a:extLst>
                    <a:ext uri="{9D8B030D-6E8A-4147-A177-3AD203B41FA5}">
                      <a16:colId xmlns:a16="http://schemas.microsoft.com/office/drawing/2014/main" val="522124690"/>
                    </a:ext>
                  </a:extLst>
                </a:gridCol>
              </a:tblGrid>
              <a:tr h="1993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모절의 인칭</a:t>
                      </a:r>
                    </a:p>
                  </a:txBody>
                  <a:tcPr marL="64132" marR="64132" marT="17731" marB="177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기존의 확신성 담화</a:t>
                      </a:r>
                    </a:p>
                  </a:txBody>
                  <a:tcPr marL="64132" marR="64132" marT="17731" marB="177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수정된 확신성 담화</a:t>
                      </a:r>
                    </a:p>
                  </a:txBody>
                  <a:tcPr marL="64132" marR="64132" marT="17731" marB="177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908778"/>
                  </a:ext>
                </a:extLst>
              </a:tr>
              <a:tr h="39793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1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인칭</a:t>
                      </a:r>
                    </a:p>
                  </a:txBody>
                  <a:tcPr marL="64132" marR="64132" marT="17731" marB="177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문제는 남북이 이 문제를 어떻게 해결하느냐이다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정부도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 북한이 천안함 사건에 대해 명시적으로 책임을 시인하거나 사과할 것으로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기대하지 않고 있다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marL="64132" marR="64132" marT="17731" marB="177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문제는 남북이 이 문제를 어떻게 해결하느냐이다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나는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 북한이 천안함 사건에 대해 명시적으로 책임을 시인하거나 사과할 것으로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기대했다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marL="64132" marR="64132" marT="17731" marB="177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475911"/>
                  </a:ext>
                </a:extLst>
              </a:tr>
              <a:tr h="11923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알 수 없음</a:t>
                      </a:r>
                    </a:p>
                  </a:txBody>
                  <a:tcPr marL="64132" marR="64132" marT="17731" marB="177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교육부는 각 대학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·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연구소의 사업단이 제출한 연구 프로젝트를 심사해 국민 세금으로 조성한 연간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6000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억원의 막대한 연구비를 배분하고 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이때 주요 심사 기준의 하나가 교수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·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연구진의 논문 발표 실적이다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교육부 장관과 교육수석부터 자기들의 논문 표절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·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무임승차가 문제 되지 않는다고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주장한다면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앞으로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대학교수와 연구소 박사들이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 다른 사람 연구 실적을 자기 업적인 것처럼 포장해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자격을 갖췄으니 연구비를 달라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고 할 경우 거절할 명분이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없게 된다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marL="64132" marR="64132" marT="17731" marB="177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교육부는 각 대학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·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연구소의 사업단이 제출한 연구 프로젝트를 심사해 국민 세금으로 조성한 연간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6000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억원의 막대한 연구비를 배분하고 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이때 주요 심사 기준의 하나가 교수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·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연구진의 논문 발표 실적이다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교육부 장관과 교육수석부터 자기들의 논문 표절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·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무임승차가 문제 되지 않는다고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주장하는 것은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 앞으로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생략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 다른 사람 연구 실적을 자기 업적인 것처럼 포장해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자격을 갖췄으니 연구비를 달라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고 할 경우 거절할 명분이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없게 했다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marL="64132" marR="64132" marT="17731" marB="177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9433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8FDD373-645F-59C0-3CF5-0AFF49687550}"/>
              </a:ext>
            </a:extLst>
          </p:cNvPr>
          <p:cNvSpPr txBox="1"/>
          <p:nvPr/>
        </p:nvSpPr>
        <p:spPr>
          <a:xfrm>
            <a:off x="234950" y="6045200"/>
            <a:ext cx="858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결과 </a:t>
            </a:r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26</a:t>
            </a: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개의 수정 데이터 중 </a:t>
            </a:r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</a:t>
            </a: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개를 함의로 분류</a:t>
            </a:r>
          </a:p>
        </p:txBody>
      </p:sp>
    </p:spTree>
    <p:extLst>
      <p:ext uri="{BB962C8B-B14F-4D97-AF65-F5344CB8AC3E}">
        <p14:creationId xmlns:p14="http://schemas.microsoft.com/office/powerpoint/2010/main" val="2640063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856488" y="2497976"/>
            <a:ext cx="1047902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b="1" dirty="0">
                <a:solidFill>
                  <a:schemeClr val="accent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의의 및 한계</a:t>
            </a:r>
          </a:p>
        </p:txBody>
      </p:sp>
    </p:spTree>
    <p:extLst>
      <p:ext uri="{BB962C8B-B14F-4D97-AF65-F5344CB8AC3E}">
        <p14:creationId xmlns:p14="http://schemas.microsoft.com/office/powerpoint/2010/main" val="1194474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53C6B7-7DC7-F478-4AEC-9B98AB0D352E}"/>
              </a:ext>
            </a:extLst>
          </p:cNvPr>
          <p:cNvSpPr txBox="1"/>
          <p:nvPr/>
        </p:nvSpPr>
        <p:spPr>
          <a:xfrm>
            <a:off x="355600" y="366623"/>
            <a:ext cx="107442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한계 및 보완할 점</a:t>
            </a:r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</a:p>
          <a:p>
            <a:r>
              <a:rPr lang="ko-KR" altLang="en-US" sz="2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코퍼스에 포함된 언어 정보로만 함의관계를 설명함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è"/>
            </a:pP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술어의 사실성 여부 혹은 일반성이나 보편성을 표현하는 </a:t>
            </a:r>
            <a:r>
              <a:rPr lang="ko-KR" altLang="en-US" sz="2800" kern="0" spc="0" dirty="0" err="1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총칭적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표현의 포함 여부</a:t>
            </a:r>
            <a:r>
              <a:rPr lang="ko-KR" altLang="en-US" sz="2800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포함된다면 모델의 설명력이 더욱 높아질 것</a:t>
            </a:r>
            <a:r>
              <a:rPr lang="en-US" altLang="ko-KR" sz="2800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è"/>
            </a:pPr>
            <a:endParaRPr lang="ko-KR" altLang="en-US" sz="2800" kern="0" spc="0" dirty="0">
              <a:solidFill>
                <a:srgbClr val="000000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언어모델을 이용한 검증과정에서 수정 데이터의 부족</a:t>
            </a:r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가설검증 과정의 타당성에 대한 설명력 부족</a:t>
            </a:r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</a:p>
          <a:p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추가적인 확신성 판단 실험이나 수정 데이터의 타당성을 확보한 후에 가설검증을 진행하는 것이 필요할 것</a:t>
            </a:r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의의 </a:t>
            </a:r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</a:p>
          <a:p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대규모 코퍼스로 언어 현상을 모델링함</a:t>
            </a: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언어모델을 이용한 가설 검정이라는 새로운 방법론 이용</a:t>
            </a: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630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657931-94CB-F2B0-7547-2D619FE821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FF6C30-331D-B8F7-9B63-1837DC0D7635}"/>
              </a:ext>
            </a:extLst>
          </p:cNvPr>
          <p:cNvSpPr txBox="1"/>
          <p:nvPr/>
        </p:nvSpPr>
        <p:spPr>
          <a:xfrm>
            <a:off x="3821151" y="2587186"/>
            <a:ext cx="454969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bg1"/>
                </a:solidFill>
              </a:rPr>
              <a:t>Q&amp;A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8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317482" y="2497976"/>
            <a:ext cx="1155703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b="1" dirty="0">
                <a:solidFill>
                  <a:schemeClr val="accent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언어학적 개념</a:t>
            </a:r>
          </a:p>
        </p:txBody>
      </p:sp>
    </p:spTree>
    <p:extLst>
      <p:ext uri="{BB962C8B-B14F-4D97-AF65-F5344CB8AC3E}">
        <p14:creationId xmlns:p14="http://schemas.microsoft.com/office/powerpoint/2010/main" val="26254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95ED9E7B-094B-B533-31E2-9F36B038E03F}"/>
              </a:ext>
            </a:extLst>
          </p:cNvPr>
          <p:cNvSpPr/>
          <p:nvPr/>
        </p:nvSpPr>
        <p:spPr>
          <a:xfrm>
            <a:off x="8356702" y="8907864"/>
            <a:ext cx="64938" cy="5004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AC57C-05B0-E4C6-E158-A624666BC103}"/>
              </a:ext>
            </a:extLst>
          </p:cNvPr>
          <p:cNvSpPr txBox="1"/>
          <p:nvPr/>
        </p:nvSpPr>
        <p:spPr>
          <a:xfrm>
            <a:off x="293153" y="300790"/>
            <a:ext cx="1172639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내포문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 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복문에서 하나의 절이 문장의 한 성분으로 들어간 구조</a:t>
            </a:r>
            <a:endParaRPr lang="en-US" altLang="ko-KR" sz="2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2400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내포절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내포문에서 문장 성분이 되는 절</a:t>
            </a:r>
            <a:endParaRPr lang="en-US" altLang="ko-KR" sz="2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2400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모절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 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내포절을 안은 문장</a:t>
            </a:r>
            <a:endParaRPr lang="en-US" altLang="ko-KR" sz="2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함의 </a:t>
            </a:r>
            <a:r>
              <a:rPr lang="en-US" altLang="ko-KR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 </a:t>
            </a:r>
            <a:r>
              <a:rPr lang="en-US" altLang="ko-KR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 </a:t>
            </a:r>
            <a:r>
              <a:rPr lang="ko-KR" altLang="en-US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문장이 사실일 때 동시에 </a:t>
            </a:r>
            <a:r>
              <a:rPr lang="en-US" altLang="ko-KR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</a:t>
            </a:r>
            <a:r>
              <a:rPr lang="ko-KR" altLang="en-US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사실이 되면</a:t>
            </a:r>
            <a:r>
              <a:rPr lang="en-US" altLang="ko-KR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A</a:t>
            </a:r>
            <a:r>
              <a:rPr lang="ko-KR" altLang="en-US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</a:t>
            </a:r>
            <a:r>
              <a:rPr lang="en-US" altLang="ko-KR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</a:t>
            </a:r>
            <a:r>
              <a:rPr lang="ko-KR" altLang="en-US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함의 한다고 함</a:t>
            </a:r>
            <a:r>
              <a:rPr lang="en-US" altLang="ko-KR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</a:p>
          <a:p>
            <a:endParaRPr lang="en-US" altLang="ko-KR" sz="2400" kern="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2400" kern="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모순 </a:t>
            </a:r>
            <a:r>
              <a:rPr lang="en-US" altLang="ko-KR" sz="2400" kern="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en-US" altLang="ko-KR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 </a:t>
            </a:r>
            <a:r>
              <a:rPr lang="ko-KR" altLang="en-US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문장이 사실일 때 동시에 </a:t>
            </a:r>
            <a:r>
              <a:rPr lang="en-US" altLang="ko-KR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</a:t>
            </a:r>
            <a:r>
              <a:rPr lang="ko-KR" altLang="en-US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거짓이 되면</a:t>
            </a:r>
            <a:r>
              <a:rPr lang="en-US" altLang="ko-KR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A</a:t>
            </a:r>
            <a:r>
              <a:rPr lang="ko-KR" altLang="en-US" sz="2400" kern="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와 </a:t>
            </a:r>
            <a:r>
              <a:rPr lang="en-US" altLang="ko-KR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</a:t>
            </a:r>
            <a:r>
              <a:rPr lang="ko-KR" altLang="en-US" sz="2400" kern="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모순이라고 함</a:t>
            </a:r>
            <a:r>
              <a:rPr lang="en-US" altLang="ko-KR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</a:p>
          <a:p>
            <a:endParaRPr lang="en-US" altLang="ko-KR" sz="2400" kern="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함의 관계 </a:t>
            </a:r>
            <a:r>
              <a:rPr lang="en-US" altLang="ko-KR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두 문장이 함의 또는 모순인지의 분류</a:t>
            </a:r>
            <a:endParaRPr lang="en-US" altLang="ko-KR" sz="2400" kern="0" spc="0" dirty="0">
              <a:solidFill>
                <a:schemeClr val="bg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2400" kern="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함의 취소운용소 </a:t>
            </a:r>
            <a:r>
              <a:rPr lang="en-US" altLang="ko-KR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내포 명제에 대한 함의의 투사를 증명할 수 있는 언어적 기제로 부정</a:t>
            </a:r>
            <a:r>
              <a:rPr lang="en-US" altLang="ko-KR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의문</a:t>
            </a:r>
            <a:r>
              <a:rPr lang="en-US" altLang="ko-KR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조건</a:t>
            </a:r>
            <a:r>
              <a:rPr lang="en-US" altLang="ko-KR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양태</a:t>
            </a:r>
            <a:r>
              <a:rPr lang="en-US" altLang="ko-KR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인식</a:t>
            </a:r>
            <a:r>
              <a:rPr lang="en-US" altLang="ko-KR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2400" kern="0" spc="0" dirty="0" err="1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비인식</a:t>
            </a:r>
            <a:r>
              <a:rPr lang="en-US" altLang="ko-KR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 유형화하였음</a:t>
            </a:r>
            <a:r>
              <a:rPr lang="en-US" altLang="ko-KR" sz="2400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</a:p>
          <a:p>
            <a:pPr lvl="6"/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부정 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못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안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아니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kern="0" spc="0" dirty="0" err="1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없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-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 말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아니하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kern="0" spc="0" dirty="0" err="1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않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-, -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 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못하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</a:p>
          <a:p>
            <a:pPr lvl="6"/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의문 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-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까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-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ㄴ가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-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ㄴ데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-, -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나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-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냐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-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잖아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-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 등의 의문형 종결어미</a:t>
            </a:r>
            <a:endParaRPr lang="en-US" altLang="ko-KR" kern="0" spc="0" dirty="0">
              <a:solidFill>
                <a:schemeClr val="bg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6"/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조건 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-(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으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면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야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), -(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ㄴ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라면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어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아도</a:t>
            </a:r>
            <a:endParaRPr lang="en-US" altLang="ko-KR" kern="0" spc="0" dirty="0">
              <a:solidFill>
                <a:schemeClr val="bg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6"/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양태 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-(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으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ㄴ가 </a:t>
            </a:r>
            <a:r>
              <a:rPr lang="ko-KR" altLang="en-US" kern="0" spc="0" dirty="0" err="1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싶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-, -(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으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ㄴ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/-(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으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ㄹ 것 </a:t>
            </a:r>
            <a:r>
              <a:rPr lang="ko-KR" altLang="en-US" kern="0" spc="0" dirty="0" err="1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같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-, -(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으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ㄹ 수 있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kern="0" spc="0" dirty="0" err="1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없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endParaRPr lang="ko-KR" altLang="en-US" kern="0" spc="0" dirty="0">
              <a:solidFill>
                <a:schemeClr val="bg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ko-KR" altLang="en-US" kern="0" spc="0" dirty="0">
              <a:solidFill>
                <a:schemeClr val="bg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379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298896" y="2497976"/>
            <a:ext cx="1155703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b="1" dirty="0">
                <a:solidFill>
                  <a:schemeClr val="accent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연구 방법</a:t>
            </a:r>
          </a:p>
        </p:txBody>
      </p:sp>
    </p:spTree>
    <p:extLst>
      <p:ext uri="{BB962C8B-B14F-4D97-AF65-F5344CB8AC3E}">
        <p14:creationId xmlns:p14="http://schemas.microsoft.com/office/powerpoint/2010/main" val="305368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42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AADE33B-658E-E954-1773-D66223D903F9}"/>
              </a:ext>
            </a:extLst>
          </p:cNvPr>
          <p:cNvSpPr/>
          <p:nvPr/>
        </p:nvSpPr>
        <p:spPr>
          <a:xfrm>
            <a:off x="649705" y="1094874"/>
            <a:ext cx="4668253" cy="50412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0" rIns="360000" rtlCol="0" anchor="ctr"/>
          <a:lstStyle/>
          <a:p>
            <a:pPr algn="ctr"/>
            <a:r>
              <a:rPr lang="ko-KR" altLang="en-US" sz="5400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코퍼스를 </a:t>
            </a:r>
            <a:endParaRPr lang="en-US" altLang="ko-KR" sz="5400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5400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이용한 </a:t>
            </a:r>
            <a:endParaRPr lang="en-US" altLang="ko-KR" sz="5400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5400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회귀분석</a:t>
            </a:r>
            <a:endParaRPr lang="en-US" altLang="ko-KR" sz="5400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CD11ED-9852-73BA-361D-2E54DE7D143C}"/>
              </a:ext>
            </a:extLst>
          </p:cNvPr>
          <p:cNvSpPr/>
          <p:nvPr/>
        </p:nvSpPr>
        <p:spPr>
          <a:xfrm>
            <a:off x="6874042" y="1094874"/>
            <a:ext cx="4668253" cy="50412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0" rIns="360000" rtlCol="0" anchor="ctr"/>
          <a:lstStyle/>
          <a:p>
            <a:pPr algn="ctr"/>
            <a:r>
              <a:rPr lang="ko-KR" altLang="en-US" sz="5400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언어모델</a:t>
            </a:r>
            <a:endParaRPr lang="en-US" altLang="ko-KR" sz="5400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3D92B48-457E-E284-A33E-B8BA09D39241}"/>
              </a:ext>
            </a:extLst>
          </p:cNvPr>
          <p:cNvSpPr/>
          <p:nvPr/>
        </p:nvSpPr>
        <p:spPr>
          <a:xfrm>
            <a:off x="5233736" y="3356810"/>
            <a:ext cx="1756611" cy="517358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358147-B6CB-59AD-9F5C-D3A1FBAF4CB9}"/>
              </a:ext>
            </a:extLst>
          </p:cNvPr>
          <p:cNvSpPr txBox="1"/>
          <p:nvPr/>
        </p:nvSpPr>
        <p:spPr>
          <a:xfrm>
            <a:off x="819690" y="878486"/>
            <a:ext cx="1934308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Modeling</a:t>
            </a:r>
            <a:endParaRPr lang="ko-KR" altLang="en-US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A3584E-6DF3-1EB8-BA34-6D89E2B8DF11}"/>
              </a:ext>
            </a:extLst>
          </p:cNvPr>
          <p:cNvSpPr txBox="1"/>
          <p:nvPr/>
        </p:nvSpPr>
        <p:spPr>
          <a:xfrm>
            <a:off x="7075184" y="878486"/>
            <a:ext cx="1934308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Validation</a:t>
            </a:r>
            <a:endParaRPr lang="ko-KR" altLang="en-US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17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28A0E49-3C39-52ED-8070-A79A6A9D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36" y="241152"/>
            <a:ext cx="10515600" cy="1325563"/>
          </a:xfrm>
        </p:spPr>
        <p:txBody>
          <a:bodyPr/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코퍼스명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‘추론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확신 분석 말뭉치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2021’</a:t>
            </a:r>
            <a:r>
              <a:rPr lang="ko-KR" altLang="en-US" sz="1800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와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‘추론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확신 분석 말뭉치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2020’</a:t>
            </a:r>
            <a:br>
              <a:rPr lang="ko-KR" altLang="en-US" sz="1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</a:b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F2825F-1E05-D97A-0AAB-E2685F00F9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86" r="3376"/>
          <a:stretch/>
        </p:blipFill>
        <p:spPr>
          <a:xfrm>
            <a:off x="559936" y="1301750"/>
            <a:ext cx="5043777" cy="5447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43A5702-09A3-997D-15BF-3FF5483DA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713" y="1392237"/>
            <a:ext cx="5677181" cy="52246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55C707-736A-A61D-EB14-02C37FA48FA6}"/>
              </a:ext>
            </a:extLst>
          </p:cNvPr>
          <p:cNvSpPr txBox="1"/>
          <p:nvPr/>
        </p:nvSpPr>
        <p:spPr>
          <a:xfrm>
            <a:off x="559936" y="990081"/>
            <a:ext cx="384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구조와 예시</a:t>
            </a:r>
          </a:p>
        </p:txBody>
      </p:sp>
    </p:spTree>
    <p:extLst>
      <p:ext uri="{BB962C8B-B14F-4D97-AF65-F5344CB8AC3E}">
        <p14:creationId xmlns:p14="http://schemas.microsoft.com/office/powerpoint/2010/main" val="220851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, 라인이(가) 표시된 사진&#10;&#10;자동 생성된 설명">
            <a:extLst>
              <a:ext uri="{FF2B5EF4-FFF2-40B4-BE49-F238E27FC236}">
                <a16:creationId xmlns:a16="http://schemas.microsoft.com/office/drawing/2014/main" id="{795CCCFE-0D7E-8307-7F79-1256773B6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6" y="4314745"/>
            <a:ext cx="11102176" cy="13779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0AB6FD-F47A-0118-9033-DE56B86306BD}"/>
              </a:ext>
            </a:extLst>
          </p:cNvPr>
          <p:cNvSpPr txBox="1"/>
          <p:nvPr/>
        </p:nvSpPr>
        <p:spPr>
          <a:xfrm>
            <a:off x="498909" y="1336345"/>
            <a:ext cx="11194181" cy="391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회귀분석 기법 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Logistic Regression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종속 변수 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함의 관계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함의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모순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독립 변수 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함의 취소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운용소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유형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모절과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내포절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주어의 일치 여부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모절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시제 및 인칭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내포절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시제 및 인칭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회귀분석 과정 도식화 </a:t>
            </a:r>
            <a:r>
              <a:rPr lang="en-US" altLang="ko-KR" sz="2400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endParaRPr lang="ko-KR" altLang="en-US" sz="2400" kern="0" spc="0" dirty="0">
              <a:solidFill>
                <a:srgbClr val="000000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E4885A-F739-7395-A2A8-DF68DBE8A7BA}"/>
              </a:ext>
            </a:extLst>
          </p:cNvPr>
          <p:cNvSpPr txBox="1"/>
          <p:nvPr/>
        </p:nvSpPr>
        <p:spPr>
          <a:xfrm>
            <a:off x="498909" y="372547"/>
            <a:ext cx="1621991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회귀 분석</a:t>
            </a:r>
          </a:p>
        </p:txBody>
      </p:sp>
    </p:spTree>
    <p:extLst>
      <p:ext uri="{BB962C8B-B14F-4D97-AF65-F5344CB8AC3E}">
        <p14:creationId xmlns:p14="http://schemas.microsoft.com/office/powerpoint/2010/main" val="189993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80AB6FD-F47A-0118-9033-DE56B86306BD}"/>
              </a:ext>
            </a:extLst>
          </p:cNvPr>
          <p:cNvSpPr txBox="1"/>
          <p:nvPr/>
        </p:nvSpPr>
        <p:spPr>
          <a:xfrm>
            <a:off x="498909" y="1336345"/>
            <a:ext cx="11194181" cy="4552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언어모델 </a:t>
            </a:r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en-US" altLang="ko-KR" sz="28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KcELECTRA</a:t>
            </a: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NLP TASK : </a:t>
            </a:r>
            <a:r>
              <a:rPr lang="en-US" altLang="ko-KR" sz="28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Senstence</a:t>
            </a:r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Pair Classification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파인 튜닝을 위한 데이터 셋</a:t>
            </a:r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국립국어원 모두의 말뭉치 인공지능</a:t>
            </a:r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(AI) </a:t>
            </a: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말평에서 제공하는 함의 분석 평가용 말뭉치</a:t>
            </a:r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(13521)</a:t>
            </a:r>
            <a:endParaRPr lang="ko-KR" altLang="en-US" sz="2800" kern="0" spc="0" dirty="0">
              <a:solidFill>
                <a:srgbClr val="000000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로지스틱 회귀 분석 결과</a:t>
            </a:r>
            <a:r>
              <a:rPr lang="ko-KR" altLang="en-US" sz="2800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제시한 가설에 따라 수정한 텍스트에 대해 함의 관계가 변하는지를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E4885A-F739-7395-A2A8-DF68DBE8A7BA}"/>
              </a:ext>
            </a:extLst>
          </p:cNvPr>
          <p:cNvSpPr txBox="1"/>
          <p:nvPr/>
        </p:nvSpPr>
        <p:spPr>
          <a:xfrm>
            <a:off x="498909" y="372547"/>
            <a:ext cx="1621991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언어모델</a:t>
            </a:r>
          </a:p>
        </p:txBody>
      </p:sp>
    </p:spTree>
    <p:extLst>
      <p:ext uri="{BB962C8B-B14F-4D97-AF65-F5344CB8AC3E}">
        <p14:creationId xmlns:p14="http://schemas.microsoft.com/office/powerpoint/2010/main" val="244584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1585</Words>
  <Application>Microsoft Office PowerPoint</Application>
  <PresentationFormat>와이드스크린</PresentationFormat>
  <Paragraphs>196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KoPub돋움체 Bold</vt:lpstr>
      <vt:lpstr>KoPub돋움체 Medium</vt:lpstr>
      <vt:lpstr>Pretendard</vt:lpstr>
      <vt:lpstr>Pretendard ExtraBold</vt:lpstr>
      <vt:lpstr>맑은 고딕</vt:lpstr>
      <vt:lpstr>함초롬돋움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코퍼스명 : ‘추론_확신 분석 말뭉치 2021’ 와 ‘추론_확신 분석 말뭉치 2020’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박유나</cp:lastModifiedBy>
  <cp:revision>32</cp:revision>
  <dcterms:created xsi:type="dcterms:W3CDTF">2022-07-11T04:17:28Z</dcterms:created>
  <dcterms:modified xsi:type="dcterms:W3CDTF">2024-07-02T14:56:50Z</dcterms:modified>
</cp:coreProperties>
</file>