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87" r:id="rId10"/>
    <p:sldId id="288" r:id="rId11"/>
    <p:sldId id="289" r:id="rId12"/>
    <p:sldId id="285" r:id="rId13"/>
    <p:sldId id="286" r:id="rId14"/>
    <p:sldId id="291" r:id="rId15"/>
    <p:sldId id="292" r:id="rId16"/>
    <p:sldId id="293" r:id="rId17"/>
    <p:sldId id="294" r:id="rId18"/>
    <p:sldId id="267" r:id="rId19"/>
    <p:sldId id="264" r:id="rId20"/>
    <p:sldId id="268" r:id="rId21"/>
    <p:sldId id="270" r:id="rId22"/>
    <p:sldId id="274" r:id="rId23"/>
    <p:sldId id="271" r:id="rId24"/>
    <p:sldId id="272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7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9046F-7B5C-4AEB-A143-D1BCB0E515AC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6E5D3-6FAA-4F72-BA9A-4CC6B5502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6E5D3-6FAA-4F72-BA9A-4CC6B55024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9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0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0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377A-CD29-4DE7-BC5A-EE4D790524A6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F2C7-2083-4AA9-8B6A-B523B85F5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78" y="288156"/>
            <a:ext cx="9144000" cy="883418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2017</a:t>
            </a:r>
            <a:r>
              <a:rPr lang="zh-CN" altLang="en-US" sz="4800" dirty="0" smtClean="0"/>
              <a:t>级新生培训讲座</a:t>
            </a:r>
            <a:endParaRPr lang="zh-CN" altLang="en-US" sz="4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0" y="2189575"/>
            <a:ext cx="6285714" cy="33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278" y="1238866"/>
            <a:ext cx="5518767" cy="52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71" y="1157132"/>
            <a:ext cx="9984334" cy="52584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9140" y="530631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符合</a:t>
            </a:r>
            <a:r>
              <a:rPr lang="en-US" altLang="zh-CN" sz="2400" dirty="0"/>
              <a:t>1NF</a:t>
            </a:r>
            <a:r>
              <a:rPr lang="zh-CN" altLang="en-US" sz="2400" dirty="0"/>
              <a:t>的设计</a:t>
            </a:r>
          </a:p>
        </p:txBody>
      </p:sp>
    </p:spTree>
    <p:extLst>
      <p:ext uri="{BB962C8B-B14F-4D97-AF65-F5344CB8AC3E}">
        <p14:creationId xmlns:p14="http://schemas.microsoft.com/office/powerpoint/2010/main" val="270792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4" y="334166"/>
            <a:ext cx="5153025" cy="2019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4" y="3783422"/>
            <a:ext cx="5715000" cy="277177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6813754" y="2595716"/>
            <a:ext cx="634180" cy="103238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0496" y="334166"/>
            <a:ext cx="4249994" cy="7852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第二范式（</a:t>
            </a:r>
            <a:r>
              <a:rPr lang="en-US" altLang="zh-CN" dirty="0" smtClean="0"/>
              <a:t>2NF</a:t>
            </a:r>
            <a:r>
              <a:rPr lang="zh-CN" altLang="en-US" dirty="0" smtClean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410496" y="1626220"/>
            <a:ext cx="34388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  第二范式</a:t>
            </a:r>
            <a:r>
              <a:rPr lang="en-US" altLang="zh-CN" sz="2400" dirty="0"/>
              <a:t>（2NF）是在第一范式（1NF）的基础上建立起来的，即满足第二范式（2NF）必须先满足第一范式（1NF）。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62" y="3958252"/>
            <a:ext cx="933450" cy="50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62" y="5169309"/>
            <a:ext cx="942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0213" y="43829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模式分解以后新的</a:t>
            </a:r>
            <a:r>
              <a:rPr lang="zh-CN" altLang="en-US" sz="2400" dirty="0" smtClean="0"/>
              <a:t>数据，符合</a:t>
            </a:r>
            <a:r>
              <a:rPr lang="en-US" altLang="zh-CN" sz="2400" dirty="0" smtClean="0"/>
              <a:t>2NF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98" y="899962"/>
            <a:ext cx="8760849" cy="57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456900"/>
            <a:ext cx="4323735" cy="770501"/>
          </a:xfrm>
        </p:spPr>
        <p:txBody>
          <a:bodyPr/>
          <a:lstStyle/>
          <a:p>
            <a:r>
              <a:rPr lang="zh-CN" altLang="en-US" dirty="0" smtClean="0"/>
              <a:t>第三范式（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）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" y="3146942"/>
            <a:ext cx="5227076" cy="2535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05" y="3055166"/>
            <a:ext cx="5227076" cy="2587403"/>
          </a:xfrm>
          <a:prstGeom prst="rect">
            <a:avLst/>
          </a:prstGeom>
        </p:spPr>
      </p:pic>
      <p:sp>
        <p:nvSpPr>
          <p:cNvPr id="34" name="下箭头 33"/>
          <p:cNvSpPr/>
          <p:nvPr/>
        </p:nvSpPr>
        <p:spPr>
          <a:xfrm rot="16200000">
            <a:off x="5830528" y="3581224"/>
            <a:ext cx="634180" cy="103238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7213" y="1771673"/>
            <a:ext cx="7909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/>
              <a:t>         仅仅</a:t>
            </a:r>
            <a:r>
              <a:rPr lang="zh-CN" altLang="en-US" sz="2400" dirty="0"/>
              <a:t>符合</a:t>
            </a:r>
            <a:r>
              <a:rPr lang="en-US" altLang="zh-CN" sz="2400" dirty="0"/>
              <a:t>2NF</a:t>
            </a:r>
            <a:r>
              <a:rPr lang="zh-CN" altLang="en-US" sz="2400" dirty="0"/>
              <a:t>的要求，很多情况下还是不够的</a:t>
            </a:r>
            <a:r>
              <a:rPr lang="zh-CN" altLang="en-US" sz="2400" dirty="0" smtClean="0"/>
              <a:t>，我们</a:t>
            </a:r>
            <a:r>
              <a:rPr lang="zh-CN" altLang="en-US" sz="2400" dirty="0"/>
              <a:t>还需要将符合</a:t>
            </a:r>
            <a:r>
              <a:rPr lang="en-US" altLang="zh-CN" sz="2400" dirty="0"/>
              <a:t>2NF</a:t>
            </a:r>
            <a:r>
              <a:rPr lang="zh-CN" altLang="en-US" sz="2400" dirty="0"/>
              <a:t>要求的数据表改进为符合</a:t>
            </a:r>
            <a:r>
              <a:rPr lang="en-US" altLang="zh-CN" sz="2400" dirty="0"/>
              <a:t>3NF</a:t>
            </a:r>
            <a:r>
              <a:rPr lang="zh-CN" altLang="en-US" sz="2400" dirty="0"/>
              <a:t>的要求</a:t>
            </a:r>
          </a:p>
        </p:txBody>
      </p:sp>
    </p:spTree>
    <p:extLst>
      <p:ext uri="{BB962C8B-B14F-4D97-AF65-F5344CB8AC3E}">
        <p14:creationId xmlns:p14="http://schemas.microsoft.com/office/powerpoint/2010/main" val="776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6" y="929459"/>
            <a:ext cx="6563468" cy="5851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216" y="467794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再次模式</a:t>
            </a:r>
            <a:r>
              <a:rPr lang="zh-CN" altLang="en-US" sz="2400" dirty="0"/>
              <a:t>分解以后新的</a:t>
            </a:r>
            <a:r>
              <a:rPr lang="zh-CN" altLang="en-US" sz="2400" dirty="0" smtClean="0"/>
              <a:t>数据，符合</a:t>
            </a:r>
            <a:r>
              <a:rPr lang="en-US" altLang="zh-CN" sz="2400" dirty="0" smtClean="0"/>
              <a:t>3NF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805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90" y="2129898"/>
            <a:ext cx="7644710" cy="36184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0320" y="2129898"/>
            <a:ext cx="37067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/>
              <a:t>某公司有若干个仓库； 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每个仓库只能有一名管理员，一名管理员只能在一个仓库中工作； 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一个仓库中可以存放多种物品，一种物品也可以存放在不同的仓库中。每种物品在每个仓库中都有对应的数量。 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4294236" y="525824"/>
            <a:ext cx="6268065" cy="1253913"/>
          </a:xfrm>
          <a:prstGeom prst="wedgeEllipseCallout">
            <a:avLst>
              <a:gd name="adj1" fmla="val -43186"/>
              <a:gd name="adj2" fmla="val 80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关系模式已经属于了 </a:t>
            </a:r>
            <a:r>
              <a:rPr lang="en-US" altLang="zh-CN" sz="2400" dirty="0"/>
              <a:t>3NF</a:t>
            </a:r>
            <a:r>
              <a:rPr lang="zh-CN" altLang="en-US" sz="2400" dirty="0"/>
              <a:t>，那么这个关系模式是否存在问题呢</a:t>
            </a:r>
          </a:p>
        </p:txBody>
      </p:sp>
      <p:sp>
        <p:nvSpPr>
          <p:cNvPr id="7" name="动作按钮: 帮助 6">
            <a:hlinkClick r:id="" action="ppaction://noaction" highlightClick="1"/>
          </p:cNvPr>
          <p:cNvSpPr/>
          <p:nvPr/>
        </p:nvSpPr>
        <p:spPr>
          <a:xfrm>
            <a:off x="11031793" y="683986"/>
            <a:ext cx="648929" cy="937587"/>
          </a:xfrm>
          <a:prstGeom prst="actionButtonHel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0320" y="131807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78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6900"/>
            <a:ext cx="2716162" cy="770501"/>
          </a:xfrm>
        </p:spPr>
        <p:txBody>
          <a:bodyPr/>
          <a:lstStyle/>
          <a:p>
            <a:r>
              <a:rPr lang="en-US" altLang="zh-CN" dirty="0" smtClean="0"/>
              <a:t>BCNF</a:t>
            </a:r>
            <a:r>
              <a:rPr lang="zh-CN" altLang="en-US" dirty="0" smtClean="0"/>
              <a:t>范式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77747"/>
            <a:ext cx="8556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在满足第二第三范式的情况下，主属性内部也不能部分或传递依赖。</a:t>
            </a:r>
            <a:r>
              <a:rPr lang="zh-CN" altLang="en-US" sz="2400" b="1" dirty="0"/>
              <a:t>判断方法</a:t>
            </a:r>
            <a:r>
              <a:rPr lang="zh-CN" altLang="en-US" sz="2400" dirty="0"/>
              <a:t>：箭头左边的必须是候选码，不是候选码的就不是</a:t>
            </a:r>
            <a:r>
              <a:rPr lang="en-US" altLang="zh-CN" sz="2400" dirty="0"/>
              <a:t>BC</a:t>
            </a:r>
            <a:r>
              <a:rPr lang="zh-CN" altLang="en-US" sz="2400" dirty="0"/>
              <a:t>范式。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38200" y="3296266"/>
            <a:ext cx="4704736" cy="2565648"/>
            <a:chOff x="1489587" y="3104536"/>
            <a:chExt cx="5530648" cy="3016045"/>
          </a:xfrm>
        </p:grpSpPr>
        <p:sp>
          <p:nvSpPr>
            <p:cNvPr id="11" name="矩形 10"/>
            <p:cNvSpPr/>
            <p:nvPr/>
          </p:nvSpPr>
          <p:spPr>
            <a:xfrm>
              <a:off x="3347877" y="3104536"/>
              <a:ext cx="1710198" cy="301604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9587" y="3274142"/>
              <a:ext cx="3626874" cy="119461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69806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仓库名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508880" y="5204938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管理员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54362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物品名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78131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数量</a:t>
              </a:r>
              <a:endParaRPr lang="zh-CN" altLang="en-US" sz="2400" dirty="0"/>
            </a:p>
          </p:txBody>
        </p:sp>
        <p:cxnSp>
          <p:nvCxnSpPr>
            <p:cNvPr id="17" name="直接箭头连接符 16"/>
            <p:cNvCxnSpPr>
              <a:stCxn id="10" idx="3"/>
              <a:endCxn id="9" idx="1"/>
            </p:cNvCxnSpPr>
            <p:nvPr/>
          </p:nvCxnSpPr>
          <p:spPr>
            <a:xfrm>
              <a:off x="5116461" y="3871452"/>
              <a:ext cx="561670" cy="1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7" idx="1"/>
            </p:cNvCxnSpPr>
            <p:nvPr/>
          </p:nvCxnSpPr>
          <p:spPr>
            <a:xfrm>
              <a:off x="2145893" y="4203290"/>
              <a:ext cx="1362987" cy="131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0"/>
            </p:cNvCxnSpPr>
            <p:nvPr/>
          </p:nvCxnSpPr>
          <p:spPr>
            <a:xfrm flipH="1" flipV="1">
              <a:off x="2800962" y="4203290"/>
              <a:ext cx="1378970" cy="1001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958780" y="3518427"/>
            <a:ext cx="4704736" cy="2314088"/>
            <a:chOff x="1489587" y="3274142"/>
            <a:chExt cx="5530648" cy="2720324"/>
          </a:xfrm>
        </p:grpSpPr>
        <p:sp>
          <p:nvSpPr>
            <p:cNvPr id="27" name="矩形 26"/>
            <p:cNvSpPr/>
            <p:nvPr/>
          </p:nvSpPr>
          <p:spPr>
            <a:xfrm>
              <a:off x="1489587" y="3274142"/>
              <a:ext cx="3626874" cy="119461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9806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仓库名</a:t>
              </a:r>
              <a:endParaRPr lang="zh-CN" altLang="en-US" sz="2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17351" y="5360286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管理员</a:t>
              </a:r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54362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物品名</a:t>
              </a:r>
              <a:endParaRPr lang="zh-CN" altLang="en-US" sz="2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678131" y="3569110"/>
              <a:ext cx="1342104" cy="6341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数量</a:t>
              </a:r>
              <a:endParaRPr lang="zh-CN" altLang="en-US" sz="2400" dirty="0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>
              <a:off x="5116461" y="3871452"/>
              <a:ext cx="561670" cy="1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875934" y="5729387"/>
              <a:ext cx="204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2875934" y="5481646"/>
              <a:ext cx="2041416" cy="2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536769" y="5308960"/>
              <a:ext cx="1342104" cy="63418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仓库名</a:t>
              </a:r>
              <a:endParaRPr lang="zh-CN" altLang="en-US" sz="2400" dirty="0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5722374" y="4579090"/>
            <a:ext cx="1061884" cy="50391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3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2" y="0"/>
            <a:ext cx="7291847" cy="68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5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268361" y="1111045"/>
            <a:ext cx="8305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关系模式规范化的基本步骤</a:t>
            </a:r>
          </a:p>
          <a:p>
            <a:pPr>
              <a:buFontTx/>
              <a:buNone/>
            </a:pPr>
            <a:r>
              <a:rPr lang="zh-CN" altLang="en-US" dirty="0" smtClean="0"/>
              <a:t>               	   </a:t>
            </a:r>
            <a:r>
              <a:rPr lang="en-US" altLang="zh-CN" sz="2400" dirty="0" smtClean="0"/>
              <a:t>1NF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         	    ↓      </a:t>
            </a:r>
            <a:r>
              <a:rPr lang="zh-CN" altLang="en-US" sz="2400" dirty="0" smtClean="0"/>
              <a:t>消除非主属性对码的部分函数依赖</a:t>
            </a:r>
          </a:p>
          <a:p>
            <a:pPr>
              <a:buFontTx/>
              <a:buNone/>
            </a:pPr>
            <a:r>
              <a:rPr lang="zh-CN" altLang="en-US" sz="2400" dirty="0" smtClean="0"/>
              <a:t>消除决定属性     </a:t>
            </a:r>
            <a:r>
              <a:rPr lang="en-US" altLang="zh-CN" sz="2400" dirty="0" smtClean="0"/>
              <a:t>2NF</a:t>
            </a:r>
          </a:p>
          <a:p>
            <a:pPr>
              <a:buFontTx/>
              <a:buNone/>
            </a:pPr>
            <a:r>
              <a:rPr lang="zh-CN" altLang="en-US" sz="2400" dirty="0" smtClean="0"/>
              <a:t>集非码的非平      ↓       消除非主属性对码的传递函数依赖</a:t>
            </a:r>
          </a:p>
          <a:p>
            <a:pPr>
              <a:buFontTx/>
              <a:buNone/>
            </a:pPr>
            <a:r>
              <a:rPr lang="zh-CN" altLang="en-US" sz="2400" dirty="0" smtClean="0"/>
              <a:t>凡函数依赖          </a:t>
            </a:r>
            <a:r>
              <a:rPr lang="en-US" altLang="zh-CN" sz="2400" dirty="0" smtClean="0"/>
              <a:t>3NF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         	    ↓      </a:t>
            </a:r>
            <a:r>
              <a:rPr lang="zh-CN" altLang="en-US" sz="2400" dirty="0" smtClean="0"/>
              <a:t>消除主属性对码的部分和传递函数依赖</a:t>
            </a:r>
          </a:p>
          <a:p>
            <a:pPr>
              <a:buFontTx/>
              <a:buNone/>
            </a:pPr>
            <a:r>
              <a:rPr lang="zh-CN" altLang="en-US" sz="2400" dirty="0" smtClean="0"/>
              <a:t>               	  </a:t>
            </a:r>
            <a:r>
              <a:rPr lang="en-US" altLang="zh-CN" sz="2400" dirty="0" smtClean="0"/>
              <a:t>BCNF 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         	    ↓       </a:t>
            </a:r>
            <a:r>
              <a:rPr lang="zh-CN" altLang="en-US" sz="2400" dirty="0" smtClean="0"/>
              <a:t>消除非平凡且非函数依赖的多值依赖</a:t>
            </a:r>
          </a:p>
          <a:p>
            <a:pPr>
              <a:buFontTx/>
              <a:buNone/>
            </a:pPr>
            <a:r>
              <a:rPr lang="zh-CN" altLang="en-US" sz="2400" dirty="0" smtClean="0"/>
              <a:t>               	   </a:t>
            </a:r>
            <a:r>
              <a:rPr lang="en-US" altLang="zh-CN" sz="2400" dirty="0" smtClean="0"/>
              <a:t>4NF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7585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24168" y="3339997"/>
            <a:ext cx="6578600" cy="2978150"/>
          </a:xfrm>
          <a:prstGeom prst="rect">
            <a:avLst/>
          </a:prstGeom>
          <a:noFill/>
          <a:ln w="381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2400" dirty="0" smtClean="0"/>
              <a:t>DBA的</a:t>
            </a:r>
            <a:r>
              <a:rPr lang="zh-CN" altLang="zh-CN" sz="2400" dirty="0"/>
              <a:t>职责：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>
                <a:sym typeface="Monotype Sorts" pitchFamily="2" charset="2"/>
              </a:rPr>
              <a:t>① 决定数据库的内容和逻辑结构、存储结构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>
                <a:sym typeface="Monotype Sorts" pitchFamily="2" charset="2"/>
              </a:rPr>
              <a:t>    ②  确定数据的安全性要求和完整性约束条件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>
                <a:sym typeface="Monotype Sorts" pitchFamily="2" charset="2"/>
              </a:rPr>
              <a:t>         ③  监控数据库的使用和运行，维护数据库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>
                <a:sym typeface="Monotype Sorts" pitchFamily="2" charset="2"/>
              </a:rPr>
              <a:t>              ④  决定数据库的存储结构和存储策略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>
                <a:sym typeface="Monotype Sorts" pitchFamily="2" charset="2"/>
              </a:rPr>
              <a:t>                   </a:t>
            </a:r>
            <a:r>
              <a:rPr lang="zh-CN" altLang="zh-CN" sz="2400" dirty="0"/>
              <a:t>⑤</a:t>
            </a:r>
            <a:r>
              <a:rPr lang="zh-CN" altLang="zh-CN" sz="2400" dirty="0">
                <a:sym typeface="Monotype Sorts" pitchFamily="2" charset="2"/>
              </a:rPr>
              <a:t> 负责数据库的改进和重组重构</a:t>
            </a:r>
          </a:p>
        </p:txBody>
      </p:sp>
      <p:sp>
        <p:nvSpPr>
          <p:cNvPr id="3" name="矩形 2"/>
          <p:cNvSpPr/>
          <p:nvPr/>
        </p:nvSpPr>
        <p:spPr>
          <a:xfrm>
            <a:off x="1130710" y="103919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DBA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的角色定义</a:t>
            </a:r>
            <a:endParaRPr lang="zh-CN" altLang="en-US" sz="2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60810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开发型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DBA</a:t>
            </a:r>
          </a:p>
          <a:p>
            <a:r>
              <a:rPr lang="en-US" altLang="zh-CN" sz="2400" dirty="0" smtClean="0">
                <a:latin typeface="Arial" panose="020B0604020202020204" pitchFamily="34" charset="0"/>
              </a:rPr>
              <a:t>	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数据库安装。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数据库架构设计（架构和建模）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代码开发（存储过程，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SQL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）</a:t>
            </a:r>
          </a:p>
          <a:p>
            <a:endParaRPr lang="zh-CN" altLang="en-US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运维型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DBA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数据库日常监控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故障处理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性能优化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数据备份，容灾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数据库安全规划</a:t>
            </a:r>
            <a:endParaRPr lang="zh-CN" altLang="en-US" sz="2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3955" y="317432"/>
            <a:ext cx="6152535" cy="61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+mn-ea"/>
                <a:ea typeface="+mn-ea"/>
              </a:rPr>
              <a:t>六、</a:t>
            </a:r>
            <a:r>
              <a:rPr lang="en-US" altLang="zh-CN" sz="2800" b="1" dirty="0" smtClean="0">
                <a:latin typeface="+mn-ea"/>
                <a:ea typeface="+mn-ea"/>
              </a:rPr>
              <a:t> DBA</a:t>
            </a:r>
            <a:r>
              <a:rPr lang="zh-CN" altLang="zh-CN" sz="2800" b="1" dirty="0" smtClean="0"/>
              <a:t> （Data Base  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dministrator）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3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4232" y="982203"/>
            <a:ext cx="6730182" cy="56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一</a:t>
            </a:r>
            <a:r>
              <a:rPr lang="zh-CN" altLang="zh-CN" sz="2800" b="1" dirty="0" smtClean="0"/>
              <a:t>、</a:t>
            </a:r>
            <a:r>
              <a:rPr lang="zh-CN" altLang="zh-CN" sz="2800" b="1" dirty="0"/>
              <a:t>基本</a:t>
            </a:r>
            <a:r>
              <a:rPr lang="zh-CN" altLang="zh-CN" sz="2800" b="1" dirty="0" smtClean="0"/>
              <a:t>概念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1、</a:t>
            </a:r>
            <a:r>
              <a:rPr lang="zh-CN" altLang="zh-CN" sz="2400" dirty="0" smtClean="0"/>
              <a:t>数据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 smtClean="0"/>
              <a:t>2</a:t>
            </a:r>
            <a:r>
              <a:rPr lang="zh-CN" altLang="zh-CN" sz="2400" dirty="0"/>
              <a:t>、数据库（DB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/>
              <a:t>3、数据库管理系统（DBMS）：位于用户和</a:t>
            </a:r>
            <a:r>
              <a:rPr lang="zh-CN" altLang="zh-CN" sz="2400" dirty="0" smtClean="0"/>
              <a:t>操作</a:t>
            </a:r>
            <a:r>
              <a:rPr lang="en-US" altLang="zh-CN" sz="2400" dirty="0" smtClean="0"/>
              <a:t>              </a:t>
            </a:r>
            <a:r>
              <a:rPr lang="zh-CN" altLang="zh-CN" sz="2400" dirty="0" smtClean="0"/>
              <a:t>系统</a:t>
            </a:r>
            <a:r>
              <a:rPr lang="zh-CN" altLang="zh-CN" sz="2400" dirty="0"/>
              <a:t>之间的一层数据管理软件。主要功能包括：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/>
              <a:t>    数据定义</a:t>
            </a:r>
            <a:r>
              <a:rPr lang="zh-CN" altLang="zh-CN" sz="2400" dirty="0" smtClean="0"/>
              <a:t>功能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zh-CN" altLang="zh-CN" sz="2400" dirty="0"/>
              <a:t>    数据操纵</a:t>
            </a:r>
            <a:r>
              <a:rPr lang="zh-CN" altLang="zh-CN" sz="2400" dirty="0" smtClean="0"/>
              <a:t>功能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数据库的运行管理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数据库的建立和维护功能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zh-CN" sz="2400" dirty="0"/>
              <a:t>4、数据库系统（DBS）：计算机中引入数据库后的</a:t>
            </a:r>
            <a:r>
              <a:rPr lang="zh-CN" altLang="zh-CN" sz="2400" dirty="0" smtClean="0"/>
              <a:t>系统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06" y="2550702"/>
            <a:ext cx="4572000" cy="2847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3340" y="264692"/>
            <a:ext cx="2472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/>
              <a:t>DataBase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53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652" y="343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DBA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的守则</a:t>
            </a:r>
          </a:p>
          <a:p>
            <a:endParaRPr lang="zh-CN" altLang="en-US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在自己的责任范围内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让数据库设计更合理，预防设计导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  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致的性能或安全隐患。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数据更安全。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数据库性能更优。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数据库日常管理更合理。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故障发现，处理及时。</a:t>
            </a:r>
            <a:endParaRPr lang="zh-CN" altLang="en-US" sz="2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14652" y="343375"/>
            <a:ext cx="53030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数据库的架构设计</a:t>
            </a:r>
          </a:p>
          <a:p>
            <a:endParaRPr lang="zh-CN" altLang="en-US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数据库架构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分布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or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单库</a:t>
            </a:r>
          </a:p>
          <a:p>
            <a:endParaRPr lang="zh-CN" altLang="en-US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实例的冗余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–RAC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or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single</a:t>
            </a:r>
          </a:p>
          <a:p>
            <a:endParaRPr lang="en-US" altLang="zh-CN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数据的安全和容灾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–DG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or streams or RMAN</a:t>
            </a:r>
          </a:p>
          <a:p>
            <a:endParaRPr lang="en-US" altLang="zh-CN" sz="240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空间的考虑，存储的规划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–ASM+SAN</a:t>
            </a:r>
          </a:p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软件的生命周期和业务（数据）增长的预测。</a:t>
            </a:r>
            <a:endParaRPr lang="zh-CN" altLang="en-US" sz="2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402" y="94180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数据库的监控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定制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开源软件</a:t>
            </a:r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+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脚本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–OEM+grid control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	–</a:t>
            </a:r>
            <a:r>
              <a:rPr lang="zh-CN" altLang="en-US" sz="2400" dirty="0" smtClean="0">
                <a:effectLst/>
                <a:latin typeface="Arial" panose="020B0604020202020204" pitchFamily="34" charset="0"/>
              </a:rPr>
              <a:t>第三方软件</a:t>
            </a:r>
          </a:p>
          <a:p>
            <a:r>
              <a:rPr lang="en-US" altLang="zh-CN" sz="2400" dirty="0" smtClean="0">
                <a:effectLst/>
                <a:latin typeface="Arial" panose="020B0604020202020204" pitchFamily="34" charset="0"/>
              </a:rPr>
              <a:t>.</a:t>
            </a:r>
            <a:r>
              <a:rPr lang="zh-CN" altLang="en-US" sz="2400" dirty="0"/>
              <a:t>数据的管理及安全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备份</a:t>
            </a:r>
            <a:r>
              <a:rPr lang="zh-CN" altLang="en-US" sz="2400" dirty="0"/>
              <a:t>策略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的保留，删除策略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分区</a:t>
            </a:r>
            <a:r>
              <a:rPr lang="zh-CN" altLang="en-US" sz="2400" dirty="0"/>
              <a:t>，压缩，只读表</a:t>
            </a:r>
            <a:r>
              <a:rPr lang="zh-CN" altLang="en-US" sz="2400" dirty="0" smtClean="0"/>
              <a:t>空间</a:t>
            </a:r>
            <a:r>
              <a:rPr lang="en-US" altLang="zh-CN" sz="2400" dirty="0" smtClean="0"/>
              <a:t>..</a:t>
            </a:r>
            <a:endParaRPr lang="en-US" altLang="zh-CN" sz="2400" dirty="0"/>
          </a:p>
          <a:p>
            <a:r>
              <a:rPr lang="zh-CN" altLang="en-US" sz="2400" dirty="0"/>
              <a:t>故障处理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数据库的深入理解</a:t>
            </a:r>
          </a:p>
          <a:p>
            <a:r>
              <a:rPr lang="en-US" altLang="zh-CN" sz="2400" dirty="0" smtClean="0"/>
              <a:t>	–Oraclesupport(metalink)</a:t>
            </a:r>
            <a:endParaRPr lang="en-US" altLang="zh-CN" sz="2400" dirty="0"/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官方文档</a:t>
            </a:r>
            <a:r>
              <a:rPr lang="en-US" altLang="zh-CN" sz="2400" dirty="0" smtClean="0"/>
              <a:t>docs.oracle.com</a:t>
            </a:r>
          </a:p>
          <a:p>
            <a:r>
              <a:rPr lang="en-US" altLang="zh-CN" sz="2400" dirty="0" smtClean="0"/>
              <a:t>	–asktom.oracle.com</a:t>
            </a:r>
            <a:endParaRPr lang="en-US" altLang="zh-CN" sz="2400" dirty="0"/>
          </a:p>
          <a:p>
            <a:r>
              <a:rPr lang="en-US" altLang="zh-CN" sz="2400" dirty="0" smtClean="0"/>
              <a:t>	–www.itpub.net</a:t>
            </a:r>
          </a:p>
        </p:txBody>
      </p:sp>
      <p:sp>
        <p:nvSpPr>
          <p:cNvPr id="3" name="矩形 2"/>
          <p:cNvSpPr/>
          <p:nvPr/>
        </p:nvSpPr>
        <p:spPr>
          <a:xfrm>
            <a:off x="6508954" y="941804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性能优化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对业务流程的深入理解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用户感知为导向的优化思路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性能基线的建立</a:t>
            </a:r>
          </a:p>
          <a:p>
            <a:r>
              <a:rPr lang="en-US" altLang="zh-CN" sz="2400" dirty="0" smtClean="0"/>
              <a:t>		•cpu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sessions......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定期的</a:t>
            </a:r>
            <a:r>
              <a:rPr lang="en-US" altLang="zh-CN" sz="2400" dirty="0" smtClean="0"/>
              <a:t>AWR</a:t>
            </a:r>
            <a:r>
              <a:rPr lang="zh-CN" altLang="en-US" sz="2400" dirty="0" smtClean="0"/>
              <a:t>报告分析。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数据库的安全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口令管理策略</a:t>
            </a:r>
          </a:p>
          <a:p>
            <a:r>
              <a:rPr lang="en-US" altLang="zh-CN" sz="2400" dirty="0" smtClean="0"/>
              <a:t>		•</a:t>
            </a:r>
            <a:r>
              <a:rPr lang="zh-CN" altLang="en-US" sz="2400" dirty="0" smtClean="0"/>
              <a:t>精细化的授权机制。</a:t>
            </a:r>
          </a:p>
          <a:p>
            <a:r>
              <a:rPr lang="en-US" altLang="zh-CN" sz="2400" dirty="0" smtClean="0"/>
              <a:t>	–DBVAULT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AUDITVALUT</a:t>
            </a:r>
          </a:p>
          <a:p>
            <a:r>
              <a:rPr lang="en-US" altLang="zh-CN" sz="2400" dirty="0" smtClean="0"/>
              <a:t>	–Oracle</a:t>
            </a:r>
            <a:r>
              <a:rPr lang="zh-CN" altLang="en-US" sz="2400" dirty="0" smtClean="0"/>
              <a:t>的细粒度审计（</a:t>
            </a:r>
            <a:r>
              <a:rPr lang="en-US" altLang="zh-CN" sz="2400" dirty="0" smtClean="0"/>
              <a:t>FGA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数据加密</a:t>
            </a:r>
            <a:endParaRPr lang="en-US" altLang="zh-CN" sz="2400" dirty="0" smtClean="0"/>
          </a:p>
          <a:p>
            <a:r>
              <a:rPr lang="en-US" altLang="zh-CN" sz="2400" dirty="0" smtClean="0"/>
              <a:t>	–</a:t>
            </a:r>
            <a:r>
              <a:rPr lang="zh-CN" altLang="en-US" sz="2400" dirty="0" smtClean="0"/>
              <a:t>操作系统口令管理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24754" y="3255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ffectLst/>
                <a:latin typeface="Arial" panose="020B0604020202020204" pitchFamily="34" charset="0"/>
              </a:rPr>
              <a:t>数据库的运维</a:t>
            </a:r>
          </a:p>
        </p:txBody>
      </p:sp>
    </p:spTree>
    <p:extLst>
      <p:ext uri="{BB962C8B-B14F-4D97-AF65-F5344CB8AC3E}">
        <p14:creationId xmlns:p14="http://schemas.microsoft.com/office/powerpoint/2010/main" val="178034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4" y="1200908"/>
            <a:ext cx="6356478" cy="52883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2051" y="602813"/>
            <a:ext cx="2529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ffectLst/>
              </a:rPr>
              <a:t>Linux</a:t>
            </a:r>
            <a:r>
              <a:rPr lang="zh-CN" altLang="en-US" sz="3200" b="1" dirty="0" smtClean="0"/>
              <a:t> 运维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052051" y="2192294"/>
            <a:ext cx="3932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DF3434"/>
                </a:solidFill>
                <a:effectLst/>
              </a:rPr>
              <a:t>Linux</a:t>
            </a:r>
            <a:r>
              <a:rPr lang="zh-CN" altLang="en-US" sz="2400" dirty="0" smtClean="0"/>
              <a:t> 也就是系统调用和内核那两层，当然直观的来看，我们使用的操作系统还包含一些在其上运行的应用程序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比如文本编辑器，浏览器，电子邮件。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31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69" y="-1"/>
            <a:ext cx="4586749" cy="6858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9660" y="1902542"/>
            <a:ext cx="615553" cy="26539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学习路线图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6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160" y="1523342"/>
            <a:ext cx="111773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学习心态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明确目的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面对现实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是学习 </a:t>
            </a:r>
            <a:r>
              <a:rPr lang="en-US" altLang="zh-CN" sz="2400" dirty="0"/>
              <a:t>Linux </a:t>
            </a:r>
            <a:r>
              <a:rPr lang="zh-CN" altLang="en-US" sz="2400" dirty="0"/>
              <a:t>操作系统本身还是某一个</a:t>
            </a:r>
            <a:r>
              <a:rPr lang="en-US" altLang="zh-CN" sz="2400" dirty="0"/>
              <a:t>Linux</a:t>
            </a:r>
            <a:r>
              <a:rPr lang="zh-CN" altLang="en-US" sz="2400" dirty="0" smtClean="0"/>
              <a:t>发行版</a:t>
            </a:r>
            <a:endParaRPr lang="en-US" altLang="zh-CN" sz="2400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、从基础入手，切勿眼高手低</a:t>
            </a:r>
          </a:p>
          <a:p>
            <a:r>
              <a:rPr lang="zh-CN" altLang="en-US" sz="2400" dirty="0" smtClean="0"/>
              <a:t> 熟记命令的前提下，使用命令行界面往往要较使用图形用户界面的操作速度要快，这也是你以后玩转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的基本条件之一。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多总结，勤思考，多记笔记</a:t>
            </a:r>
          </a:p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及时充电，提高自学</a:t>
            </a:r>
            <a:r>
              <a:rPr lang="zh-CN" altLang="en-US" sz="2400" b="1" dirty="0" smtClean="0"/>
              <a:t>能力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630185" y="456889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学习</a:t>
            </a:r>
            <a:r>
              <a:rPr lang="en-US" altLang="zh-CN" sz="2800" b="1" dirty="0" smtClean="0"/>
              <a:t>Linux</a:t>
            </a:r>
            <a:r>
              <a:rPr lang="zh-CN" altLang="en-US" sz="2800" b="1" dirty="0" smtClean="0"/>
              <a:t>的经验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4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7687" y="1056485"/>
            <a:ext cx="85342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 虚拟</a:t>
            </a:r>
            <a:r>
              <a:rPr lang="zh-CN" altLang="en-US" sz="2400" dirty="0"/>
              <a:t>化是为一些组件创建基于软件的或虚拟（而不是物理）表现形式的过程。虚拟化可以应用于应用、服务器、存储和网络，它是一种可以为所有规模的企业降低 </a:t>
            </a:r>
            <a:r>
              <a:rPr lang="en-US" altLang="zh-CN" sz="2400" dirty="0"/>
              <a:t>IT </a:t>
            </a:r>
            <a:r>
              <a:rPr lang="zh-CN" altLang="en-US" sz="2400" dirty="0"/>
              <a:t>开销，同时提高效率和敏捷性的最有效方式。</a:t>
            </a:r>
            <a:endParaRPr lang="en-US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817687" y="383147"/>
            <a:ext cx="1907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Virtualization</a:t>
            </a:r>
          </a:p>
        </p:txBody>
      </p:sp>
      <p:sp>
        <p:nvSpPr>
          <p:cNvPr id="4" name="矩形 3"/>
          <p:cNvSpPr/>
          <p:nvPr/>
        </p:nvSpPr>
        <p:spPr>
          <a:xfrm>
            <a:off x="839210" y="293015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虚拟化的类型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49" y="3783580"/>
            <a:ext cx="2276475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24" y="3804621"/>
            <a:ext cx="204787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49" y="4936255"/>
            <a:ext cx="199072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24" y="4936255"/>
            <a:ext cx="2466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961" y="508929"/>
            <a:ext cx="8470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虚拟化的优势</a:t>
            </a:r>
          </a:p>
          <a:p>
            <a:r>
              <a:rPr lang="zh-CN" altLang="en-US" sz="2400" dirty="0"/>
              <a:t>虚拟化可以提高 </a:t>
            </a:r>
            <a:r>
              <a:rPr lang="en-US" altLang="zh-CN" sz="2400" dirty="0"/>
              <a:t>IT </a:t>
            </a:r>
            <a:r>
              <a:rPr lang="zh-CN" altLang="en-US" sz="2400" dirty="0"/>
              <a:t>部门的敏捷性、灵活性和可扩展性，同时大幅节约成本。工作负载的部署速度更快、性能和可用性得到提升、运维实现自动化，所有这一切不仅简化了 </a:t>
            </a:r>
            <a:r>
              <a:rPr lang="en-US" altLang="zh-CN" sz="2400" dirty="0"/>
              <a:t>IT </a:t>
            </a:r>
            <a:r>
              <a:rPr lang="zh-CN" altLang="en-US" sz="2400" dirty="0"/>
              <a:t>管理，还降低了拥有成本和运维成本。其他优势包括：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降低资金成本和运维成本。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最大限度地减少或消除停机。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提高 </a:t>
            </a:r>
            <a:r>
              <a:rPr lang="en-US" altLang="zh-CN" sz="2400" dirty="0"/>
              <a:t>IT </a:t>
            </a:r>
            <a:r>
              <a:rPr lang="zh-CN" altLang="en-US" sz="2400" dirty="0"/>
              <a:t>部门的工作效率、效益、敏捷性和响应能力。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更快地调配应用和资源。</a:t>
            </a:r>
            <a:br>
              <a:rPr lang="zh-CN" altLang="en-US" sz="2400" dirty="0"/>
            </a:b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支持业务连续性与灾难恢复。</a:t>
            </a:r>
            <a:br>
              <a:rPr lang="zh-CN" altLang="en-US" sz="2400" dirty="0"/>
            </a:b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简化数据中心管理。</a:t>
            </a:r>
            <a:br>
              <a:rPr lang="zh-CN" altLang="en-US" sz="2400" dirty="0"/>
            </a:b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构建真正的软件定义的数据中心</a:t>
            </a:r>
          </a:p>
        </p:txBody>
      </p:sp>
    </p:spTree>
    <p:extLst>
      <p:ext uri="{BB962C8B-B14F-4D97-AF65-F5344CB8AC3E}">
        <p14:creationId xmlns:p14="http://schemas.microsoft.com/office/powerpoint/2010/main" val="364377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424" y="796741"/>
            <a:ext cx="73496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虚拟机的主要特性</a:t>
            </a:r>
          </a:p>
          <a:p>
            <a:r>
              <a:rPr lang="zh-CN" altLang="en-US" sz="2400" dirty="0"/>
              <a:t>虚拟机具有以下特征，这些特征可提供多项优势。</a:t>
            </a:r>
          </a:p>
          <a:p>
            <a:r>
              <a:rPr lang="zh-CN" altLang="en-US" sz="2400" dirty="0"/>
              <a:t> </a:t>
            </a:r>
          </a:p>
          <a:p>
            <a:r>
              <a:rPr lang="zh-CN" altLang="en-US" sz="2400" b="1" dirty="0"/>
              <a:t>分区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可在一台物理机上运行多个操作系统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可在虚拟机之间分配系统资源</a:t>
            </a:r>
          </a:p>
          <a:p>
            <a:r>
              <a:rPr lang="zh-CN" altLang="en-US" sz="2400" b="1" dirty="0"/>
              <a:t>隔离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可在硬件级别进行故障和安全隔离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可利用高级资源控制功能保持性能</a:t>
            </a:r>
          </a:p>
          <a:p>
            <a:r>
              <a:rPr lang="zh-CN" altLang="en-US" sz="2400" b="1" dirty="0"/>
              <a:t>封装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可将虚拟机的完整状态保存到文件中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移动和复制虚拟机就像移动和复制文件一样轻松</a:t>
            </a:r>
          </a:p>
          <a:p>
            <a:r>
              <a:rPr lang="zh-CN" altLang="en-US" sz="2400" b="1" dirty="0"/>
              <a:t>独立于硬件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可将任意虚拟机调配或迁移到任意物理服务器</a:t>
            </a:r>
          </a:p>
        </p:txBody>
      </p:sp>
    </p:spTree>
    <p:extLst>
      <p:ext uri="{BB962C8B-B14F-4D97-AF65-F5344CB8AC3E}">
        <p14:creationId xmlns:p14="http://schemas.microsoft.com/office/powerpoint/2010/main" val="3812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407" y="57487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虚拟化管理有哪些功能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89" y="1543356"/>
            <a:ext cx="9350112" cy="38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0" y="732812"/>
            <a:ext cx="9780026" cy="61251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1" y="256562"/>
            <a:ext cx="7286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91264" y="1020097"/>
            <a:ext cx="812273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、</a:t>
            </a:r>
            <a:r>
              <a:rPr lang="zh-CN" altLang="zh-CN" sz="2800" b="1" dirty="0"/>
              <a:t>数据管理与数据处理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   1、数据管理：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        对数据收集、整理、组织、存储、维护、检索、传送等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 rot="16200000">
            <a:off x="4667864" y="1404272"/>
            <a:ext cx="152400" cy="2743200"/>
          </a:xfrm>
          <a:prstGeom prst="leftBrace">
            <a:avLst>
              <a:gd name="adj1" fmla="val 150000"/>
              <a:gd name="adj2" fmla="val 50000"/>
            </a:avLst>
          </a:prstGeom>
          <a:noFill/>
          <a:ln w="38100" cap="sq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rot="16200000">
            <a:off x="7792064" y="1861472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63064" y="3004472"/>
            <a:ext cx="800219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对象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25364" y="3004472"/>
            <a:ext cx="800219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操作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67464" y="3629947"/>
            <a:ext cx="8802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目标：在妥当的时候以妥当的形式给妥当的人提供妥当的数据。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96064" y="4318922"/>
            <a:ext cx="6495689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2、数据处理：对数据进行加工、计算、提炼，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/>
              <a:t>           从而产生新的有效数据的过程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37589" y="5487322"/>
            <a:ext cx="800219" cy="461665"/>
          </a:xfrm>
          <a:prstGeom prst="rect">
            <a:avLst/>
          </a:prstGeom>
          <a:noFill/>
          <a:ln w="28575" cap="sq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数据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58464" y="5490497"/>
            <a:ext cx="800219" cy="461665"/>
          </a:xfrm>
          <a:prstGeom prst="rect">
            <a:avLst/>
          </a:prstGeom>
          <a:noFill/>
          <a:ln w="28575" cap="sq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信息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667864" y="5695285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58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 autoUpdateAnimBg="0"/>
      <p:bldP spid="6" grpId="0" animBg="1" autoUpdateAnimBg="0"/>
      <p:bldP spid="7" grpId="0"/>
      <p:bldP spid="8" grpId="0" build="p"/>
      <p:bldP spid="9" grpId="0" animBg="1" autoUpdateAnimBg="0"/>
      <p:bldP spid="10" grpId="0" animBg="1" autoUpdateAnimBg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32" y="485775"/>
            <a:ext cx="8062913" cy="6315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7" y="0"/>
            <a:ext cx="6381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697" y="1893476"/>
            <a:ext cx="671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云基础架构平台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13" y="40406"/>
            <a:ext cx="10669015" cy="68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20596391">
            <a:off x="4537150" y="2637399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Thanks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6726070" y="3996812"/>
            <a:ext cx="87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FAQ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15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944891" y="2453153"/>
            <a:ext cx="12192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zh-CN" sz="2400" dirty="0"/>
              <a:t>  </a:t>
            </a:r>
            <a:r>
              <a:rPr lang="zh-CN" altLang="zh-CN" sz="2400" dirty="0" smtClean="0"/>
              <a:t>  </a:t>
            </a:r>
            <a:endParaRPr lang="zh-CN" altLang="zh-CN" sz="2400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86354" y="594906"/>
            <a:ext cx="341792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2400" dirty="0"/>
              <a:t>3、管理与处理的关系：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/>
              <a:t>          管理是处理的基础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dirty="0"/>
              <a:t>          处理为管理服务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1290483" y="1304096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54291" y="3596153"/>
            <a:ext cx="1415772" cy="461665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数据处理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40291" y="3596153"/>
            <a:ext cx="1415772" cy="461665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数据处理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86216" y="3610441"/>
            <a:ext cx="611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……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8640091" y="2986553"/>
            <a:ext cx="685800" cy="5334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83091" y="2986553"/>
            <a:ext cx="990600" cy="5334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985054" y="1452031"/>
            <a:ext cx="1107996" cy="4616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源数据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478291" y="1995953"/>
            <a:ext cx="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40091" y="4129553"/>
            <a:ext cx="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0849891" y="4129553"/>
            <a:ext cx="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67016" y="4570878"/>
            <a:ext cx="110799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新数据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392691" y="4586753"/>
            <a:ext cx="110799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新数据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687091" y="2480141"/>
            <a:ext cx="3048000" cy="1569660"/>
          </a:xfrm>
          <a:prstGeom prst="rect">
            <a:avLst/>
          </a:prstGeom>
          <a:solidFill>
            <a:srgbClr val="00B0F0"/>
          </a:solidFill>
          <a:ln w="12700" cap="sq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zh-CN" sz="2400" dirty="0"/>
              <a:t>  管理和处理又可看成一个问题的两个阶段，故可以统一起来，其中心是管理</a:t>
            </a:r>
          </a:p>
        </p:txBody>
      </p:sp>
      <p:sp>
        <p:nvSpPr>
          <p:cNvPr id="16" name="AutoShape 16"/>
          <p:cNvSpPr>
            <a:spLocks/>
          </p:cNvSpPr>
          <p:nvPr/>
        </p:nvSpPr>
        <p:spPr bwMode="auto">
          <a:xfrm>
            <a:off x="7649491" y="2605553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21593791">
            <a:off x="6735091" y="3138953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00FF"/>
          </a:solidFill>
          <a:ln w="12700" cap="sq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846605" y="2453328"/>
            <a:ext cx="1415772" cy="461665"/>
          </a:xfrm>
          <a:prstGeom prst="rect">
            <a:avLst/>
          </a:prstGeom>
          <a:solidFill>
            <a:schemeClr val="accent1"/>
          </a:solidFill>
          <a:ln w="38100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数据管理</a:t>
            </a:r>
          </a:p>
        </p:txBody>
      </p:sp>
      <p:sp>
        <p:nvSpPr>
          <p:cNvPr id="21" name="矩形 20"/>
          <p:cNvSpPr/>
          <p:nvPr/>
        </p:nvSpPr>
        <p:spPr>
          <a:xfrm>
            <a:off x="886354" y="4570878"/>
            <a:ext cx="7816645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数据管理的发展阶段</a:t>
            </a:r>
          </a:p>
          <a:p>
            <a:pPr>
              <a:lnSpc>
                <a:spcPct val="130000"/>
              </a:lnSpc>
            </a:pPr>
            <a:r>
              <a:rPr lang="zh-CN" altLang="zh-CN" sz="2400" dirty="0" smtClean="0"/>
              <a:t>             </a:t>
            </a:r>
            <a:r>
              <a:rPr lang="zh-CN" altLang="zh-CN" sz="2400" dirty="0" smtClean="0">
                <a:solidFill>
                  <a:srgbClr val="00FFFF"/>
                </a:solidFill>
                <a:sym typeface="Monotype Sorts" pitchFamily="2" charset="2"/>
              </a:rPr>
              <a:t></a:t>
            </a:r>
            <a:r>
              <a:rPr lang="zh-CN" altLang="zh-CN" sz="2400" dirty="0" smtClean="0"/>
              <a:t>     人工管理阶段（50年代中期以前）</a:t>
            </a:r>
          </a:p>
          <a:p>
            <a:pPr>
              <a:lnSpc>
                <a:spcPct val="130000"/>
              </a:lnSpc>
            </a:pPr>
            <a:r>
              <a:rPr lang="zh-CN" altLang="zh-CN" sz="2400" dirty="0" smtClean="0"/>
              <a:t>                </a:t>
            </a:r>
            <a:r>
              <a:rPr lang="zh-CN" altLang="zh-CN" sz="2400" dirty="0" smtClean="0">
                <a:solidFill>
                  <a:srgbClr val="00FFFF"/>
                </a:solidFill>
                <a:sym typeface="Monotype Sorts" pitchFamily="2" charset="2"/>
              </a:rPr>
              <a:t></a:t>
            </a:r>
            <a:r>
              <a:rPr lang="zh-CN" altLang="zh-CN" sz="2400" dirty="0" smtClean="0"/>
              <a:t>     文件系统阶段（50年代中期至60年代后期）</a:t>
            </a:r>
          </a:p>
          <a:p>
            <a:pPr>
              <a:lnSpc>
                <a:spcPct val="130000"/>
              </a:lnSpc>
            </a:pPr>
            <a:r>
              <a:rPr lang="zh-CN" altLang="zh-CN" sz="2400" dirty="0" smtClean="0"/>
              <a:t>                   </a:t>
            </a:r>
            <a:r>
              <a:rPr lang="zh-CN" altLang="zh-CN" sz="2400" dirty="0" smtClean="0">
                <a:solidFill>
                  <a:srgbClr val="00FFFF"/>
                </a:solidFill>
                <a:sym typeface="Monotype Sorts" pitchFamily="2" charset="2"/>
              </a:rPr>
              <a:t></a:t>
            </a:r>
            <a:r>
              <a:rPr lang="zh-CN" altLang="zh-CN" sz="2400" dirty="0" smtClean="0"/>
              <a:t>     数据库系统阶段（60年代后期以后）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319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" grpId="0" build="p"/>
      <p:bldP spid="3" grpId="0" animBg="1"/>
      <p:bldP spid="4" grpId="0" animBg="1" autoUpdateAnimBg="0"/>
      <p:bldP spid="5" grpId="0" animBg="1" autoUpdateAnimBg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 autoUpdateAnimBg="0"/>
      <p:bldP spid="16" grpId="0" animBg="1"/>
      <p:bldP spid="17" grpId="0" animBg="1"/>
      <p:bldP spid="1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80534" y="980765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/>
              <a:t>数据处理的抽象过程（涉及三个领域）</a:t>
            </a:r>
            <a:endParaRPr lang="zh-CN" altLang="zh-CN" sz="2400" b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4734" y="2123765"/>
            <a:ext cx="8610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 b="0" dirty="0">
                <a:sym typeface="Symbol" panose="05050102010706020507" pitchFamily="18" charset="2"/>
              </a:rPr>
              <a:t>                                                                                              </a:t>
            </a:r>
          </a:p>
          <a:p>
            <a:pPr eaLnBrk="1" hangingPunct="1"/>
            <a:r>
              <a:rPr lang="zh-CN" altLang="zh-CN" sz="2400" b="0" dirty="0">
                <a:sym typeface="Symbol" panose="05050102010706020507" pitchFamily="18" charset="2"/>
              </a:rPr>
              <a:t>                                        建立概念模型                   建立数据模型</a:t>
            </a:r>
          </a:p>
          <a:p>
            <a:pPr eaLnBrk="1" hangingPunct="1"/>
            <a:r>
              <a:rPr lang="zh-CN" altLang="zh-CN" sz="2400" b="0" dirty="0">
                <a:sym typeface="Symbol" panose="05050102010706020507" pitchFamily="18" charset="2"/>
              </a:rPr>
              <a:t>                   （便于用户和DB设计人员交流）   （便于机器实现）</a:t>
            </a:r>
          </a:p>
          <a:p>
            <a:pPr eaLnBrk="1" hangingPunct="1"/>
            <a:endParaRPr lang="zh-CN" altLang="zh-CN" sz="2400" b="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0" dirty="0" smtClean="0">
                <a:sym typeface="Symbol" panose="05050102010706020507" pitchFamily="18" charset="2"/>
              </a:rPr>
              <a:t>1.</a:t>
            </a:r>
            <a:r>
              <a:rPr lang="zh-CN" altLang="zh-CN" sz="2400" b="0" dirty="0" smtClean="0">
                <a:sym typeface="Symbol" panose="05050102010706020507" pitchFamily="18" charset="2"/>
              </a:rPr>
              <a:t>概念</a:t>
            </a:r>
            <a:r>
              <a:rPr lang="zh-CN" altLang="zh-CN" sz="2400" b="0" dirty="0">
                <a:sym typeface="Symbol" panose="05050102010706020507" pitchFamily="18" charset="2"/>
              </a:rPr>
              <a:t>模型(信息模型）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b="0" dirty="0">
                <a:sym typeface="Symbol" panose="05050102010706020507" pitchFamily="18" charset="2"/>
              </a:rPr>
              <a:t>          把现实世界中的客观对象抽象成的某种信息结构，主要用于数据库设计。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b="0" dirty="0">
                <a:sym typeface="Symbol" panose="05050102010706020507" pitchFamily="18" charset="2"/>
              </a:rPr>
              <a:t>        </a:t>
            </a:r>
            <a:r>
              <a:rPr lang="zh-CN" altLang="zh-CN" sz="2400" b="0" dirty="0" smtClean="0">
                <a:sym typeface="Symbol" panose="05050102010706020507" pitchFamily="18" charset="2"/>
              </a:rPr>
              <a:t>独立</a:t>
            </a:r>
            <a:r>
              <a:rPr lang="zh-CN" altLang="zh-CN" sz="2400" b="0" dirty="0">
                <a:sym typeface="Symbol" panose="05050102010706020507" pitchFamily="18" charset="2"/>
              </a:rPr>
              <a:t>于具体的计算机系统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400" b="0" dirty="0">
                <a:sym typeface="Symbol" panose="05050102010706020507" pitchFamily="18" charset="2"/>
              </a:rPr>
              <a:t>        </a:t>
            </a:r>
            <a:r>
              <a:rPr lang="zh-CN" altLang="zh-CN" sz="2400" b="0" dirty="0" smtClean="0">
                <a:sym typeface="Symbol" panose="05050102010706020507" pitchFamily="18" charset="2"/>
              </a:rPr>
              <a:t>独立</a:t>
            </a:r>
            <a:r>
              <a:rPr lang="zh-CN" altLang="zh-CN" sz="2400" b="0" dirty="0">
                <a:sym typeface="Symbol" panose="05050102010706020507" pitchFamily="18" charset="2"/>
              </a:rPr>
              <a:t>于具体的DBMS支持的数据模型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99534" y="1742765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 dirty="0"/>
              <a:t>现实</a:t>
            </a:r>
            <a:r>
              <a:rPr lang="zh-CN" altLang="zh-CN" sz="2400" dirty="0" smtClean="0"/>
              <a:t>世界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zh-CN" sz="2400" dirty="0" smtClean="0">
                <a:sym typeface="Symbol" panose="05050102010706020507" pitchFamily="18" charset="2"/>
              </a:rPr>
              <a:t>信息</a:t>
            </a:r>
            <a:r>
              <a:rPr lang="zh-CN" altLang="zh-CN" sz="2400" dirty="0">
                <a:sym typeface="Symbol" panose="05050102010706020507" pitchFamily="18" charset="2"/>
              </a:rPr>
              <a:t>世界</a:t>
            </a:r>
            <a:endParaRPr lang="zh-CN" altLang="zh-CN" sz="2400" b="0" dirty="0">
              <a:sym typeface="Symbol" panose="05050102010706020507" pitchFamily="18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23534" y="138557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b="0"/>
              <a:t>抽象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9534" y="1693553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 smtClean="0">
                <a:sym typeface="Symbol" panose="05050102010706020507" pitchFamily="18" charset="2"/>
              </a:rPr>
              <a:t>	</a:t>
            </a:r>
            <a:r>
              <a:rPr lang="zh-CN" altLang="zh-CN" sz="2400" dirty="0" smtClean="0">
                <a:sym typeface="Symbol" panose="05050102010706020507" pitchFamily="18" charset="2"/>
              </a:rPr>
              <a:t>机器</a:t>
            </a:r>
            <a:r>
              <a:rPr lang="zh-CN" altLang="zh-CN" sz="2400" dirty="0">
                <a:sym typeface="Symbol" panose="05050102010706020507" pitchFamily="18" charset="2"/>
              </a:rPr>
              <a:t>世界（数据世界）</a:t>
            </a:r>
            <a:endParaRPr lang="zh-CN" altLang="zh-CN" sz="2400" b="0" dirty="0">
              <a:sym typeface="Symbol" panose="05050102010706020507" pitchFamily="18" charset="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200034" y="144825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b="0" dirty="0"/>
              <a:t>转换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37751" y="275764"/>
            <a:ext cx="32766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三、</a:t>
            </a:r>
            <a:r>
              <a:rPr lang="zh-CN" altLang="zh-CN" sz="2800" b="1" dirty="0" smtClean="0">
                <a:latin typeface="宋体" panose="02010600030101010101" pitchFamily="2" charset="-122"/>
              </a:rPr>
              <a:t>数据模型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595716" y="1868177"/>
            <a:ext cx="921568" cy="1376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10291" y="1891960"/>
            <a:ext cx="921568" cy="1376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72429" y="1371600"/>
            <a:ext cx="2743200" cy="1371600"/>
            <a:chOff x="0" y="0"/>
            <a:chExt cx="1728" cy="864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0" y="0"/>
              <a:ext cx="17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28" y="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0" y="864"/>
              <a:ext cx="17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89354" y="498475"/>
            <a:ext cx="1648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zh-CN" altLang="zh-CN" sz="2400" dirty="0" smtClean="0"/>
              <a:t>数据模型</a:t>
            </a:r>
            <a:endParaRPr lang="zh-CN" altLang="zh-CN" sz="2400" b="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72429" y="1371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/>
              <a:t>数据结构</a:t>
            </a:r>
            <a:endParaRPr lang="zh-CN" altLang="zh-CN" sz="2400" b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86321" y="182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 dirty="0"/>
              <a:t>数据操作</a:t>
            </a:r>
            <a:endParaRPr lang="zh-CN" altLang="zh-CN" sz="2400" b="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589637" y="2286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2400" dirty="0"/>
              <a:t>完整性约束</a:t>
            </a:r>
            <a:endParaRPr lang="zh-CN" altLang="zh-CN" sz="2400" b="0" dirty="0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667429" y="955675"/>
            <a:ext cx="3124200" cy="415925"/>
            <a:chOff x="0" y="0"/>
            <a:chExt cx="1920" cy="288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0" y="0"/>
              <a:ext cx="192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0" y="0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838629" y="955675"/>
            <a:ext cx="1219200" cy="263525"/>
            <a:chOff x="0" y="0"/>
            <a:chExt cx="576" cy="192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88" y="0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2219629" y="1720718"/>
            <a:ext cx="3425684" cy="1878872"/>
            <a:chOff x="0" y="-86"/>
            <a:chExt cx="2111" cy="1495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87" y="-86"/>
              <a:ext cx="1524" cy="1495"/>
            </a:xfrm>
            <a:prstGeom prst="line">
              <a:avLst/>
            </a:prstGeom>
            <a:noFill/>
            <a:ln w="38100" cap="sq">
              <a:solidFill>
                <a:srgbClr val="01C6C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0" y="1056"/>
              <a:ext cx="0" cy="96"/>
            </a:xfrm>
            <a:prstGeom prst="line">
              <a:avLst/>
            </a:prstGeom>
            <a:noFill/>
            <a:ln w="38100" cap="sq">
              <a:solidFill>
                <a:srgbClr val="01C6CB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5039029" y="2133600"/>
            <a:ext cx="685800" cy="1143000"/>
            <a:chOff x="0" y="0"/>
            <a:chExt cx="432" cy="720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432" cy="576"/>
            </a:xfrm>
            <a:prstGeom prst="line">
              <a:avLst/>
            </a:prstGeom>
            <a:noFill/>
            <a:ln w="38100" cap="sq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0" y="576"/>
              <a:ext cx="0" cy="144"/>
            </a:xfrm>
            <a:prstGeom prst="line">
              <a:avLst/>
            </a:prstGeom>
            <a:noFill/>
            <a:ln w="38100" cap="sq">
              <a:solidFill>
                <a:srgbClr val="00FF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325029" y="2590800"/>
            <a:ext cx="1066800" cy="762000"/>
            <a:chOff x="0" y="0"/>
            <a:chExt cx="384" cy="336"/>
          </a:xfrm>
        </p:grpSpPr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0" y="0"/>
              <a:ext cx="384" cy="19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84" y="192"/>
              <a:ext cx="0" cy="144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44029" y="3300413"/>
            <a:ext cx="2646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如何保证数据的</a:t>
            </a:r>
            <a:endParaRPr lang="zh-CN" altLang="zh-CN" sz="2400" b="0"/>
          </a:p>
          <a:p>
            <a:pPr eaLnBrk="1" hangingPunct="1"/>
            <a:r>
              <a:rPr lang="zh-CN" altLang="zh-CN" sz="2400"/>
              <a:t>约束条件得到满足</a:t>
            </a:r>
            <a:endParaRPr lang="zh-CN" altLang="zh-CN" sz="2400" b="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302865" y="3165475"/>
            <a:ext cx="2339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zh-CN" sz="2400"/>
              <a:t>如  何  实  现</a:t>
            </a:r>
          </a:p>
          <a:p>
            <a:pPr algn="ctr" eaLnBrk="1" hangingPunct="1"/>
            <a:r>
              <a:rPr lang="zh-CN" altLang="zh-CN" sz="2400"/>
              <a:t>查、增、删、改</a:t>
            </a:r>
            <a:endParaRPr lang="zh-CN" altLang="zh-CN" sz="2400" b="0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2524429" y="4214813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/>
              <a:t>根据现实世界实体间联系的特征</a:t>
            </a:r>
          </a:p>
          <a:p>
            <a:pPr eaLnBrk="1" hangingPunct="1"/>
            <a:r>
              <a:rPr lang="zh-CN" altLang="zh-CN" sz="2400"/>
              <a:t>用四种不同的方法进行抽象</a:t>
            </a:r>
            <a:endParaRPr lang="zh-CN" altLang="zh-CN" sz="2400" b="0"/>
          </a:p>
        </p:txBody>
      </p: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2905429" y="4908550"/>
            <a:ext cx="2260600" cy="1570512"/>
            <a:chOff x="0" y="0"/>
            <a:chExt cx="1424" cy="788"/>
          </a:xfrm>
        </p:grpSpPr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44" y="0"/>
              <a:ext cx="1280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2400"/>
                <a:t>层次模型</a:t>
              </a:r>
            </a:p>
            <a:p>
              <a:pPr eaLnBrk="1" hangingPunct="1"/>
              <a:r>
                <a:rPr lang="zh-CN" altLang="zh-CN" sz="2400"/>
                <a:t>网状模型</a:t>
              </a:r>
            </a:p>
            <a:p>
              <a:pPr eaLnBrk="1" hangingPunct="1"/>
              <a:r>
                <a:rPr lang="zh-CN" altLang="zh-CN" sz="2400"/>
                <a:t>关系模型</a:t>
              </a:r>
            </a:p>
            <a:p>
              <a:pPr eaLnBrk="1" hangingPunct="1"/>
              <a:r>
                <a:rPr lang="zh-CN" altLang="zh-CN" sz="2400"/>
                <a:t>面向对象模型</a:t>
              </a:r>
              <a:endParaRPr lang="zh-CN" altLang="zh-CN" sz="2400" b="0"/>
            </a:p>
          </p:txBody>
        </p:sp>
        <p:sp>
          <p:nvSpPr>
            <p:cNvPr id="31" name="AutoShape 33"/>
            <p:cNvSpPr>
              <a:spLocks/>
            </p:cNvSpPr>
            <p:nvPr/>
          </p:nvSpPr>
          <p:spPr bwMode="auto">
            <a:xfrm>
              <a:off x="0" y="177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3134029" y="15240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solidFill>
            <a:srgbClr val="01C6CB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3134029" y="19812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" name="AutoShape 36"/>
          <p:cNvSpPr>
            <a:spLocks noChangeArrowheads="1"/>
          </p:cNvSpPr>
          <p:nvPr/>
        </p:nvSpPr>
        <p:spPr bwMode="auto">
          <a:xfrm>
            <a:off x="3134029" y="23622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2143429" y="4343400"/>
            <a:ext cx="685800" cy="1371600"/>
            <a:chOff x="0" y="0"/>
            <a:chExt cx="432" cy="912"/>
          </a:xfrm>
        </p:grpSpPr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0" y="0"/>
              <a:ext cx="0" cy="912"/>
            </a:xfrm>
            <a:prstGeom prst="line">
              <a:avLst/>
            </a:prstGeom>
            <a:noFill/>
            <a:ln w="38100" cap="sq">
              <a:solidFill>
                <a:srgbClr val="01C6C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0" y="912"/>
              <a:ext cx="432" cy="0"/>
            </a:xfrm>
            <a:prstGeom prst="line">
              <a:avLst/>
            </a:prstGeom>
            <a:noFill/>
            <a:ln w="38100" cap="sq">
              <a:solidFill>
                <a:srgbClr val="01C6CB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191429" y="4979988"/>
            <a:ext cx="35702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(因此，是按照数据结构</a:t>
            </a:r>
          </a:p>
          <a:p>
            <a:pPr eaLnBrk="1" hangingPunct="1"/>
            <a:r>
              <a:rPr lang="zh-CN" altLang="zh-CN" sz="2400" dirty="0"/>
              <a:t>的类型来命名数据模型）</a:t>
            </a:r>
            <a:endParaRPr lang="zh-CN" altLang="zh-CN" sz="2400" b="0" dirty="0"/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47690" y="3101369"/>
            <a:ext cx="29546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zh-CN" sz="2400" dirty="0">
                <a:solidFill>
                  <a:srgbClr val="01C6CB"/>
                </a:solidFill>
              </a:rPr>
              <a:t>如何表示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zh-CN" sz="2400" dirty="0">
                <a:solidFill>
                  <a:srgbClr val="01C6CB"/>
                </a:solidFill>
              </a:rPr>
              <a:t>实体及联系</a:t>
            </a:r>
            <a:endParaRPr lang="zh-CN" altLang="zh-CN" sz="2400" dirty="0">
              <a:solidFill>
                <a:schemeClr val="hlink"/>
              </a:solidFill>
            </a:endParaRPr>
          </a:p>
          <a:p>
            <a:pPr algn="ctr" eaLnBrk="1" hangingPunct="1"/>
            <a:r>
              <a:rPr lang="zh-CN" altLang="zh-CN" sz="2400" dirty="0">
                <a:solidFill>
                  <a:schemeClr val="tx1"/>
                </a:solidFill>
              </a:rPr>
              <a:t>（难点是表示联系）</a:t>
            </a:r>
            <a:endParaRPr lang="zh-CN" altLang="zh-CN" sz="2400" b="0" dirty="0">
              <a:solidFill>
                <a:schemeClr val="tx1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53852" y="1210998"/>
            <a:ext cx="2646878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dirty="0"/>
              <a:t>形式化描述数据、</a:t>
            </a:r>
          </a:p>
          <a:p>
            <a:pPr eaLnBrk="1" hangingPunct="1"/>
            <a:r>
              <a:rPr lang="zh-CN" altLang="zh-CN" sz="2400" dirty="0"/>
              <a:t>数据之间的联系</a:t>
            </a:r>
          </a:p>
          <a:p>
            <a:pPr eaLnBrk="1" hangingPunct="1"/>
            <a:r>
              <a:rPr lang="zh-CN" altLang="zh-CN" sz="2400" dirty="0"/>
              <a:t>以及数据操作</a:t>
            </a:r>
          </a:p>
          <a:p>
            <a:pPr eaLnBrk="1" hangingPunct="1"/>
            <a:r>
              <a:rPr lang="zh-CN" altLang="zh-CN" sz="2400" dirty="0"/>
              <a:t>和有关的语义</a:t>
            </a:r>
          </a:p>
          <a:p>
            <a:pPr eaLnBrk="1" hangingPunct="1"/>
            <a:r>
              <a:rPr lang="zh-CN" altLang="zh-CN" sz="2400" dirty="0"/>
              <a:t>约束规则的方法</a:t>
            </a:r>
          </a:p>
        </p:txBody>
      </p:sp>
    </p:spTree>
    <p:extLst>
      <p:ext uri="{BB962C8B-B14F-4D97-AF65-F5344CB8AC3E}">
        <p14:creationId xmlns:p14="http://schemas.microsoft.com/office/powerpoint/2010/main" val="11555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6" grpId="0"/>
      <p:bldP spid="27" grpId="0"/>
      <p:bldP spid="28" grpId="0"/>
      <p:bldP spid="32" grpId="0" animBg="1"/>
      <p:bldP spid="33" grpId="0" animBg="1"/>
      <p:bldP spid="34" grpId="0" animBg="1"/>
      <p:bldP spid="38" grpId="0"/>
      <p:bldP spid="41" grpId="0" build="p" animBg="1" autoUpdateAnimBg="0"/>
      <p:bldP spid="4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609600"/>
            <a:ext cx="4161503" cy="61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+mn-ea"/>
                <a:ea typeface="+mn-ea"/>
              </a:rPr>
              <a:t>四、</a:t>
            </a:r>
            <a:r>
              <a:rPr lang="en-US" altLang="zh-CN" sz="2800" b="1" dirty="0" smtClean="0">
                <a:latin typeface="+mn-ea"/>
                <a:ea typeface="+mn-ea"/>
              </a:rPr>
              <a:t> SQL</a:t>
            </a:r>
            <a:r>
              <a:rPr lang="zh-CN" altLang="en-US" sz="2800" b="1" dirty="0" smtClean="0">
                <a:latin typeface="+mn-ea"/>
                <a:ea typeface="+mn-ea"/>
              </a:rPr>
              <a:t>概述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1052" y="1553497"/>
            <a:ext cx="6540910" cy="2620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1.SQL</a:t>
            </a:r>
            <a:r>
              <a:rPr lang="zh-CN" altLang="en-US" sz="2400" dirty="0" smtClean="0"/>
              <a:t>的特点</a:t>
            </a:r>
          </a:p>
          <a:p>
            <a:pPr lvl="1"/>
            <a:r>
              <a:rPr lang="zh-CN" altLang="en-US" dirty="0" smtClean="0"/>
              <a:t>综合统一</a:t>
            </a:r>
          </a:p>
          <a:p>
            <a:pPr lvl="1"/>
            <a:r>
              <a:rPr lang="zh-CN" altLang="en-US" dirty="0" smtClean="0"/>
              <a:t>高度非过程化</a:t>
            </a:r>
          </a:p>
          <a:p>
            <a:pPr lvl="1"/>
            <a:r>
              <a:rPr lang="zh-CN" altLang="en-US" dirty="0" smtClean="0"/>
              <a:t>面向集合的操作方式</a:t>
            </a:r>
          </a:p>
          <a:p>
            <a:pPr lvl="1"/>
            <a:r>
              <a:rPr lang="zh-CN" altLang="en-US" dirty="0" smtClean="0"/>
              <a:t>以同一种语法结构提供两种使用方法</a:t>
            </a:r>
          </a:p>
          <a:p>
            <a:pPr lvl="1"/>
            <a:r>
              <a:rPr lang="zh-CN" altLang="en-US" dirty="0" smtClean="0"/>
              <a:t>语言简洁，易学易用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30612"/>
              </p:ext>
            </p:extLst>
          </p:nvPr>
        </p:nvGraphicFramePr>
        <p:xfrm>
          <a:off x="3941507" y="3637629"/>
          <a:ext cx="7237412" cy="302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Document" r:id="rId4" imgW="3826725" imgH="1679460" progId="Word.Document.8">
                  <p:embed/>
                </p:oleObj>
              </mc:Choice>
              <mc:Fallback>
                <p:oleObj name="Document" r:id="rId4" imgW="3826725" imgH="1679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507" y="3637629"/>
                        <a:ext cx="7237412" cy="3028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1052" y="4173795"/>
            <a:ext cx="4328651" cy="211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2.SQL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种类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DDL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DML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DCL</a:t>
            </a:r>
          </a:p>
          <a:p>
            <a:pPr marL="0" indent="0"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56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13503" y="1789471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范式是符合某一种级别的关系模式的集合。</a:t>
            </a:r>
          </a:p>
          <a:p>
            <a:r>
              <a:rPr lang="zh-CN" altLang="en-US" dirty="0" smtClean="0"/>
              <a:t>关系数据库中的关系必须满足一定的要求。满足不同程度要求的为不同范式。</a:t>
            </a:r>
          </a:p>
          <a:p>
            <a:r>
              <a:rPr lang="zh-CN" altLang="en-US" dirty="0" smtClean="0"/>
              <a:t>范式的种类：	</a:t>
            </a:r>
          </a:p>
          <a:p>
            <a:pPr>
              <a:buFontTx/>
              <a:buNone/>
            </a:pPr>
            <a:r>
              <a:rPr lang="zh-CN" altLang="en-US" dirty="0" smtClean="0"/>
              <a:t>			</a:t>
            </a:r>
            <a:r>
              <a:rPr lang="zh-CN" altLang="en-US" sz="2400" dirty="0" smtClean="0"/>
              <a:t>第一范式</a:t>
            </a:r>
            <a:r>
              <a:rPr lang="en-US" altLang="zh-CN" sz="2400" dirty="0" smtClean="0"/>
              <a:t>(1NF)</a:t>
            </a:r>
          </a:p>
          <a:p>
            <a:pPr>
              <a:buFontTx/>
              <a:buNone/>
            </a:pPr>
            <a:r>
              <a:rPr lang="en-US" altLang="zh-CN" sz="2400" dirty="0" smtClean="0"/>
              <a:t>			</a:t>
            </a:r>
            <a:r>
              <a:rPr lang="zh-CN" altLang="en-US" sz="2400" dirty="0" smtClean="0"/>
              <a:t>第二范式</a:t>
            </a:r>
            <a:r>
              <a:rPr lang="en-US" altLang="zh-CN" sz="2400" dirty="0" smtClean="0"/>
              <a:t>(2NF)</a:t>
            </a:r>
          </a:p>
          <a:p>
            <a:pPr>
              <a:buFontTx/>
              <a:buNone/>
            </a:pPr>
            <a:r>
              <a:rPr lang="en-US" altLang="zh-CN" sz="2400" dirty="0" smtClean="0"/>
              <a:t>			</a:t>
            </a:r>
            <a:r>
              <a:rPr lang="zh-CN" altLang="en-US" sz="2400" dirty="0" smtClean="0"/>
              <a:t>第三范式</a:t>
            </a:r>
            <a:r>
              <a:rPr lang="en-US" altLang="zh-CN" sz="2400" dirty="0" smtClean="0"/>
              <a:t>(3NF)</a:t>
            </a:r>
          </a:p>
          <a:p>
            <a:pPr>
              <a:buFontTx/>
              <a:buNone/>
            </a:pPr>
            <a:r>
              <a:rPr lang="en-US" altLang="zh-CN" sz="2400" dirty="0" smtClean="0"/>
              <a:t>			 BC</a:t>
            </a:r>
            <a:r>
              <a:rPr lang="zh-CN" altLang="en-US" sz="2400" dirty="0" smtClean="0"/>
              <a:t>范式</a:t>
            </a:r>
            <a:r>
              <a:rPr lang="en-US" altLang="zh-CN" sz="2400" dirty="0" smtClean="0"/>
              <a:t>(BCNF)</a:t>
            </a:r>
          </a:p>
          <a:p>
            <a:pPr>
              <a:buFontTx/>
              <a:buNone/>
            </a:pPr>
            <a:r>
              <a:rPr lang="en-US" altLang="zh-CN" sz="2400" dirty="0" smtClean="0"/>
              <a:t>			</a:t>
            </a:r>
            <a:r>
              <a:rPr lang="zh-CN" altLang="en-US" sz="2400" dirty="0" smtClean="0"/>
              <a:t>第四范式</a:t>
            </a:r>
            <a:r>
              <a:rPr lang="en-US" altLang="zh-CN" sz="2400" dirty="0" smtClean="0"/>
              <a:t>(4NF)</a:t>
            </a:r>
          </a:p>
          <a:p>
            <a:pPr>
              <a:buFontTx/>
              <a:buNone/>
            </a:pPr>
            <a:r>
              <a:rPr lang="en-US" altLang="zh-CN" sz="2400" dirty="0" smtClean="0"/>
              <a:t>			</a:t>
            </a:r>
            <a:r>
              <a:rPr lang="zh-CN" altLang="en-US" sz="2400" dirty="0" smtClean="0"/>
              <a:t>第五范式</a:t>
            </a:r>
            <a:r>
              <a:rPr lang="en-US" altLang="zh-CN" sz="2400" dirty="0" smtClean="0"/>
              <a:t>(5NF)</a:t>
            </a:r>
            <a:endParaRPr lang="en-US" altLang="zh-CN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609600"/>
            <a:ext cx="4161503" cy="61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+mn-ea"/>
                <a:ea typeface="+mn-ea"/>
              </a:rPr>
              <a:t>五、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latin typeface="+mn-ea"/>
                <a:ea typeface="+mn-ea"/>
              </a:rPr>
              <a:t>数据库设计范式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19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第一范式（</a:t>
            </a:r>
            <a:r>
              <a:rPr lang="en-US" altLang="zh-CN" dirty="0" smtClean="0"/>
              <a:t>1NF</a:t>
            </a:r>
            <a:r>
              <a:rPr lang="zh-CN" altLang="en-US" dirty="0" smtClean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89" y="1501570"/>
            <a:ext cx="8089667" cy="1698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89" y="4096978"/>
            <a:ext cx="8965259" cy="1374673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161935" y="3200400"/>
            <a:ext cx="634181" cy="10028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1130</Words>
  <Application>Microsoft Office PowerPoint</Application>
  <PresentationFormat>宽屏</PresentationFormat>
  <Paragraphs>243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Monotype Sorts</vt:lpstr>
      <vt:lpstr>黑体</vt:lpstr>
      <vt:lpstr>宋体</vt:lpstr>
      <vt:lpstr>Arial</vt:lpstr>
      <vt:lpstr>Calibri</vt:lpstr>
      <vt:lpstr>Calibri Light</vt:lpstr>
      <vt:lpstr>Symbol</vt:lpstr>
      <vt:lpstr>Office 主题</vt:lpstr>
      <vt:lpstr>Document</vt:lpstr>
      <vt:lpstr>2017级新生培训讲座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第三范式（3NF）</vt:lpstr>
      <vt:lpstr>PowerPoint 演示文稿</vt:lpstr>
      <vt:lpstr>PowerPoint 演示文稿</vt:lpstr>
      <vt:lpstr>BCNF范式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DBA&amp;Server</dc:title>
  <dc:creator>hui zhao</dc:creator>
  <cp:lastModifiedBy>hui zhao</cp:lastModifiedBy>
  <cp:revision>91</cp:revision>
  <dcterms:created xsi:type="dcterms:W3CDTF">2017-07-30T06:07:47Z</dcterms:created>
  <dcterms:modified xsi:type="dcterms:W3CDTF">2017-08-03T05:41:14Z</dcterms:modified>
</cp:coreProperties>
</file>