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71" r:id="rId6"/>
    <p:sldId id="275" r:id="rId7"/>
    <p:sldId id="272" r:id="rId8"/>
    <p:sldId id="273" r:id="rId9"/>
    <p:sldId id="274" r:id="rId10"/>
    <p:sldId id="276" r:id="rId11"/>
    <p:sldId id="277" r:id="rId12"/>
    <p:sldId id="263" r:id="rId13"/>
    <p:sldId id="270"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hyperlink" Target="https://github.com/genvert/AP_157_FX-2_Vertudez/tree/main/Activity%205" TargetMode="External"/><Relationship Id="rId16"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genvert/AP_157_FX-2_Vertudez/tree/main/Activity%205" TargetMode="External"/><Relationship Id="rId1" Type="http://schemas.openxmlformats.org/officeDocument/2006/relationships/slideLayout" Target="../slideLayouts/slideLayout13.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2049420"/>
            <a:ext cx="9143640" cy="1652957"/>
          </a:xfrm>
          <a:prstGeom prst="rect">
            <a:avLst/>
          </a:prstGeom>
          <a:noFill/>
          <a:ln w="0">
            <a:noFill/>
          </a:ln>
        </p:spPr>
        <p:txBody>
          <a:bodyPr anchor="b">
            <a:normAutofit/>
          </a:bodyPr>
          <a:lstStyle/>
          <a:p>
            <a:pPr algn="ctr">
              <a:lnSpc>
                <a:spcPct val="90000"/>
              </a:lnSpc>
              <a:buNone/>
            </a:pPr>
            <a:r>
              <a:rPr lang="en-US" sz="6000" b="0" strike="noStrike" spc="-1" dirty="0">
                <a:solidFill>
                  <a:srgbClr val="000000"/>
                </a:solidFill>
                <a:latin typeface="Calibri Light"/>
              </a:rPr>
              <a:t>Activity 5:</a:t>
            </a:r>
            <a:br>
              <a:rPr sz="6000" dirty="0"/>
            </a:br>
            <a:r>
              <a:rPr lang="en-US" sz="6000" b="0" strike="noStrike" spc="-1" dirty="0">
                <a:solidFill>
                  <a:srgbClr val="000000"/>
                </a:solidFill>
                <a:latin typeface="Calibri Light"/>
              </a:rPr>
              <a:t>IMAGE SEGMENTATION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3841964"/>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pc="-1" dirty="0">
                <a:solidFill>
                  <a:srgbClr val="000000"/>
                </a:solidFill>
                <a:latin typeface="Calibri Light"/>
              </a:rPr>
              <a:t>NON</a:t>
            </a: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close-up of a bug&#10;&#10;Description automatically generated with medium confidence">
            <a:extLst>
              <a:ext uri="{FF2B5EF4-FFF2-40B4-BE49-F238E27FC236}">
                <a16:creationId xmlns:a16="http://schemas.microsoft.com/office/drawing/2014/main" id="{41901663-3DBA-99D5-8527-5BAC35708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028" y="1179136"/>
            <a:ext cx="5395284" cy="2697642"/>
          </a:xfrm>
          <a:prstGeom prst="rect">
            <a:avLst/>
          </a:prstGeom>
        </p:spPr>
      </p:pic>
      <p:pic>
        <p:nvPicPr>
          <p:cNvPr id="6" name="Picture 5" descr="A picture containing screenshot, diagram, text, line&#10;&#10;Description automatically generated">
            <a:extLst>
              <a:ext uri="{FF2B5EF4-FFF2-40B4-BE49-F238E27FC236}">
                <a16:creationId xmlns:a16="http://schemas.microsoft.com/office/drawing/2014/main" id="{7C013F54-EEB1-81A5-DB81-211823B253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0653" y="3787219"/>
            <a:ext cx="5674936" cy="1891645"/>
          </a:xfrm>
          <a:prstGeom prst="rect">
            <a:avLst/>
          </a:prstGeom>
        </p:spPr>
      </p:pic>
    </p:spTree>
    <p:extLst>
      <p:ext uri="{BB962C8B-B14F-4D97-AF65-F5344CB8AC3E}">
        <p14:creationId xmlns:p14="http://schemas.microsoft.com/office/powerpoint/2010/main" val="202978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the difference between parametric and nonparametric segmentation.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the theory and the steps on manually segmenting colors in images using Python. Distinction of the parts of the activity was clear.</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This activity was fun. I struggled at first understanding how to obtain the Gaussian probability of each pixel and how to use it to tag the membership of pixels, and how to obtain the 2d histogram of the ROI and how to use it to tag membership as well. Eventually, I got them and segmenting images based on colors was fun.</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did every color in the Rubik’s. Plus, I took a nice photo of the </a:t>
            </a:r>
            <a:r>
              <a:rPr lang="en-US" sz="2000" i="1" spc="-1" dirty="0" err="1">
                <a:solidFill>
                  <a:srgbClr val="000000"/>
                </a:solidFill>
                <a:latin typeface="Calibri"/>
              </a:rPr>
              <a:t>Dysdercus</a:t>
            </a:r>
            <a:r>
              <a:rPr lang="en-US" sz="2000" i="1" spc="-1" dirty="0">
                <a:solidFill>
                  <a:srgbClr val="000000"/>
                </a:solidFill>
                <a:latin typeface="Calibri"/>
              </a:rPr>
              <a:t> </a:t>
            </a:r>
            <a:r>
              <a:rPr lang="en-US" sz="2000" i="1" spc="-1" dirty="0" err="1">
                <a:solidFill>
                  <a:srgbClr val="000000"/>
                </a:solidFill>
                <a:latin typeface="Calibri"/>
              </a:rPr>
              <a:t>koenigii</a:t>
            </a:r>
            <a:r>
              <a:rPr lang="en-US" sz="2000" spc="-1" dirty="0">
                <a:solidFill>
                  <a:srgbClr val="000000"/>
                </a:solidFill>
                <a:latin typeface="Calibri"/>
              </a:rPr>
              <a:t> and was able to isolate it in the image.</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selections from the background</a:t>
            </a:r>
          </a:p>
          <a:p>
            <a:pPr marL="228600" indent="-228600">
              <a:lnSpc>
                <a:spcPct val="90000"/>
              </a:lnSpc>
              <a:spcBef>
                <a:spcPts val="1001"/>
              </a:spcBef>
              <a:buClr>
                <a:srgbClr val="000000"/>
              </a:buClr>
              <a:buFont typeface="Arial"/>
              <a:buChar char="•"/>
            </a:pPr>
            <a:r>
              <a:rPr lang="en-US" spc="-1" dirty="0">
                <a:solidFill>
                  <a:srgbClr val="000000"/>
                </a:solidFill>
                <a:latin typeface="Calibri"/>
              </a:rPr>
              <a:t>Normalize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Obtain the normalized chromaticity coordinates of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a:t>
            </a:r>
            <a:r>
              <a:rPr lang="en-US" sz="2800" b="0" strike="noStrike" spc="-1" dirty="0">
                <a:solidFill>
                  <a:srgbClr val="000000"/>
                </a:solidFill>
                <a:latin typeface="Calibri"/>
              </a:rPr>
              <a:t>parametric segmentation to </a:t>
            </a:r>
            <a:r>
              <a:rPr lang="en-US" sz="2800" b="0" strike="noStrike" spc="-1">
                <a:solidFill>
                  <a:srgbClr val="000000"/>
                </a:solidFill>
                <a:latin typeface="Calibri"/>
              </a:rPr>
              <a:t>select chosen colors </a:t>
            </a:r>
            <a:r>
              <a:rPr lang="en-US" sz="2800" b="0" strike="noStrike" spc="-1" dirty="0">
                <a:solidFill>
                  <a:srgbClr val="000000"/>
                </a:solidFill>
                <a:latin typeface="Calibri"/>
              </a:rPr>
              <a:t>in an image</a:t>
            </a:r>
          </a:p>
          <a:p>
            <a:pPr marL="228600" indent="-228600">
              <a:lnSpc>
                <a:spcPct val="90000"/>
              </a:lnSpc>
              <a:spcBef>
                <a:spcPts val="1001"/>
              </a:spcBef>
              <a:buClr>
                <a:srgbClr val="000000"/>
              </a:buClr>
              <a:buFont typeface="Arial"/>
              <a:buChar char="•"/>
            </a:pPr>
            <a:r>
              <a:rPr lang="en-US" spc="-1" dirty="0">
                <a:solidFill>
                  <a:srgbClr val="000000"/>
                </a:solidFill>
                <a:latin typeface="Calibri"/>
              </a:rPr>
              <a:t>Implement nonparametric segmentation to select chosen colors in an image</a:t>
            </a:r>
            <a:endParaRPr lang="en-US" sz="28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GRAYSCALE HISTOGRAM THRESHOLDING</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diagram, text, plot, line&#10;&#10;Description automatically generated">
            <a:extLst>
              <a:ext uri="{FF2B5EF4-FFF2-40B4-BE49-F238E27FC236}">
                <a16:creationId xmlns:a16="http://schemas.microsoft.com/office/drawing/2014/main" id="{E9E7933D-B446-66A5-CCC6-3C6BB1ECC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83" y="4129178"/>
            <a:ext cx="3048354" cy="2286266"/>
          </a:xfrm>
          <a:prstGeom prst="rect">
            <a:avLst/>
          </a:prstGeom>
        </p:spPr>
      </p:pic>
      <p:pic>
        <p:nvPicPr>
          <p:cNvPr id="5" name="Picture 4" descr="A close-up of a check&#10;&#10;Description automatically generated with medium confidence">
            <a:extLst>
              <a:ext uri="{FF2B5EF4-FFF2-40B4-BE49-F238E27FC236}">
                <a16:creationId xmlns:a16="http://schemas.microsoft.com/office/drawing/2014/main" id="{49AEB3DD-F020-4DF6-BBE8-0FDB37CF5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785" y="4191379"/>
            <a:ext cx="2993259" cy="973178"/>
          </a:xfrm>
          <a:prstGeom prst="rect">
            <a:avLst/>
          </a:prstGeom>
        </p:spPr>
      </p:pic>
      <p:pic>
        <p:nvPicPr>
          <p:cNvPr id="7" name="Picture 6" descr="A picture containing text, font, handwriting, screenshot&#10;&#10;Description automatically generated">
            <a:extLst>
              <a:ext uri="{FF2B5EF4-FFF2-40B4-BE49-F238E27FC236}">
                <a16:creationId xmlns:a16="http://schemas.microsoft.com/office/drawing/2014/main" id="{5FB2D9B6-17C3-915F-66AB-6D0AA4D439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981" y="2258667"/>
            <a:ext cx="2993259" cy="973178"/>
          </a:xfrm>
          <a:prstGeom prst="rect">
            <a:avLst/>
          </a:prstGeom>
        </p:spPr>
      </p:pic>
      <p:pic>
        <p:nvPicPr>
          <p:cNvPr id="9" name="Picture 8" descr="A piece of paper with writing on it&#10;&#10;Description automatically generated with medium confidence">
            <a:extLst>
              <a:ext uri="{FF2B5EF4-FFF2-40B4-BE49-F238E27FC236}">
                <a16:creationId xmlns:a16="http://schemas.microsoft.com/office/drawing/2014/main" id="{DCDC490F-CC84-5D29-CBF5-6849AA424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5647" y="2340990"/>
            <a:ext cx="3117971" cy="1013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NORMALIZED CHROMATICITY COORDINATES</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8" name="Picture 7" descr="A picture containing text, map, line, diagram&#10;&#10;Description automatically generated">
            <a:extLst>
              <a:ext uri="{FF2B5EF4-FFF2-40B4-BE49-F238E27FC236}">
                <a16:creationId xmlns:a16="http://schemas.microsoft.com/office/drawing/2014/main" id="{6F16956F-81C6-5B27-7F2C-D415685D0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124" y="1624948"/>
            <a:ext cx="3851949" cy="2888962"/>
          </a:xfrm>
          <a:prstGeom prst="rect">
            <a:avLst/>
          </a:prstGeom>
        </p:spPr>
      </p:pic>
      <p:pic>
        <p:nvPicPr>
          <p:cNvPr id="11" name="Picture 10" descr="A picture containing screenshot, square, colorfulness&#10;&#10;Description automatically generated">
            <a:extLst>
              <a:ext uri="{FF2B5EF4-FFF2-40B4-BE49-F238E27FC236}">
                <a16:creationId xmlns:a16="http://schemas.microsoft.com/office/drawing/2014/main" id="{9AA7BE3D-133F-B41E-0199-45B1CDF0D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011" y="4124665"/>
            <a:ext cx="5466670" cy="2733335"/>
          </a:xfrm>
          <a:prstGeom prst="rect">
            <a:avLst/>
          </a:prstGeom>
        </p:spPr>
      </p:pic>
      <p:pic>
        <p:nvPicPr>
          <p:cNvPr id="13" name="Picture 12" descr="A picture containing screenshot, text, colorfulness, plot&#10;&#10;Description automatically generated">
            <a:extLst>
              <a:ext uri="{FF2B5EF4-FFF2-40B4-BE49-F238E27FC236}">
                <a16:creationId xmlns:a16="http://schemas.microsoft.com/office/drawing/2014/main" id="{78EF58E9-A693-0799-9A31-0BCD5494EF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504" y="2721273"/>
            <a:ext cx="2270425" cy="2230026"/>
          </a:xfrm>
          <a:prstGeom prst="rect">
            <a:avLst/>
          </a:prstGeom>
        </p:spPr>
      </p:pic>
    </p:spTree>
    <p:extLst>
      <p:ext uri="{BB962C8B-B14F-4D97-AF65-F5344CB8AC3E}">
        <p14:creationId xmlns:p14="http://schemas.microsoft.com/office/powerpoint/2010/main" val="98043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NORMALIZED CHROMATICITY COORDINATES</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2" name="Picture 1" descr="A close-up of a cube&#10;&#10;Description automatically generated with low confidence">
            <a:extLst>
              <a:ext uri="{FF2B5EF4-FFF2-40B4-BE49-F238E27FC236}">
                <a16:creationId xmlns:a16="http://schemas.microsoft.com/office/drawing/2014/main" id="{123E0813-1150-91AC-488B-70ADEBE6F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85" y="1659902"/>
            <a:ext cx="4188652" cy="2094326"/>
          </a:xfrm>
          <a:prstGeom prst="rect">
            <a:avLst/>
          </a:prstGeom>
        </p:spPr>
      </p:pic>
      <p:pic>
        <p:nvPicPr>
          <p:cNvPr id="4" name="Picture 3" descr="A picture containing text, screenshot, diagram, plot&#10;&#10;Description automatically generated">
            <a:extLst>
              <a:ext uri="{FF2B5EF4-FFF2-40B4-BE49-F238E27FC236}">
                <a16:creationId xmlns:a16="http://schemas.microsoft.com/office/drawing/2014/main" id="{B836CDC9-1791-4748-F659-2D47CA349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6359" y="1234435"/>
            <a:ext cx="5852172" cy="4389129"/>
          </a:xfrm>
          <a:prstGeom prst="rect">
            <a:avLst/>
          </a:prstGeom>
        </p:spPr>
      </p:pic>
    </p:spTree>
    <p:extLst>
      <p:ext uri="{BB962C8B-B14F-4D97-AF65-F5344CB8AC3E}">
        <p14:creationId xmlns:p14="http://schemas.microsoft.com/office/powerpoint/2010/main" val="4588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5" name="Picture 4" descr="A blue rectangle with black text&#10;&#10;Description automatically generated with low confidence">
            <a:extLst>
              <a:ext uri="{FF2B5EF4-FFF2-40B4-BE49-F238E27FC236}">
                <a16:creationId xmlns:a16="http://schemas.microsoft.com/office/drawing/2014/main" id="{ABB959B0-BFE4-DFBF-DEDA-5A77FD987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742" y="2064881"/>
            <a:ext cx="6270448" cy="1567612"/>
          </a:xfrm>
          <a:prstGeom prst="rect">
            <a:avLst/>
          </a:prstGeom>
        </p:spPr>
      </p:pic>
      <p:pic>
        <p:nvPicPr>
          <p:cNvPr id="7" name="Picture 6" descr="A picture containing text, screenshot, diagram, graphics&#10;&#10;Description automatically generated">
            <a:extLst>
              <a:ext uri="{FF2B5EF4-FFF2-40B4-BE49-F238E27FC236}">
                <a16:creationId xmlns:a16="http://schemas.microsoft.com/office/drawing/2014/main" id="{A99CB194-B103-9EF5-FF65-B2523ABA7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9428" y="1720004"/>
            <a:ext cx="3009821" cy="2257366"/>
          </a:xfrm>
          <a:prstGeom prst="rect">
            <a:avLst/>
          </a:prstGeom>
        </p:spPr>
      </p:pic>
    </p:spTree>
    <p:extLst>
      <p:ext uri="{BB962C8B-B14F-4D97-AF65-F5344CB8AC3E}">
        <p14:creationId xmlns:p14="http://schemas.microsoft.com/office/powerpoint/2010/main" val="224571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pc="-1" dirty="0">
                <a:solidFill>
                  <a:srgbClr val="000000"/>
                </a:solidFill>
                <a:latin typeface="Calibri Light"/>
              </a:rPr>
              <a:t>NON</a:t>
            </a: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purple&#10;&#10;Description automatically generated">
            <a:extLst>
              <a:ext uri="{FF2B5EF4-FFF2-40B4-BE49-F238E27FC236}">
                <a16:creationId xmlns:a16="http://schemas.microsoft.com/office/drawing/2014/main" id="{F4123CE6-C1B9-7391-B18B-E4A14966C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43" y="1262716"/>
            <a:ext cx="5852172" cy="4389129"/>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BB0B0006-246B-1896-58B3-B5CF46502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652" y="1535265"/>
            <a:ext cx="5852172" cy="4389129"/>
          </a:xfrm>
          <a:prstGeom prst="rect">
            <a:avLst/>
          </a:prstGeom>
        </p:spPr>
      </p:pic>
    </p:spTree>
    <p:extLst>
      <p:ext uri="{BB962C8B-B14F-4D97-AF65-F5344CB8AC3E}">
        <p14:creationId xmlns:p14="http://schemas.microsoft.com/office/powerpoint/2010/main" val="393158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z="4400" b="0" strike="noStrike" spc="-1" dirty="0">
                <a:solidFill>
                  <a:srgbClr val="000000"/>
                </a:solidFill>
                <a:latin typeface="Calibri Light"/>
              </a:rPr>
              <a:t>PARAMETRIC VS NONPARAMETRIC</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3" name="Picture 2" descr="A picture containing text, screenshot, diagram, graphics&#10;&#10;Description automatically generated">
            <a:extLst>
              <a:ext uri="{FF2B5EF4-FFF2-40B4-BE49-F238E27FC236}">
                <a16:creationId xmlns:a16="http://schemas.microsoft.com/office/drawing/2014/main" id="{CAFDBF45-86B1-73A1-1F1C-23F26F2BA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4524" y="1343303"/>
            <a:ext cx="1744593" cy="1308445"/>
          </a:xfrm>
          <a:prstGeom prst="rect">
            <a:avLst/>
          </a:prstGeom>
        </p:spPr>
      </p:pic>
      <p:pic>
        <p:nvPicPr>
          <p:cNvPr id="5" name="Picture 4" descr="A picture containing text, screenshot, diagram, graphics&#10;&#10;Description automatically generated">
            <a:extLst>
              <a:ext uri="{FF2B5EF4-FFF2-40B4-BE49-F238E27FC236}">
                <a16:creationId xmlns:a16="http://schemas.microsoft.com/office/drawing/2014/main" id="{5BDA3251-E184-1D15-A6AE-F79D55918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7610" y="1290292"/>
            <a:ext cx="1744593" cy="1308445"/>
          </a:xfrm>
          <a:prstGeom prst="rect">
            <a:avLst/>
          </a:prstGeom>
        </p:spPr>
      </p:pic>
      <p:pic>
        <p:nvPicPr>
          <p:cNvPr id="7" name="Picture 6" descr="A picture containing text, screenshot, display, software&#10;&#10;Description automatically generated">
            <a:extLst>
              <a:ext uri="{FF2B5EF4-FFF2-40B4-BE49-F238E27FC236}">
                <a16:creationId xmlns:a16="http://schemas.microsoft.com/office/drawing/2014/main" id="{14BA4D9F-020C-8805-CB84-F7A7FEE610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0985" y="4247651"/>
            <a:ext cx="1744593" cy="1308445"/>
          </a:xfrm>
          <a:prstGeom prst="rect">
            <a:avLst/>
          </a:prstGeom>
        </p:spPr>
      </p:pic>
      <p:pic>
        <p:nvPicPr>
          <p:cNvPr id="10" name="Picture 9" descr="A picture containing screenshot, text, design&#10;&#10;Description automatically generated">
            <a:extLst>
              <a:ext uri="{FF2B5EF4-FFF2-40B4-BE49-F238E27FC236}">
                <a16:creationId xmlns:a16="http://schemas.microsoft.com/office/drawing/2014/main" id="{8E87E25D-9B95-51F1-E805-1DF6CCB7C0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0710" y="5209542"/>
            <a:ext cx="1744593" cy="1308445"/>
          </a:xfrm>
          <a:prstGeom prst="rect">
            <a:avLst/>
          </a:prstGeom>
        </p:spPr>
      </p:pic>
      <p:pic>
        <p:nvPicPr>
          <p:cNvPr id="14" name="Picture 13" descr="A picture containing screenshot, invertebrate, text&#10;&#10;Description automatically generated">
            <a:extLst>
              <a:ext uri="{FF2B5EF4-FFF2-40B4-BE49-F238E27FC236}">
                <a16:creationId xmlns:a16="http://schemas.microsoft.com/office/drawing/2014/main" id="{4CC84850-9AE8-8C01-36D7-96D2BDBC0F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1247" y="5176393"/>
            <a:ext cx="1744593" cy="1308445"/>
          </a:xfrm>
          <a:prstGeom prst="rect">
            <a:avLst/>
          </a:prstGeom>
        </p:spPr>
      </p:pic>
      <p:pic>
        <p:nvPicPr>
          <p:cNvPr id="16" name="Picture 15" descr="A picture containing screenshot, text, insect, invertebrate&#10;&#10;Description automatically generated">
            <a:extLst>
              <a:ext uri="{FF2B5EF4-FFF2-40B4-BE49-F238E27FC236}">
                <a16:creationId xmlns:a16="http://schemas.microsoft.com/office/drawing/2014/main" id="{937CC2EF-01D1-1C0B-65D6-58977BA218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1764" y="5102054"/>
            <a:ext cx="1744593" cy="1308445"/>
          </a:xfrm>
          <a:prstGeom prst="rect">
            <a:avLst/>
          </a:prstGeom>
        </p:spPr>
      </p:pic>
      <p:pic>
        <p:nvPicPr>
          <p:cNvPr id="18" name="Picture 17" descr="A picture containing text, screenshot, rectangle, design&#10;&#10;Description automatically generated">
            <a:extLst>
              <a:ext uri="{FF2B5EF4-FFF2-40B4-BE49-F238E27FC236}">
                <a16:creationId xmlns:a16="http://schemas.microsoft.com/office/drawing/2014/main" id="{A1CFF067-B04D-BB6C-5627-E0B544E19F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13038" y="3243248"/>
            <a:ext cx="1744593" cy="1308445"/>
          </a:xfrm>
          <a:prstGeom prst="rect">
            <a:avLst/>
          </a:prstGeom>
        </p:spPr>
      </p:pic>
      <p:pic>
        <p:nvPicPr>
          <p:cNvPr id="20" name="Picture 19" descr="A picture containing text, screenshot, box, design&#10;&#10;Description automatically generated">
            <a:extLst>
              <a:ext uri="{FF2B5EF4-FFF2-40B4-BE49-F238E27FC236}">
                <a16:creationId xmlns:a16="http://schemas.microsoft.com/office/drawing/2014/main" id="{EE12F332-2139-B355-C535-CFBE253AD89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808" y="3504507"/>
            <a:ext cx="1744593" cy="1308445"/>
          </a:xfrm>
          <a:prstGeom prst="rect">
            <a:avLst/>
          </a:prstGeom>
        </p:spPr>
      </p:pic>
      <p:pic>
        <p:nvPicPr>
          <p:cNvPr id="22" name="Picture 21" descr="A picture containing text, screenshot&#10;&#10;Description automatically generated">
            <a:extLst>
              <a:ext uri="{FF2B5EF4-FFF2-40B4-BE49-F238E27FC236}">
                <a16:creationId xmlns:a16="http://schemas.microsoft.com/office/drawing/2014/main" id="{183B1C4E-DA13-F25C-1EAD-403AEE23FFF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09931" y="4751874"/>
            <a:ext cx="1744593" cy="1308445"/>
          </a:xfrm>
          <a:prstGeom prst="rect">
            <a:avLst/>
          </a:prstGeom>
        </p:spPr>
      </p:pic>
      <p:pic>
        <p:nvPicPr>
          <p:cNvPr id="24" name="Picture 23" descr="A picture containing text, screenshot, design&#10;&#10;Description automatically generated">
            <a:extLst>
              <a:ext uri="{FF2B5EF4-FFF2-40B4-BE49-F238E27FC236}">
                <a16:creationId xmlns:a16="http://schemas.microsoft.com/office/drawing/2014/main" id="{30DCC745-57B9-97D7-3C2B-2A9F10B2C07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6322" y="4901874"/>
            <a:ext cx="1744593" cy="1308445"/>
          </a:xfrm>
          <a:prstGeom prst="rect">
            <a:avLst/>
          </a:prstGeom>
        </p:spPr>
      </p:pic>
      <p:pic>
        <p:nvPicPr>
          <p:cNvPr id="26" name="Picture 25" descr="A picture containing text, screenshot&#10;&#10;Description automatically generated">
            <a:extLst>
              <a:ext uri="{FF2B5EF4-FFF2-40B4-BE49-F238E27FC236}">
                <a16:creationId xmlns:a16="http://schemas.microsoft.com/office/drawing/2014/main" id="{DD26762C-5F15-6A0D-7F1A-DE537124340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73703" y="2774498"/>
            <a:ext cx="1744593" cy="1308445"/>
          </a:xfrm>
          <a:prstGeom prst="rect">
            <a:avLst/>
          </a:prstGeom>
        </p:spPr>
      </p:pic>
      <p:pic>
        <p:nvPicPr>
          <p:cNvPr id="28" name="Picture 27" descr="A picture containing text, screenshot, diagram, design&#10;&#10;Description automatically generated">
            <a:extLst>
              <a:ext uri="{FF2B5EF4-FFF2-40B4-BE49-F238E27FC236}">
                <a16:creationId xmlns:a16="http://schemas.microsoft.com/office/drawing/2014/main" id="{792A0754-C1B3-2592-84B8-9CDF2735593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73703" y="1520555"/>
            <a:ext cx="1744593" cy="1308445"/>
          </a:xfrm>
          <a:prstGeom prst="rect">
            <a:avLst/>
          </a:prstGeom>
        </p:spPr>
      </p:pic>
      <p:pic>
        <p:nvPicPr>
          <p:cNvPr id="30" name="Picture 29" descr="A picture containing text, screenshot, design&#10;&#10;Description automatically generated">
            <a:extLst>
              <a:ext uri="{FF2B5EF4-FFF2-40B4-BE49-F238E27FC236}">
                <a16:creationId xmlns:a16="http://schemas.microsoft.com/office/drawing/2014/main" id="{53C4E0AE-F415-FF78-62C2-73AE2DDA8F8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49559" y="3466028"/>
            <a:ext cx="1744593" cy="1308445"/>
          </a:xfrm>
          <a:prstGeom prst="rect">
            <a:avLst/>
          </a:prstGeom>
        </p:spPr>
      </p:pic>
      <p:pic>
        <p:nvPicPr>
          <p:cNvPr id="32" name="Picture 31" descr="A picture containing text, screenshot, diagram, design&#10;&#10;Description automatically generated">
            <a:extLst>
              <a:ext uri="{FF2B5EF4-FFF2-40B4-BE49-F238E27FC236}">
                <a16:creationId xmlns:a16="http://schemas.microsoft.com/office/drawing/2014/main" id="{549485F1-534D-8605-D580-B6B62D7029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336703" y="2070916"/>
            <a:ext cx="1744593" cy="1308445"/>
          </a:xfrm>
          <a:prstGeom prst="rect">
            <a:avLst/>
          </a:prstGeom>
        </p:spPr>
      </p:pic>
    </p:spTree>
    <p:extLst>
      <p:ext uri="{BB962C8B-B14F-4D97-AF65-F5344CB8AC3E}">
        <p14:creationId xmlns:p14="http://schemas.microsoft.com/office/powerpoint/2010/main" val="39445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900"/>
            <a:ext cx="12191760" cy="1325160"/>
          </a:xfrm>
          <a:prstGeom prst="rect">
            <a:avLst/>
          </a:prstGeom>
          <a:noFill/>
          <a:ln w="0">
            <a:noFill/>
          </a:ln>
        </p:spPr>
        <p:txBody>
          <a:bodyPr anchor="ctr">
            <a:noAutofit/>
          </a:bodyPr>
          <a:lstStyle/>
          <a:p>
            <a:pPr algn="ctr">
              <a:lnSpc>
                <a:spcPct val="90000"/>
              </a:lnSpc>
              <a:buNone/>
            </a:pPr>
            <a:r>
              <a:rPr lang="en-US" spc="-1" dirty="0">
                <a:solidFill>
                  <a:srgbClr val="000000"/>
                </a:solidFill>
                <a:latin typeface="Calibri Light"/>
              </a:rPr>
              <a:t>NON</a:t>
            </a:r>
            <a:r>
              <a:rPr lang="en-US" sz="4400" b="0" strike="noStrike" spc="-1" dirty="0">
                <a:solidFill>
                  <a:srgbClr val="000000"/>
                </a:solidFill>
                <a:latin typeface="Calibri Light"/>
              </a:rPr>
              <a:t>PARAMETRIC COLOR SEGMENTATION</a:t>
            </a:r>
            <a:endParaRPr lang="en-US" sz="4400" b="0" strike="noStrike" spc="-1" dirty="0">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lnSpcReduction="10000"/>
          </a:bodyPr>
          <a:lstStyle/>
          <a:p>
            <a:pPr marL="0" indent="0">
              <a:buNone/>
            </a:pPr>
            <a:r>
              <a:rPr lang="en-US" sz="1200" dirty="0">
                <a:latin typeface="Calibri" panose="020F0502020204030204" pitchFamily="34" charset="0"/>
                <a:cs typeface="Calibri" panose="020F0502020204030204" pitchFamily="34" charset="0"/>
              </a:rPr>
              <a:t>Codes and files: </a:t>
            </a:r>
            <a:r>
              <a:rPr lang="en-US" sz="1200" dirty="0">
                <a:latin typeface="Calibri" panose="020F0502020204030204" pitchFamily="34" charset="0"/>
                <a:cs typeface="Calibri" panose="020F0502020204030204" pitchFamily="34" charset="0"/>
                <a:hlinkClick r:id="rId2"/>
              </a:rPr>
              <a:t>https://github.com/genvert/AP_157_FX-2_Vertudez/tree/main/Activity%205</a:t>
            </a:r>
            <a:endParaRPr lang="en-US" sz="1200" dirty="0">
              <a:latin typeface="Calibri" panose="020F0502020204030204" pitchFamily="34" charset="0"/>
              <a:cs typeface="Calibri" panose="020F0502020204030204" pitchFamily="34" charset="0"/>
            </a:endParaRPr>
          </a:p>
        </p:txBody>
      </p:sp>
      <p:pic>
        <p:nvPicPr>
          <p:cNvPr id="4" name="Picture 3" descr="A close-up of a bug&#10;&#10;Description automatically generated">
            <a:extLst>
              <a:ext uri="{FF2B5EF4-FFF2-40B4-BE49-F238E27FC236}">
                <a16:creationId xmlns:a16="http://schemas.microsoft.com/office/drawing/2014/main" id="{ACE0D29F-6FEC-F344-543E-8591BC0D6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163" y="3462392"/>
            <a:ext cx="4197717" cy="3148288"/>
          </a:xfrm>
          <a:prstGeom prst="rect">
            <a:avLst/>
          </a:prstGeom>
        </p:spPr>
      </p:pic>
      <p:pic>
        <p:nvPicPr>
          <p:cNvPr id="7" name="Picture 6" descr="A picture containing screenshot, invertebrate, text&#10;&#10;Description automatically generated">
            <a:extLst>
              <a:ext uri="{FF2B5EF4-FFF2-40B4-BE49-F238E27FC236}">
                <a16:creationId xmlns:a16="http://schemas.microsoft.com/office/drawing/2014/main" id="{440526DA-6FAB-B57F-60BD-41CDA1E16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880" y="856917"/>
            <a:ext cx="4277261" cy="3207946"/>
          </a:xfrm>
          <a:prstGeom prst="rect">
            <a:avLst/>
          </a:prstGeom>
        </p:spPr>
      </p:pic>
      <p:pic>
        <p:nvPicPr>
          <p:cNvPr id="9" name="Picture 8" descr="A picture containing screenshot, text, insect, invertebrate&#10;&#10;Description automatically generated">
            <a:extLst>
              <a:ext uri="{FF2B5EF4-FFF2-40B4-BE49-F238E27FC236}">
                <a16:creationId xmlns:a16="http://schemas.microsoft.com/office/drawing/2014/main" id="{5296AF4A-F61F-6F55-8B28-331275DBD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7175" y="3567078"/>
            <a:ext cx="3840485" cy="2880364"/>
          </a:xfrm>
          <a:prstGeom prst="rect">
            <a:avLst/>
          </a:prstGeom>
        </p:spPr>
      </p:pic>
      <p:pic>
        <p:nvPicPr>
          <p:cNvPr id="11" name="Picture 10" descr="A bug on a rock&#10;&#10;Description automatically generated with low confidence">
            <a:extLst>
              <a:ext uri="{FF2B5EF4-FFF2-40B4-BE49-F238E27FC236}">
                <a16:creationId xmlns:a16="http://schemas.microsoft.com/office/drawing/2014/main" id="{FC5D9292-071E-C0F4-10DB-BDFE26E410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8516" y="1404078"/>
            <a:ext cx="3978112" cy="2983584"/>
          </a:xfrm>
          <a:prstGeom prst="rect">
            <a:avLst/>
          </a:prstGeom>
        </p:spPr>
      </p:pic>
    </p:spTree>
    <p:extLst>
      <p:ext uri="{BB962C8B-B14F-4D97-AF65-F5344CB8AC3E}">
        <p14:creationId xmlns:p14="http://schemas.microsoft.com/office/powerpoint/2010/main" val="2498912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544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Symbol</vt:lpstr>
      <vt:lpstr>Times New Roman</vt:lpstr>
      <vt:lpstr>Wingdings</vt:lpstr>
      <vt:lpstr>Office Theme</vt:lpstr>
      <vt:lpstr>Office Theme</vt:lpstr>
      <vt:lpstr>Activity 5: IMAGE SEGMENTATION</vt:lpstr>
      <vt:lpstr>OBJECTIVES</vt:lpstr>
      <vt:lpstr>GRAYSCALE HISTOGRAM THRESHOLDING</vt:lpstr>
      <vt:lpstr>NORMALIZED CHROMATICITY COORDINATES</vt:lpstr>
      <vt:lpstr>NORMALIZED CHROMATICITY COORDINATES</vt:lpstr>
      <vt:lpstr>PARAMETRIC COLOR SEGMENTATION</vt:lpstr>
      <vt:lpstr>NONPARAMETRIC COLOR SEGMENTATION</vt:lpstr>
      <vt:lpstr>PARAMETRIC VS NONPARAMETRIC</vt:lpstr>
      <vt:lpstr>NONPARAMETRIC COLOR SEGMENTATION</vt:lpstr>
      <vt:lpstr>NONPARAMETRIC COLOR SEGMENTATION</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107</cp:revision>
  <dcterms:created xsi:type="dcterms:W3CDTF">2023-03-23T09:55:22Z</dcterms:created>
  <dcterms:modified xsi:type="dcterms:W3CDTF">2023-07-01T16:35:40Z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