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62" r:id="rId5"/>
    <p:sldId id="271" r:id="rId6"/>
    <p:sldId id="272" r:id="rId7"/>
    <p:sldId id="273" r:id="rId8"/>
    <p:sldId id="274" r:id="rId9"/>
    <p:sldId id="275" r:id="rId10"/>
    <p:sldId id="276" r:id="rId11"/>
    <p:sldId id="277" r:id="rId12"/>
    <p:sldId id="263" r:id="rId13"/>
    <p:sldId id="270" r:id="rId14"/>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D66026D5-9FEE-4422-9C9A-D7D0B7490EEE}"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1E9F7EB3-B858-4E6F-AE4B-220177D48935}"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B85E14C5-2507-4A3D-A826-3C30156C16F4}"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0EC1D7CD-DE40-4B41-AA6D-418A30293C82}"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D945BEBC-E0C4-4190-BC4C-4D0846ACED55}"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4327B8DD-A35D-4C63-A55F-3D5E3B56C052}"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2441D70D-ACE4-406E-B13B-D8B78F663E98}"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AFD97871-1903-451B-AB00-4A6A247A4B2E}"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1AB10D40-3D42-4583-9B83-332E6DDCC12C}"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370DB12F-3BF0-441E-A70B-006AAE74FE7E}"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B48793D3-08DD-4805-BD37-1BA87CFBBECB}"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60E73F75-38CA-4647-84C1-1F4D0A83B23E}"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6CA8AAEE-2222-47D6-84A8-072A004D3A7B}"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1807A02B-DB37-418D-A75A-B14C893355F3}"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6C174838-8885-470B-964E-EFD549297A47}"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47FD2EF1-0483-4E65-BA48-06A4FB24CCA1}"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0536DB5F-1B61-4B96-A409-2BE9F5A03AED}"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B94C2E52-FC0C-4940-B0E0-8322765B7D46}"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C0496184-F7E5-44F4-B9CB-7AC28D57CBE2}"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6001489A-00C9-4112-BCAE-2BCCB6244B3B}"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1EF101C0-9429-47F0-8BB7-C9D0D24054A4}"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1E44CEB-2938-4811-999B-BBF6738AAB59}"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AB111FE0-304D-4856-8344-A2237324CB5B}"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EEF5D8BE-CA37-48BE-8682-C5F9A6608E28}"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algn="ctr">
              <a:lnSpc>
                <a:spcPct val="90000"/>
              </a:lnSpc>
              <a:buNone/>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 </a:t>
            </a:r>
            <a:endParaRPr lang="en-PH" sz="1200" b="0" strike="noStrike" spc="-1">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lang="en-PH" sz="1400" b="0" strike="noStrike" spc="-1">
                <a:latin typeface="Times New Roman"/>
              </a:defRPr>
            </a:lvl1pPr>
          </a:lstStyle>
          <a:p>
            <a:pPr algn="ctr">
              <a:buNone/>
            </a:pPr>
            <a:r>
              <a:rPr lang="en-PH" sz="1400" b="0" strike="noStrike" spc="-1">
                <a:latin typeface="Times New Roman"/>
              </a:rPr>
              <a:t> </a:t>
            </a: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9DE38E0A-6003-46E5-9275-0A0D868AF062}" type="slidenum">
              <a:rPr lang="en-US" sz="1200" b="0" strike="noStrike" spc="-1">
                <a:solidFill>
                  <a:srgbClr val="8B8B8B"/>
                </a:solidFill>
                <a:latin typeface="Calibri"/>
              </a:rPr>
              <a:t>‹#›</a:t>
            </a:fld>
            <a:endParaRPr lang="en-PH"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60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60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60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60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&lt;date/time&gt;</a:t>
            </a:r>
            <a:endParaRPr lang="en-PH" sz="1200" b="0" strike="noStrike" spc="-1">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lang="en-PH" sz="1400" b="0" strike="noStrike" spc="-1">
                <a:latin typeface="Times New Roman"/>
              </a:defRPr>
            </a:lvl1pPr>
          </a:lstStyle>
          <a:p>
            <a:pPr algn="ctr">
              <a:buNone/>
            </a:pPr>
            <a:r>
              <a:rPr lang="en-PH" sz="1400" b="0" strike="noStrike" spc="-1">
                <a:latin typeface="Times New Roman"/>
              </a:rPr>
              <a:t>&lt;footer&gt;</a:t>
            </a: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137B52AF-A145-44B9-B320-C6A6A38CA242}" type="slidenum">
              <a:rPr lang="en-US" sz="1200" b="0" strike="noStrike" spc="-1">
                <a:solidFill>
                  <a:srgbClr val="8B8B8B"/>
                </a:solidFill>
                <a:latin typeface="Calibri"/>
              </a:rPr>
              <a:t>‹#›</a:t>
            </a:fld>
            <a:endParaRPr lang="en-PH"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github.com/genvert/AP_157_FX-2_Vertudez/tree/main/Activity%206" TargetMode="External"/><Relationship Id="rId1" Type="http://schemas.openxmlformats.org/officeDocument/2006/relationships/slideLayout" Target="../slideLayouts/slideLayout13.xml"/><Relationship Id="rId4" Type="http://schemas.openxmlformats.org/officeDocument/2006/relationships/image" Target="../media/image3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genvert/AP_157_FX-2_Vertudez/tree/main/Activity%206" TargetMode="External"/><Relationship Id="rId1" Type="http://schemas.openxmlformats.org/officeDocument/2006/relationships/slideLayout" Target="../slideLayouts/slideLayout13.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hyperlink" Target="https://github.com/genvert/AP_157_FX-2_Vertudez/tree/main/Activity%206" TargetMode="Externa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hyperlink" Target="https://github.com/genvert/AP_157_FX-2_Vertudez/tree/main/Activity%206" TargetMode="Externa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hyperlink" Target="https://github.com/genvert/AP_157_FX-2_Vertudez/tree/main/Activity%206" TargetMode="External"/><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hyperlink" Target="https://github.com/genvert/AP_157_FX-2_Vertudez/tree/main/Activity%206" TargetMode="External"/><Relationship Id="rId1" Type="http://schemas.openxmlformats.org/officeDocument/2006/relationships/slideLayout" Target="../slideLayouts/slideLayout1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github.com/genvert/AP_157_FX-2_Vertudez/tree/main/Activity%206" TargetMode="Externa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github.com/genvert/AP_157_FX-2_Vertudez/tree/main/Activity%206" TargetMode="External"/><Relationship Id="rId1" Type="http://schemas.openxmlformats.org/officeDocument/2006/relationships/slideLayout" Target="../slideLayouts/slideLayout13.xml"/><Relationship Id="rId5" Type="http://schemas.openxmlformats.org/officeDocument/2006/relationships/image" Target="../media/image33.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524180" y="1537656"/>
            <a:ext cx="9143640" cy="2387160"/>
          </a:xfrm>
          <a:prstGeom prst="rect">
            <a:avLst/>
          </a:prstGeom>
          <a:noFill/>
          <a:ln w="0">
            <a:noFill/>
          </a:ln>
        </p:spPr>
        <p:txBody>
          <a:bodyPr anchor="b">
            <a:normAutofit fontScale="90000"/>
          </a:bodyPr>
          <a:lstStyle/>
          <a:p>
            <a:pPr algn="ctr">
              <a:lnSpc>
                <a:spcPct val="90000"/>
              </a:lnSpc>
              <a:buNone/>
            </a:pPr>
            <a:r>
              <a:rPr lang="en-US" sz="6000" b="0" strike="noStrike" spc="-1">
                <a:solidFill>
                  <a:srgbClr val="000000"/>
                </a:solidFill>
                <a:latin typeface="Calibri Light"/>
              </a:rPr>
              <a:t>Activity 6:</a:t>
            </a:r>
            <a:br>
              <a:rPr sz="6000" dirty="0"/>
            </a:br>
            <a:r>
              <a:rPr lang="en-US" sz="6000" b="0" strike="noStrike" spc="-1" dirty="0">
                <a:solidFill>
                  <a:srgbClr val="000000"/>
                </a:solidFill>
                <a:latin typeface="Calibri Light"/>
              </a:rPr>
              <a:t>MORPHOLOGICAL OPERATIONS</a:t>
            </a:r>
            <a:endParaRPr lang="en-US" sz="6000" b="0" strike="noStrike" spc="-1" dirty="0">
              <a:solidFill>
                <a:srgbClr val="000000"/>
              </a:solidFill>
              <a:latin typeface="Calibri"/>
            </a:endParaRPr>
          </a:p>
        </p:txBody>
      </p:sp>
      <p:sp>
        <p:nvSpPr>
          <p:cNvPr id="83" name="PlaceHolder 2"/>
          <p:cNvSpPr>
            <a:spLocks noGrp="1"/>
          </p:cNvSpPr>
          <p:nvPr>
            <p:ph type="subTitle"/>
          </p:nvPr>
        </p:nvSpPr>
        <p:spPr>
          <a:xfrm>
            <a:off x="1524180" y="4294896"/>
            <a:ext cx="9143640" cy="992880"/>
          </a:xfrm>
          <a:prstGeom prst="rect">
            <a:avLst/>
          </a:prstGeom>
          <a:noFill/>
          <a:ln w="0">
            <a:noFill/>
          </a:ln>
        </p:spPr>
        <p:txBody>
          <a:bodyPr anchor="t">
            <a:normAutofit fontScale="99000"/>
          </a:bodyPr>
          <a:lstStyle/>
          <a:p>
            <a:pPr algn="ctr">
              <a:lnSpc>
                <a:spcPct val="90000"/>
              </a:lnSpc>
              <a:spcBef>
                <a:spcPts val="1001"/>
              </a:spcBef>
              <a:buNone/>
              <a:tabLst>
                <a:tab pos="0" algn="l"/>
              </a:tabLst>
            </a:pPr>
            <a:r>
              <a:rPr lang="en-US" sz="1600" b="0" strike="noStrike" spc="-1">
                <a:solidFill>
                  <a:srgbClr val="000000"/>
                </a:solidFill>
                <a:latin typeface="Calibri"/>
              </a:rPr>
              <a:t>Genesis Vertudez – 202003099</a:t>
            </a:r>
            <a:endParaRPr lang="en-PH" sz="1600" b="0" strike="noStrike" spc="-1">
              <a:latin typeface="Arial"/>
            </a:endParaRPr>
          </a:p>
          <a:p>
            <a:pPr algn="ctr">
              <a:lnSpc>
                <a:spcPct val="90000"/>
              </a:lnSpc>
              <a:spcBef>
                <a:spcPts val="1001"/>
              </a:spcBef>
              <a:buNone/>
              <a:tabLst>
                <a:tab pos="0" algn="l"/>
              </a:tabLst>
            </a:pPr>
            <a:r>
              <a:rPr lang="en-US" sz="1600" b="0" strike="noStrike" spc="-1">
                <a:solidFill>
                  <a:srgbClr val="000000"/>
                </a:solidFill>
                <a:latin typeface="Calibri"/>
              </a:rPr>
              <a:t>App Physics 157 - Computational Analysis and Modeling in Physics</a:t>
            </a:r>
            <a:endParaRPr lang="en-PH" sz="1600" b="0" strike="noStrike" spc="-1">
              <a:latin typeface="Arial"/>
            </a:endParaRPr>
          </a:p>
          <a:p>
            <a:pPr algn="ctr">
              <a:lnSpc>
                <a:spcPct val="90000"/>
              </a:lnSpc>
              <a:spcBef>
                <a:spcPts val="1001"/>
              </a:spcBef>
              <a:buNone/>
              <a:tabLst>
                <a:tab pos="0" algn="l"/>
              </a:tabLst>
            </a:pPr>
            <a:r>
              <a:rPr lang="en-US" sz="1600" b="0" strike="noStrike" spc="-1">
                <a:solidFill>
                  <a:srgbClr val="000000"/>
                </a:solidFill>
                <a:latin typeface="Calibri"/>
              </a:rPr>
              <a:t>Submitted to Dr. Maricor Soriano; Mx. Rene Principe Jr.</a:t>
            </a:r>
            <a:endParaRPr lang="en-PH" sz="16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2"/>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RESULTS &amp; ANALYSIS</a:t>
            </a:r>
            <a:endParaRPr lang="en-US" sz="4400" b="0" strike="noStrike" spc="-1">
              <a:solidFill>
                <a:srgbClr val="000000"/>
              </a:solidFill>
              <a:latin typeface="Calibri"/>
            </a:endParaRPr>
          </a:p>
        </p:txBody>
      </p:sp>
      <p:sp>
        <p:nvSpPr>
          <p:cNvPr id="105"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b="0" strike="noStrike" spc="-1" dirty="0">
                <a:solidFill>
                  <a:srgbClr val="000000"/>
                </a:solidFill>
                <a:latin typeface="Calibri"/>
                <a:hlinkClick r:id="rId2"/>
              </a:rPr>
              <a:t>https://github.com/genvert/AP_157_FX-2_Vertudez/tree/main/Activity%206</a:t>
            </a:r>
            <a:endParaRPr lang="en-PH" sz="1200" b="0" strike="noStrike" spc="-1" dirty="0">
              <a:latin typeface="Arial"/>
            </a:endParaRPr>
          </a:p>
        </p:txBody>
      </p:sp>
      <p:pic>
        <p:nvPicPr>
          <p:cNvPr id="4" name="Picture 3" descr="A white circles on a black background&#10;&#10;Description automatically generated with low confidence">
            <a:extLst>
              <a:ext uri="{FF2B5EF4-FFF2-40B4-BE49-F238E27FC236}">
                <a16:creationId xmlns:a16="http://schemas.microsoft.com/office/drawing/2014/main" id="{5305C99C-5D81-A57A-26ED-34D15D3A07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5390" y="2239248"/>
            <a:ext cx="3488423" cy="2378470"/>
          </a:xfrm>
          <a:prstGeom prst="rect">
            <a:avLst/>
          </a:prstGeom>
        </p:spPr>
      </p:pic>
      <p:pic>
        <p:nvPicPr>
          <p:cNvPr id="7" name="Picture 6" descr="A close-up of a microscope&#10;&#10;Description automatically generated with low confidence">
            <a:extLst>
              <a:ext uri="{FF2B5EF4-FFF2-40B4-BE49-F238E27FC236}">
                <a16:creationId xmlns:a16="http://schemas.microsoft.com/office/drawing/2014/main" id="{FB5F0D8D-EE46-A779-C994-97664D05AC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3853" y="2331718"/>
            <a:ext cx="3352800" cy="2286000"/>
          </a:xfrm>
          <a:prstGeom prst="rect">
            <a:avLst/>
          </a:prstGeom>
        </p:spPr>
      </p:pic>
    </p:spTree>
    <p:extLst>
      <p:ext uri="{BB962C8B-B14F-4D97-AF65-F5344CB8AC3E}">
        <p14:creationId xmlns:p14="http://schemas.microsoft.com/office/powerpoint/2010/main" val="2121265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dirty="0">
                <a:solidFill>
                  <a:srgbClr val="000000"/>
                </a:solidFill>
                <a:latin typeface="Calibri Light"/>
              </a:rPr>
              <a:t>REFLECTION</a:t>
            </a:r>
            <a:endParaRPr lang="en-US" sz="4400" b="0" strike="noStrike" spc="-1" dirty="0">
              <a:solidFill>
                <a:srgbClr val="000000"/>
              </a:solidFill>
              <a:latin typeface="Calibri"/>
            </a:endParaRPr>
          </a:p>
        </p:txBody>
      </p:sp>
      <p:sp>
        <p:nvSpPr>
          <p:cNvPr id="110"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This activity was straightforward so I was able to follow it easily.</a:t>
            </a: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It is fun to recognize and understand the functions of different options in ImageJ based on our fundamental understandings of image processing. It is cool to know that you can do these manually with coding without the app.</a:t>
            </a: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I am grateful for this no-coding exercise. This is a breather exercise because I have been overwhelmed by coding lately.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strike="noStrike" spc="-1" dirty="0">
                <a:solidFill>
                  <a:srgbClr val="000000"/>
                </a:solidFill>
                <a:latin typeface="Calibri Light" panose="020F0302020204030204" pitchFamily="34" charset="0"/>
                <a:cs typeface="Calibri Light" panose="020F0302020204030204" pitchFamily="34" charset="0"/>
              </a:rPr>
              <a:t>SELF-GRADE</a:t>
            </a:r>
          </a:p>
        </p:txBody>
      </p:sp>
      <p:sp>
        <p:nvSpPr>
          <p:cNvPr id="110"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400" spc="-1" dirty="0">
                <a:solidFill>
                  <a:srgbClr val="000000"/>
                </a:solidFill>
                <a:latin typeface="Calibri"/>
              </a:rPr>
              <a:t>Technical correctness: 35/35</a:t>
            </a:r>
          </a:p>
          <a:p>
            <a:pPr lvl="1">
              <a:spcBef>
                <a:spcPts val="1001"/>
              </a:spcBef>
              <a:buClr>
                <a:srgbClr val="000000"/>
              </a:buClr>
              <a:buFont typeface="Arial"/>
              <a:buChar char="•"/>
            </a:pPr>
            <a:r>
              <a:rPr lang="en-US" sz="2000" b="0" strike="noStrike" spc="-1" dirty="0">
                <a:solidFill>
                  <a:srgbClr val="000000"/>
                </a:solidFill>
                <a:latin typeface="Calibri"/>
              </a:rPr>
              <a:t>I </a:t>
            </a:r>
            <a:r>
              <a:rPr lang="en-US" sz="2000" spc="-1" dirty="0">
                <a:solidFill>
                  <a:srgbClr val="000000"/>
                </a:solidFill>
                <a:latin typeface="Calibri"/>
              </a:rPr>
              <a:t>am confident that I understood how to use ImageJ to extract feature from images, and have applied it.</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Quality of presentation: 35/35</a:t>
            </a:r>
          </a:p>
          <a:p>
            <a:pPr lvl="1">
              <a:spcBef>
                <a:spcPts val="1001"/>
              </a:spcBef>
              <a:buClr>
                <a:srgbClr val="000000"/>
              </a:buClr>
              <a:buFont typeface="Arial"/>
              <a:buChar char="•"/>
            </a:pPr>
            <a:r>
              <a:rPr lang="en-US" sz="2000" spc="-1" dirty="0">
                <a:solidFill>
                  <a:srgbClr val="000000"/>
                </a:solidFill>
                <a:latin typeface="Calibri"/>
              </a:rPr>
              <a:t>I have explained each step, and images are clear and concise.</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Self-reflection: 30/30</a:t>
            </a:r>
          </a:p>
          <a:p>
            <a:pPr lvl="1">
              <a:spcBef>
                <a:spcPts val="1001"/>
              </a:spcBef>
              <a:buClr>
                <a:srgbClr val="000000"/>
              </a:buClr>
              <a:buFont typeface="Arial"/>
              <a:buChar char="•"/>
            </a:pPr>
            <a:r>
              <a:rPr lang="en-US" sz="2000" spc="-1" dirty="0">
                <a:solidFill>
                  <a:srgbClr val="000000"/>
                </a:solidFill>
                <a:latin typeface="Calibri"/>
              </a:rPr>
              <a:t>Even though I was slacking in this subject for a while, I managed to get back on track. The topics are really fun and interesting. It helped me understand the ideas behind image tools such as smartphone cameras, Photoshop, etc.</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Initiative: 10/10</a:t>
            </a:r>
          </a:p>
          <a:p>
            <a:pPr lvl="1">
              <a:spcBef>
                <a:spcPts val="1001"/>
              </a:spcBef>
              <a:buClr>
                <a:srgbClr val="000000"/>
              </a:buClr>
              <a:buFont typeface="Arial"/>
              <a:buChar char="•"/>
            </a:pPr>
            <a:r>
              <a:rPr lang="en-US" sz="2000" spc="-1" dirty="0">
                <a:solidFill>
                  <a:srgbClr val="000000"/>
                </a:solidFill>
                <a:latin typeface="Calibri"/>
              </a:rPr>
              <a:t>I used an extra image for extraction.</a:t>
            </a:r>
          </a:p>
        </p:txBody>
      </p:sp>
    </p:spTree>
    <p:extLst>
      <p:ext uri="{BB962C8B-B14F-4D97-AF65-F5344CB8AC3E}">
        <p14:creationId xmlns:p14="http://schemas.microsoft.com/office/powerpoint/2010/main" val="3784929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OBJECTIVES</a:t>
            </a:r>
            <a:endParaRPr lang="en-US" sz="4400" b="0" strike="noStrike" spc="-1">
              <a:solidFill>
                <a:srgbClr val="000000"/>
              </a:solidFill>
              <a:latin typeface="Calibri"/>
            </a:endParaRPr>
          </a:p>
        </p:txBody>
      </p:sp>
      <p:sp>
        <p:nvSpPr>
          <p:cNvPr id="85"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Use ImageJ to manipulate images and extract their features</a:t>
            </a: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Apply threshold to grayscale histogram to separate objects from background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2"/>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RESULTS &amp; ANALYSIS</a:t>
            </a:r>
            <a:endParaRPr lang="en-US" sz="4400" b="0" strike="noStrike" spc="-1">
              <a:solidFill>
                <a:srgbClr val="000000"/>
              </a:solidFill>
              <a:latin typeface="Calibri"/>
            </a:endParaRPr>
          </a:p>
        </p:txBody>
      </p:sp>
      <p:sp>
        <p:nvSpPr>
          <p:cNvPr id="105"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b="0" strike="noStrike" spc="-1" dirty="0">
                <a:solidFill>
                  <a:srgbClr val="000000"/>
                </a:solidFill>
                <a:latin typeface="Calibri"/>
                <a:hlinkClick r:id="rId2"/>
              </a:rPr>
              <a:t>https://github.com/genvert/AP_157_FX-2_Vertudez/tree/main/Activity%206</a:t>
            </a:r>
            <a:endParaRPr lang="en-PH" sz="1200" b="0" strike="noStrike" spc="-1" dirty="0">
              <a:latin typeface="Arial"/>
            </a:endParaRPr>
          </a:p>
        </p:txBody>
      </p:sp>
      <p:pic>
        <p:nvPicPr>
          <p:cNvPr id="3" name="Picture 2" descr="A picture containing text, diagram, plan, parallel&#10;&#10;Description automatically generated">
            <a:extLst>
              <a:ext uri="{FF2B5EF4-FFF2-40B4-BE49-F238E27FC236}">
                <a16:creationId xmlns:a16="http://schemas.microsoft.com/office/drawing/2014/main" id="{9CBC4DD8-A761-EFD4-CA43-917EC8002C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975" y="2059484"/>
            <a:ext cx="2061720" cy="2739032"/>
          </a:xfrm>
          <a:prstGeom prst="rect">
            <a:avLst/>
          </a:prstGeom>
        </p:spPr>
      </p:pic>
      <p:pic>
        <p:nvPicPr>
          <p:cNvPr id="5" name="Picture 4" descr="A picture containing text, diagram, plan, rectangle&#10;&#10;Description automatically generated">
            <a:extLst>
              <a:ext uri="{FF2B5EF4-FFF2-40B4-BE49-F238E27FC236}">
                <a16:creationId xmlns:a16="http://schemas.microsoft.com/office/drawing/2014/main" id="{74D32E59-656C-18C5-E356-42D7FA1A10E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97371" y="2059484"/>
            <a:ext cx="2061720" cy="2736534"/>
          </a:xfrm>
          <a:prstGeom prst="rect">
            <a:avLst/>
          </a:prstGeom>
        </p:spPr>
      </p:pic>
      <p:pic>
        <p:nvPicPr>
          <p:cNvPr id="7" name="Picture 6" descr="A picture containing diagram, plan, schematic, sketch&#10;&#10;Description automatically generated">
            <a:extLst>
              <a:ext uri="{FF2B5EF4-FFF2-40B4-BE49-F238E27FC236}">
                <a16:creationId xmlns:a16="http://schemas.microsoft.com/office/drawing/2014/main" id="{20D7274F-02E4-D1D6-6FE1-1369B288BF8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57739" y="2059484"/>
            <a:ext cx="2104199" cy="2739032"/>
          </a:xfrm>
          <a:prstGeom prst="rect">
            <a:avLst/>
          </a:prstGeom>
        </p:spPr>
      </p:pic>
      <p:pic>
        <p:nvPicPr>
          <p:cNvPr id="9" name="Picture 8" descr="A picture containing text, diagram, rectangle, plan&#10;&#10;Description automatically generated">
            <a:extLst>
              <a:ext uri="{FF2B5EF4-FFF2-40B4-BE49-F238E27FC236}">
                <a16:creationId xmlns:a16="http://schemas.microsoft.com/office/drawing/2014/main" id="{0C8D7B2F-1671-0A40-FFDD-167787861DE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07070" y="2059485"/>
            <a:ext cx="2079851" cy="273903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2"/>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RESULTS &amp; ANALYSIS</a:t>
            </a:r>
            <a:endParaRPr lang="en-US" sz="4400" b="0" strike="noStrike" spc="-1">
              <a:solidFill>
                <a:srgbClr val="000000"/>
              </a:solidFill>
              <a:latin typeface="Calibri"/>
            </a:endParaRPr>
          </a:p>
        </p:txBody>
      </p:sp>
      <p:sp>
        <p:nvSpPr>
          <p:cNvPr id="105"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b="0" strike="noStrike" spc="-1" dirty="0">
                <a:solidFill>
                  <a:srgbClr val="000000"/>
                </a:solidFill>
                <a:latin typeface="Calibri"/>
                <a:hlinkClick r:id="rId2"/>
              </a:rPr>
              <a:t>https://github.com/genvert/AP_157_FX-2_Vertudez/tree/main/Activity%206</a:t>
            </a:r>
            <a:endParaRPr lang="en-PH" sz="1200" b="0" strike="noStrike" spc="-1" dirty="0">
              <a:latin typeface="Arial"/>
            </a:endParaRPr>
          </a:p>
        </p:txBody>
      </p:sp>
      <p:pic>
        <p:nvPicPr>
          <p:cNvPr id="4" name="Picture 3" descr="A yellow and purple squares&#10;&#10;Description automatically generated with low confidence">
            <a:extLst>
              <a:ext uri="{FF2B5EF4-FFF2-40B4-BE49-F238E27FC236}">
                <a16:creationId xmlns:a16="http://schemas.microsoft.com/office/drawing/2014/main" id="{52452509-6590-8A33-60C4-5DBB0A0D2C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73419" y="1275499"/>
            <a:ext cx="4518341" cy="1506113"/>
          </a:xfrm>
          <a:prstGeom prst="rect">
            <a:avLst/>
          </a:prstGeom>
        </p:spPr>
      </p:pic>
      <p:pic>
        <p:nvPicPr>
          <p:cNvPr id="8" name="Picture 7" descr="A yellow and purple rectangles&#10;&#10;Description automatically generated with low confidence">
            <a:extLst>
              <a:ext uri="{FF2B5EF4-FFF2-40B4-BE49-F238E27FC236}">
                <a16:creationId xmlns:a16="http://schemas.microsoft.com/office/drawing/2014/main" id="{8440E323-1A80-69AB-DD81-07EDFC24B7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41443" y="5304717"/>
            <a:ext cx="4518341" cy="1506113"/>
          </a:xfrm>
          <a:prstGeom prst="rect">
            <a:avLst/>
          </a:prstGeom>
        </p:spPr>
      </p:pic>
      <p:pic>
        <p:nvPicPr>
          <p:cNvPr id="11" name="Picture 10" descr="A yellow and purple squares&#10;&#10;Description automatically generated with medium confidence">
            <a:extLst>
              <a:ext uri="{FF2B5EF4-FFF2-40B4-BE49-F238E27FC236}">
                <a16:creationId xmlns:a16="http://schemas.microsoft.com/office/drawing/2014/main" id="{A7CB913E-099E-0E84-44CA-67330B6EC3E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41444" y="3323332"/>
            <a:ext cx="4518341" cy="1506113"/>
          </a:xfrm>
          <a:prstGeom prst="rect">
            <a:avLst/>
          </a:prstGeom>
        </p:spPr>
      </p:pic>
      <p:pic>
        <p:nvPicPr>
          <p:cNvPr id="13" name="Picture 12" descr="A yellow and purple squares&#10;&#10;Description automatically generated with low confidence">
            <a:extLst>
              <a:ext uri="{FF2B5EF4-FFF2-40B4-BE49-F238E27FC236}">
                <a16:creationId xmlns:a16="http://schemas.microsoft.com/office/drawing/2014/main" id="{858D9A84-55B3-D21C-2D07-B7F1CA46A1C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69824" y="4766211"/>
            <a:ext cx="4518341" cy="1506113"/>
          </a:xfrm>
          <a:prstGeom prst="rect">
            <a:avLst/>
          </a:prstGeom>
        </p:spPr>
      </p:pic>
      <p:pic>
        <p:nvPicPr>
          <p:cNvPr id="15" name="Picture 14" descr="A yellow and purple rectangles&#10;&#10;Description automatically generated with low confidence">
            <a:extLst>
              <a:ext uri="{FF2B5EF4-FFF2-40B4-BE49-F238E27FC236}">
                <a16:creationId xmlns:a16="http://schemas.microsoft.com/office/drawing/2014/main" id="{8BB6A04F-C21B-563E-7DC6-67C75E925DB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55802" y="3323333"/>
            <a:ext cx="4518341" cy="1506113"/>
          </a:xfrm>
          <a:prstGeom prst="rect">
            <a:avLst/>
          </a:prstGeom>
        </p:spPr>
      </p:pic>
      <p:pic>
        <p:nvPicPr>
          <p:cNvPr id="17" name="Picture 16" descr="A yellow and purple squares&#10;&#10;Description automatically generated with medium confidence">
            <a:extLst>
              <a:ext uri="{FF2B5EF4-FFF2-40B4-BE49-F238E27FC236}">
                <a16:creationId xmlns:a16="http://schemas.microsoft.com/office/drawing/2014/main" id="{78DD411D-C9F6-FE7D-7DDA-33B14B3BDE8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9621" y="1275498"/>
            <a:ext cx="4518341" cy="1506113"/>
          </a:xfrm>
          <a:prstGeom prst="rect">
            <a:avLst/>
          </a:prstGeom>
        </p:spPr>
      </p:pic>
    </p:spTree>
    <p:extLst>
      <p:ext uri="{BB962C8B-B14F-4D97-AF65-F5344CB8AC3E}">
        <p14:creationId xmlns:p14="http://schemas.microsoft.com/office/powerpoint/2010/main" val="968299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2"/>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RESULTS &amp; ANALYSIS</a:t>
            </a:r>
            <a:endParaRPr lang="en-US" sz="4400" b="0" strike="noStrike" spc="-1">
              <a:solidFill>
                <a:srgbClr val="000000"/>
              </a:solidFill>
              <a:latin typeface="Calibri"/>
            </a:endParaRPr>
          </a:p>
        </p:txBody>
      </p:sp>
      <p:sp>
        <p:nvSpPr>
          <p:cNvPr id="105"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b="0" strike="noStrike" spc="-1" dirty="0">
                <a:solidFill>
                  <a:srgbClr val="000000"/>
                </a:solidFill>
                <a:latin typeface="Calibri"/>
                <a:hlinkClick r:id="rId2"/>
              </a:rPr>
              <a:t>https://github.com/genvert/AP_157_FX-2_Vertudez/tree/main/Activity%206</a:t>
            </a:r>
            <a:endParaRPr lang="en-PH" sz="1200" b="0" strike="noStrike" spc="-1" dirty="0">
              <a:latin typeface="Arial"/>
            </a:endParaRPr>
          </a:p>
        </p:txBody>
      </p:sp>
      <p:pic>
        <p:nvPicPr>
          <p:cNvPr id="3" name="Picture 2" descr="A yellow and purple squares&#10;&#10;Description automatically generated with low confidence">
            <a:extLst>
              <a:ext uri="{FF2B5EF4-FFF2-40B4-BE49-F238E27FC236}">
                <a16:creationId xmlns:a16="http://schemas.microsoft.com/office/drawing/2014/main" id="{D3FDB45E-EA84-39AC-4C42-A2299CE45F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3803" y="1690200"/>
            <a:ext cx="3777306" cy="1259102"/>
          </a:xfrm>
          <a:prstGeom prst="rect">
            <a:avLst/>
          </a:prstGeom>
        </p:spPr>
      </p:pic>
      <p:pic>
        <p:nvPicPr>
          <p:cNvPr id="6" name="Picture 5" descr="A yellow and purple rectangles&#10;&#10;Description automatically generated with low confidence">
            <a:extLst>
              <a:ext uri="{FF2B5EF4-FFF2-40B4-BE49-F238E27FC236}">
                <a16:creationId xmlns:a16="http://schemas.microsoft.com/office/drawing/2014/main" id="{4150344C-1DF1-22AD-642B-FCCDF2FFF4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40970" y="5111729"/>
            <a:ext cx="3777306" cy="1259102"/>
          </a:xfrm>
          <a:prstGeom prst="rect">
            <a:avLst/>
          </a:prstGeom>
        </p:spPr>
      </p:pic>
      <p:pic>
        <p:nvPicPr>
          <p:cNvPr id="9" name="Picture 8" descr="A yellow and purple squares&#10;&#10;Description automatically generated with medium confidence">
            <a:extLst>
              <a:ext uri="{FF2B5EF4-FFF2-40B4-BE49-F238E27FC236}">
                <a16:creationId xmlns:a16="http://schemas.microsoft.com/office/drawing/2014/main" id="{FC97CE13-DC17-8BD3-E461-0C597530067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88862" y="2865507"/>
            <a:ext cx="3777306" cy="1259102"/>
          </a:xfrm>
          <a:prstGeom prst="rect">
            <a:avLst/>
          </a:prstGeom>
        </p:spPr>
      </p:pic>
      <p:pic>
        <p:nvPicPr>
          <p:cNvPr id="12" name="Picture 11" descr="A yellow and purple squares&#10;&#10;Description automatically generated with low confidence">
            <a:extLst>
              <a:ext uri="{FF2B5EF4-FFF2-40B4-BE49-F238E27FC236}">
                <a16:creationId xmlns:a16="http://schemas.microsoft.com/office/drawing/2014/main" id="{70913DA9-3CC8-A50E-E094-484A3B2EBCE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48360" y="1540347"/>
            <a:ext cx="3777306" cy="1259102"/>
          </a:xfrm>
          <a:prstGeom prst="rect">
            <a:avLst/>
          </a:prstGeom>
        </p:spPr>
      </p:pic>
      <p:pic>
        <p:nvPicPr>
          <p:cNvPr id="16" name="Picture 15" descr="A yellow and purple rectangles&#10;&#10;Description automatically generated with low confidence">
            <a:extLst>
              <a:ext uri="{FF2B5EF4-FFF2-40B4-BE49-F238E27FC236}">
                <a16:creationId xmlns:a16="http://schemas.microsoft.com/office/drawing/2014/main" id="{F4D844C0-217B-8E87-DD31-288738A7FF2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8080" y="4871880"/>
            <a:ext cx="3777306" cy="1259102"/>
          </a:xfrm>
          <a:prstGeom prst="rect">
            <a:avLst/>
          </a:prstGeom>
        </p:spPr>
      </p:pic>
      <p:pic>
        <p:nvPicPr>
          <p:cNvPr id="19" name="Picture 18" descr="A yellow and purple squares&#10;&#10;Description automatically generated with medium confidence">
            <a:extLst>
              <a:ext uri="{FF2B5EF4-FFF2-40B4-BE49-F238E27FC236}">
                <a16:creationId xmlns:a16="http://schemas.microsoft.com/office/drawing/2014/main" id="{275B0B25-D4B3-311E-9A60-5E20A1D700F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3803" y="3294669"/>
            <a:ext cx="3777306" cy="1259102"/>
          </a:xfrm>
          <a:prstGeom prst="rect">
            <a:avLst/>
          </a:prstGeom>
        </p:spPr>
      </p:pic>
    </p:spTree>
    <p:extLst>
      <p:ext uri="{BB962C8B-B14F-4D97-AF65-F5344CB8AC3E}">
        <p14:creationId xmlns:p14="http://schemas.microsoft.com/office/powerpoint/2010/main" val="1404384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2"/>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RESULTS &amp; ANALYSIS</a:t>
            </a:r>
            <a:endParaRPr lang="en-US" sz="4400" b="0" strike="noStrike" spc="-1">
              <a:solidFill>
                <a:srgbClr val="000000"/>
              </a:solidFill>
              <a:latin typeface="Calibri"/>
            </a:endParaRPr>
          </a:p>
        </p:txBody>
      </p:sp>
      <p:sp>
        <p:nvSpPr>
          <p:cNvPr id="105"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b="0" strike="noStrike" spc="-1" dirty="0">
                <a:solidFill>
                  <a:srgbClr val="000000"/>
                </a:solidFill>
                <a:latin typeface="Calibri"/>
                <a:hlinkClick r:id="rId2"/>
              </a:rPr>
              <a:t>https://github.com/genvert/AP_157_FX-2_Vertudez/tree/main/Activity%206</a:t>
            </a:r>
            <a:endParaRPr lang="en-PH" sz="1200" b="0" strike="noStrike" spc="-1" dirty="0">
              <a:latin typeface="Arial"/>
            </a:endParaRPr>
          </a:p>
        </p:txBody>
      </p:sp>
      <p:pic>
        <p:nvPicPr>
          <p:cNvPr id="4" name="Picture 3" descr="A yellow and purple squares&#10;&#10;Description automatically generated with low confidence">
            <a:extLst>
              <a:ext uri="{FF2B5EF4-FFF2-40B4-BE49-F238E27FC236}">
                <a16:creationId xmlns:a16="http://schemas.microsoft.com/office/drawing/2014/main" id="{F260DEFD-0410-0B7B-F9DC-87E6284BE7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887" y="1434707"/>
            <a:ext cx="3877559" cy="1292520"/>
          </a:xfrm>
          <a:prstGeom prst="rect">
            <a:avLst/>
          </a:prstGeom>
        </p:spPr>
      </p:pic>
      <p:pic>
        <p:nvPicPr>
          <p:cNvPr id="7" name="Picture 6" descr="A yellow and purple rectangles&#10;&#10;Description automatically generated with low confidence">
            <a:extLst>
              <a:ext uri="{FF2B5EF4-FFF2-40B4-BE49-F238E27FC236}">
                <a16:creationId xmlns:a16="http://schemas.microsoft.com/office/drawing/2014/main" id="{0B3084F0-CD60-5B3F-C65C-9EF3965DDC3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70481" y="5047597"/>
            <a:ext cx="3877559" cy="1292520"/>
          </a:xfrm>
          <a:prstGeom prst="rect">
            <a:avLst/>
          </a:prstGeom>
        </p:spPr>
      </p:pic>
      <p:pic>
        <p:nvPicPr>
          <p:cNvPr id="10" name="Picture 9" descr="A yellow and purple squares&#10;&#10;Description automatically generated with medium confidence">
            <a:extLst>
              <a:ext uri="{FF2B5EF4-FFF2-40B4-BE49-F238E27FC236}">
                <a16:creationId xmlns:a16="http://schemas.microsoft.com/office/drawing/2014/main" id="{78CC7AD9-715E-516E-FD49-6B13C9E73EC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2802" y="4777033"/>
            <a:ext cx="3877559" cy="1292520"/>
          </a:xfrm>
          <a:prstGeom prst="rect">
            <a:avLst/>
          </a:prstGeom>
        </p:spPr>
      </p:pic>
      <p:pic>
        <p:nvPicPr>
          <p:cNvPr id="13" name="Picture 12" descr="A yellow and purple squares&#10;&#10;Description automatically generated with low confidence">
            <a:extLst>
              <a:ext uri="{FF2B5EF4-FFF2-40B4-BE49-F238E27FC236}">
                <a16:creationId xmlns:a16="http://schemas.microsoft.com/office/drawing/2014/main" id="{F84DF56A-8E9E-4389-5F4C-CBC3DF94546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90992" y="3334013"/>
            <a:ext cx="3877559" cy="1292520"/>
          </a:xfrm>
          <a:prstGeom prst="rect">
            <a:avLst/>
          </a:prstGeom>
        </p:spPr>
      </p:pic>
      <p:pic>
        <p:nvPicPr>
          <p:cNvPr id="15" name="Picture 14" descr="A yellow and purple rectangles&#10;&#10;Description automatically generated with low confidence">
            <a:extLst>
              <a:ext uri="{FF2B5EF4-FFF2-40B4-BE49-F238E27FC236}">
                <a16:creationId xmlns:a16="http://schemas.microsoft.com/office/drawing/2014/main" id="{FAE87A68-E27C-B2C9-6891-6FB935C997B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2985666"/>
            <a:ext cx="3877559" cy="1292520"/>
          </a:xfrm>
          <a:prstGeom prst="rect">
            <a:avLst/>
          </a:prstGeom>
        </p:spPr>
      </p:pic>
      <p:pic>
        <p:nvPicPr>
          <p:cNvPr id="18" name="Picture 17" descr="A yellow and purple squares&#10;&#10;Description automatically generated with medium confidence">
            <a:extLst>
              <a:ext uri="{FF2B5EF4-FFF2-40B4-BE49-F238E27FC236}">
                <a16:creationId xmlns:a16="http://schemas.microsoft.com/office/drawing/2014/main" id="{E14682D3-EF8D-92DD-21CA-30D16965511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095700" y="1349866"/>
            <a:ext cx="3877559" cy="1292520"/>
          </a:xfrm>
          <a:prstGeom prst="rect">
            <a:avLst/>
          </a:prstGeom>
        </p:spPr>
      </p:pic>
    </p:spTree>
    <p:extLst>
      <p:ext uri="{BB962C8B-B14F-4D97-AF65-F5344CB8AC3E}">
        <p14:creationId xmlns:p14="http://schemas.microsoft.com/office/powerpoint/2010/main" val="2342785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2"/>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RESULTS &amp; ANALYSIS</a:t>
            </a:r>
            <a:endParaRPr lang="en-US" sz="4400" b="0" strike="noStrike" spc="-1">
              <a:solidFill>
                <a:srgbClr val="000000"/>
              </a:solidFill>
              <a:latin typeface="Calibri"/>
            </a:endParaRPr>
          </a:p>
        </p:txBody>
      </p:sp>
      <p:sp>
        <p:nvSpPr>
          <p:cNvPr id="105"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b="0" strike="noStrike" spc="-1" dirty="0">
                <a:solidFill>
                  <a:srgbClr val="000000"/>
                </a:solidFill>
                <a:latin typeface="Calibri"/>
                <a:hlinkClick r:id="rId2"/>
              </a:rPr>
              <a:t>https://github.com/genvert/AP_157_FX-2_Vertudez/tree/main/Activity%206</a:t>
            </a:r>
            <a:endParaRPr lang="en-PH" sz="1200" b="0" strike="noStrike" spc="-1" dirty="0">
              <a:latin typeface="Arial"/>
            </a:endParaRPr>
          </a:p>
        </p:txBody>
      </p:sp>
      <p:pic>
        <p:nvPicPr>
          <p:cNvPr id="3" name="Picture 2" descr="A yellow and purple squares&#10;&#10;Description automatically generated with low confidence">
            <a:extLst>
              <a:ext uri="{FF2B5EF4-FFF2-40B4-BE49-F238E27FC236}">
                <a16:creationId xmlns:a16="http://schemas.microsoft.com/office/drawing/2014/main" id="{56BA6C9D-E768-1233-A4F0-DD3A07E7B9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080" y="1774072"/>
            <a:ext cx="3707876" cy="1235959"/>
          </a:xfrm>
          <a:prstGeom prst="rect">
            <a:avLst/>
          </a:prstGeom>
        </p:spPr>
      </p:pic>
      <p:pic>
        <p:nvPicPr>
          <p:cNvPr id="5" name="Picture 4" descr="A yellow and purple rectangles&#10;&#10;Description automatically generated with low confidence">
            <a:extLst>
              <a:ext uri="{FF2B5EF4-FFF2-40B4-BE49-F238E27FC236}">
                <a16:creationId xmlns:a16="http://schemas.microsoft.com/office/drawing/2014/main" id="{408D6A34-C9C0-AFE8-8480-6D0A0F1562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71235" y="4745373"/>
            <a:ext cx="3707876" cy="1235959"/>
          </a:xfrm>
          <a:prstGeom prst="rect">
            <a:avLst/>
          </a:prstGeom>
        </p:spPr>
      </p:pic>
      <p:pic>
        <p:nvPicPr>
          <p:cNvPr id="7" name="Picture 6" descr="A yellow and purple squares&#10;&#10;Description automatically generated with medium confidence">
            <a:extLst>
              <a:ext uri="{FF2B5EF4-FFF2-40B4-BE49-F238E27FC236}">
                <a16:creationId xmlns:a16="http://schemas.microsoft.com/office/drawing/2014/main" id="{5F95E9E5-54F0-9AFA-549A-05178BC9E5E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84357" y="3131532"/>
            <a:ext cx="3707876" cy="1235959"/>
          </a:xfrm>
          <a:prstGeom prst="rect">
            <a:avLst/>
          </a:prstGeom>
        </p:spPr>
      </p:pic>
      <p:pic>
        <p:nvPicPr>
          <p:cNvPr id="9" name="Picture 8" descr="A yellow and purple squares&#10;&#10;Description automatically generated with low confidence">
            <a:extLst>
              <a:ext uri="{FF2B5EF4-FFF2-40B4-BE49-F238E27FC236}">
                <a16:creationId xmlns:a16="http://schemas.microsoft.com/office/drawing/2014/main" id="{337EB90F-BB6D-A0CD-CD7F-443D1CF84D4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19250" y="1552714"/>
            <a:ext cx="3707876" cy="1235959"/>
          </a:xfrm>
          <a:prstGeom prst="rect">
            <a:avLst/>
          </a:prstGeom>
        </p:spPr>
      </p:pic>
      <p:pic>
        <p:nvPicPr>
          <p:cNvPr id="11" name="Picture 10" descr="A yellow and purple rectangles&#10;&#10;Description automatically generated with low confidence">
            <a:extLst>
              <a:ext uri="{FF2B5EF4-FFF2-40B4-BE49-F238E27FC236}">
                <a16:creationId xmlns:a16="http://schemas.microsoft.com/office/drawing/2014/main" id="{7AEBC134-33D5-004C-D290-6F1ABD49725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2727" y="4894227"/>
            <a:ext cx="3707876" cy="1235959"/>
          </a:xfrm>
          <a:prstGeom prst="rect">
            <a:avLst/>
          </a:prstGeom>
        </p:spPr>
      </p:pic>
      <p:pic>
        <p:nvPicPr>
          <p:cNvPr id="13" name="Picture 12" descr="A yellow and purple squares&#10;&#10;Description automatically generated with medium confidence">
            <a:extLst>
              <a:ext uri="{FF2B5EF4-FFF2-40B4-BE49-F238E27FC236}">
                <a16:creationId xmlns:a16="http://schemas.microsoft.com/office/drawing/2014/main" id="{6396D90D-3003-CDC1-A1B5-6FA78EB1A9C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0117" y="3418021"/>
            <a:ext cx="3707876" cy="1235959"/>
          </a:xfrm>
          <a:prstGeom prst="rect">
            <a:avLst/>
          </a:prstGeom>
        </p:spPr>
      </p:pic>
    </p:spTree>
    <p:extLst>
      <p:ext uri="{BB962C8B-B14F-4D97-AF65-F5344CB8AC3E}">
        <p14:creationId xmlns:p14="http://schemas.microsoft.com/office/powerpoint/2010/main" val="3382891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2"/>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RESULTS &amp; ANALYSIS</a:t>
            </a:r>
            <a:endParaRPr lang="en-US" sz="4400" b="0" strike="noStrike" spc="-1">
              <a:solidFill>
                <a:srgbClr val="000000"/>
              </a:solidFill>
              <a:latin typeface="Calibri"/>
            </a:endParaRPr>
          </a:p>
        </p:txBody>
      </p:sp>
      <p:sp>
        <p:nvSpPr>
          <p:cNvPr id="105"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b="0" strike="noStrike" spc="-1" dirty="0">
                <a:solidFill>
                  <a:srgbClr val="000000"/>
                </a:solidFill>
                <a:latin typeface="Calibri"/>
                <a:hlinkClick r:id="rId2"/>
              </a:rPr>
              <a:t>https://github.com/genvert/AP_157_FX-2_Vertudez/tree/main/Activity%206</a:t>
            </a:r>
            <a:endParaRPr lang="en-PH" sz="1200" b="0" strike="noStrike" spc="-1" dirty="0">
              <a:latin typeface="Arial"/>
            </a:endParaRPr>
          </a:p>
        </p:txBody>
      </p:sp>
      <p:pic>
        <p:nvPicPr>
          <p:cNvPr id="4" name="Picture 3" descr="A close-up of a microscope&#10;&#10;Description automatically generated with low confidence">
            <a:extLst>
              <a:ext uri="{FF2B5EF4-FFF2-40B4-BE49-F238E27FC236}">
                <a16:creationId xmlns:a16="http://schemas.microsoft.com/office/drawing/2014/main" id="{A659DF66-D1F6-C7BD-A650-F4F46FCC47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60100"/>
            <a:ext cx="3902697" cy="1300899"/>
          </a:xfrm>
          <a:prstGeom prst="rect">
            <a:avLst/>
          </a:prstGeom>
        </p:spPr>
      </p:pic>
      <p:pic>
        <p:nvPicPr>
          <p:cNvPr id="8" name="Picture 7" descr="White spots on a black background&#10;&#10;Description automatically generated with low confidence">
            <a:extLst>
              <a:ext uri="{FF2B5EF4-FFF2-40B4-BE49-F238E27FC236}">
                <a16:creationId xmlns:a16="http://schemas.microsoft.com/office/drawing/2014/main" id="{E72790FA-7D4E-AC25-BA76-8E7C74A579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7041" y="1965536"/>
            <a:ext cx="3218694" cy="2194564"/>
          </a:xfrm>
          <a:prstGeom prst="rect">
            <a:avLst/>
          </a:prstGeom>
        </p:spPr>
      </p:pic>
    </p:spTree>
    <p:extLst>
      <p:ext uri="{BB962C8B-B14F-4D97-AF65-F5344CB8AC3E}">
        <p14:creationId xmlns:p14="http://schemas.microsoft.com/office/powerpoint/2010/main" val="3633017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2"/>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RESULTS &amp; ANALYSIS</a:t>
            </a:r>
            <a:endParaRPr lang="en-US" sz="4400" b="0" strike="noStrike" spc="-1">
              <a:solidFill>
                <a:srgbClr val="000000"/>
              </a:solidFill>
              <a:latin typeface="Calibri"/>
            </a:endParaRPr>
          </a:p>
        </p:txBody>
      </p:sp>
      <p:sp>
        <p:nvSpPr>
          <p:cNvPr id="105"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b="0" strike="noStrike" spc="-1" dirty="0">
                <a:solidFill>
                  <a:srgbClr val="000000"/>
                </a:solidFill>
                <a:latin typeface="Calibri"/>
                <a:hlinkClick r:id="rId2"/>
              </a:rPr>
              <a:t>https://github.com/genvert/AP_157_FX-2_Vertudez/tree/main/Activity%206</a:t>
            </a:r>
            <a:endParaRPr lang="en-PH" sz="1200" b="0" strike="noStrike" spc="-1" dirty="0">
              <a:latin typeface="Arial"/>
            </a:endParaRPr>
          </a:p>
        </p:txBody>
      </p:sp>
      <p:pic>
        <p:nvPicPr>
          <p:cNvPr id="3" name="Picture 2" descr="A picture containing screenshot, graphics&#10;&#10;Description automatically generated">
            <a:extLst>
              <a:ext uri="{FF2B5EF4-FFF2-40B4-BE49-F238E27FC236}">
                <a16:creationId xmlns:a16="http://schemas.microsoft.com/office/drawing/2014/main" id="{1F1CDC5E-C713-C525-2B67-4766077D5D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9065" y="1568906"/>
            <a:ext cx="3766016" cy="1883008"/>
          </a:xfrm>
          <a:prstGeom prst="rect">
            <a:avLst/>
          </a:prstGeom>
        </p:spPr>
      </p:pic>
      <p:pic>
        <p:nvPicPr>
          <p:cNvPr id="6" name="Picture 5" descr="A picture containing screenshot&#10;&#10;Description automatically generated">
            <a:extLst>
              <a:ext uri="{FF2B5EF4-FFF2-40B4-BE49-F238E27FC236}">
                <a16:creationId xmlns:a16="http://schemas.microsoft.com/office/drawing/2014/main" id="{420F856E-D9AE-7752-5F43-B2835C45A5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86315" y="3831996"/>
            <a:ext cx="3766016" cy="1883008"/>
          </a:xfrm>
          <a:prstGeom prst="rect">
            <a:avLst/>
          </a:prstGeom>
        </p:spPr>
      </p:pic>
      <p:pic>
        <p:nvPicPr>
          <p:cNvPr id="9" name="Picture 8" descr="A picture containing screenshot, black and white&#10;&#10;Description automatically generated">
            <a:extLst>
              <a:ext uri="{FF2B5EF4-FFF2-40B4-BE49-F238E27FC236}">
                <a16:creationId xmlns:a16="http://schemas.microsoft.com/office/drawing/2014/main" id="{C6D681DF-FE46-48A9-7C52-AFA13FF6B3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4579" y="2084500"/>
            <a:ext cx="3766016" cy="1883008"/>
          </a:xfrm>
          <a:prstGeom prst="rect">
            <a:avLst/>
          </a:prstGeom>
        </p:spPr>
      </p:pic>
    </p:spTree>
    <p:extLst>
      <p:ext uri="{BB962C8B-B14F-4D97-AF65-F5344CB8AC3E}">
        <p14:creationId xmlns:p14="http://schemas.microsoft.com/office/powerpoint/2010/main" val="964097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616</TotalTime>
  <Words>473</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Calibri Light</vt:lpstr>
      <vt:lpstr>Symbol</vt:lpstr>
      <vt:lpstr>Times New Roman</vt:lpstr>
      <vt:lpstr>Wingdings</vt:lpstr>
      <vt:lpstr>Office Theme</vt:lpstr>
      <vt:lpstr>Office Theme</vt:lpstr>
      <vt:lpstr>Activity 6: MORPHOLOGICAL OPERATIONS</vt:lpstr>
      <vt:lpstr>OBJECTIVES</vt:lpstr>
      <vt:lpstr>RESULTS &amp; ANALYSIS</vt:lpstr>
      <vt:lpstr>RESULTS &amp; ANALYSIS</vt:lpstr>
      <vt:lpstr>RESULTS &amp; ANALYSIS</vt:lpstr>
      <vt:lpstr>RESULTS &amp; ANALYSIS</vt:lpstr>
      <vt:lpstr>RESULTS &amp; ANALYSIS</vt:lpstr>
      <vt:lpstr>RESULTS &amp; ANALYSIS</vt:lpstr>
      <vt:lpstr>RESULTS &amp; ANALYSIS</vt:lpstr>
      <vt:lpstr>RESULTS &amp; ANALYSIS</vt:lpstr>
      <vt:lpstr>REFLECTION</vt:lpstr>
      <vt:lpstr>SELF-GRADE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Vertudez_Activity_2_Part_1_Report</dc:title>
  <dc:subject/>
  <dc:creator>Genesis Vertudez</dc:creator>
  <dc:description/>
  <cp:lastModifiedBy>Genesis Vertudez</cp:lastModifiedBy>
  <cp:revision>101</cp:revision>
  <dcterms:created xsi:type="dcterms:W3CDTF">2023-03-23T09:55:22Z</dcterms:created>
  <dcterms:modified xsi:type="dcterms:W3CDTF">2023-07-01T16:40:40Z</dcterms:modified>
  <dc:language>en-PH</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8</vt:i4>
  </property>
</Properties>
</file>