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72" r:id="rId5"/>
    <p:sldId id="273" r:id="rId6"/>
    <p:sldId id="274" r:id="rId7"/>
    <p:sldId id="263" r:id="rId8"/>
    <p:sldId id="270" r:id="rId9"/>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D66026D5-9FEE-4422-9C9A-D7D0B7490EEE}"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E9F7EB3-B858-4E6F-AE4B-220177D48935}"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B85E14C5-2507-4A3D-A826-3C30156C16F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EC1D7CD-DE40-4B41-AA6D-418A30293C8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D945BEBC-E0C4-4190-BC4C-4D0846ACED55}"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327B8DD-A35D-4C63-A55F-3D5E3B56C052}"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2441D70D-ACE4-406E-B13B-D8B78F663E9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FD97871-1903-451B-AB00-4A6A247A4B2E}"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1AB10D40-3D42-4583-9B83-332E6DDCC12C}"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70DB12F-3BF0-441E-A70B-006AAE74FE7E}"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48793D3-08DD-4805-BD37-1BA87CFBBEC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60E73F75-38CA-4647-84C1-1F4D0A83B23E}"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CA8AAEE-2222-47D6-84A8-072A004D3A7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807A02B-DB37-418D-A75A-B14C893355F3}"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6C174838-8885-470B-964E-EFD549297A47}"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47FD2EF1-0483-4E65-BA48-06A4FB24CCA1}"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0536DB5F-1B61-4B96-A409-2BE9F5A03AED}"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94C2E52-FC0C-4940-B0E0-8322765B7D46}"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0496184-F7E5-44F4-B9CB-7AC28D57CBE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001489A-00C9-4112-BCAE-2BCCB6244B3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EF101C0-9429-47F0-8BB7-C9D0D24054A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1E44CEB-2938-4811-999B-BBF6738AAB5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B111FE0-304D-4856-8344-A2237324CB5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EF5D8BE-CA37-48BE-8682-C5F9A6608E2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 </a:t>
            </a:r>
            <a:endParaRPr lang="en-PH"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 </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9DE38E0A-6003-46E5-9275-0A0D868AF062}" type="slidenum">
              <a:rPr lang="en-US" sz="1200" b="0" strike="noStrike" spc="-1">
                <a:solidFill>
                  <a:srgbClr val="8B8B8B"/>
                </a:solidFill>
                <a:latin typeface="Calibri"/>
              </a:rPr>
              <a:t>‹#›</a:t>
            </a:fld>
            <a:endParaRPr lang="en-PH"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PH"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137B52AF-A145-44B9-B320-C6A6A38CA242}" type="slidenum">
              <a:rPr lang="en-US" sz="1200" b="0" strike="noStrike" spc="-1">
                <a:solidFill>
                  <a:srgbClr val="8B8B8B"/>
                </a:solidFill>
                <a:latin typeface="Calibri"/>
              </a:rPr>
              <a:t>‹#›</a:t>
            </a:fld>
            <a:endParaRPr lang="en-PH"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genvert/AP_157_FX-2_Vertudez/tree/main/Activity%207" TargetMode="External"/><Relationship Id="rId1" Type="http://schemas.openxmlformats.org/officeDocument/2006/relationships/slideLayout" Target="../slideLayouts/slideLayout13.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hyperlink" Target="https://github.com/genvert/AP_157_FX-2_Vertudez/tree/main/Activity%207" TargetMode="Externa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hyperlink" Target="https://github.com/genvert/AP_157_FX-2_Vertudez/tree/main/Activity%207" TargetMode="Externa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2235240"/>
            <a:ext cx="9143640" cy="2387160"/>
          </a:xfrm>
          <a:prstGeom prst="rect">
            <a:avLst/>
          </a:prstGeom>
          <a:noFill/>
          <a:ln w="0">
            <a:noFill/>
          </a:ln>
        </p:spPr>
        <p:txBody>
          <a:bodyPr anchor="b">
            <a:normAutofit/>
          </a:bodyPr>
          <a:lstStyle/>
          <a:p>
            <a:pPr algn="ctr">
              <a:lnSpc>
                <a:spcPct val="90000"/>
              </a:lnSpc>
              <a:buNone/>
            </a:pPr>
            <a:r>
              <a:rPr lang="en-US" sz="6000" b="0" strike="noStrike" spc="-1">
                <a:solidFill>
                  <a:srgbClr val="000000"/>
                </a:solidFill>
                <a:latin typeface="Calibri Light"/>
              </a:rPr>
              <a:t>Activity 7:</a:t>
            </a:r>
            <a:br>
              <a:rPr sz="6000" dirty="0"/>
            </a:br>
            <a:r>
              <a:rPr lang="en-US" sz="6000" b="0" strike="noStrike" spc="-1">
                <a:solidFill>
                  <a:srgbClr val="000000"/>
                </a:solidFill>
                <a:latin typeface="Calibri Light"/>
              </a:rPr>
              <a:t>FEATURE EXTRACTION</a:t>
            </a:r>
            <a:endParaRPr lang="en-US" sz="6000" b="0" strike="noStrike" spc="-1" dirty="0">
              <a:solidFill>
                <a:srgbClr val="000000"/>
              </a:solidFill>
              <a:latin typeface="Calibri"/>
            </a:endParaRPr>
          </a:p>
        </p:txBody>
      </p:sp>
      <p:sp>
        <p:nvSpPr>
          <p:cNvPr id="83" name="PlaceHolder 2"/>
          <p:cNvSpPr>
            <a:spLocks noGrp="1"/>
          </p:cNvSpPr>
          <p:nvPr>
            <p:ph type="subTitle"/>
          </p:nvPr>
        </p:nvSpPr>
        <p:spPr>
          <a:xfrm>
            <a:off x="1523880" y="4992480"/>
            <a:ext cx="9143640" cy="992880"/>
          </a:xfrm>
          <a:prstGeom prst="rect">
            <a:avLst/>
          </a:prstGeom>
          <a:noFill/>
          <a:ln w="0">
            <a:noFill/>
          </a:ln>
        </p:spPr>
        <p:txBody>
          <a:bodyPr anchor="t">
            <a:normAutofit fontScale="99000"/>
          </a:bodyPr>
          <a:lstStyle/>
          <a:p>
            <a:pPr algn="ctr">
              <a:lnSpc>
                <a:spcPct val="90000"/>
              </a:lnSpc>
              <a:spcBef>
                <a:spcPts val="1001"/>
              </a:spcBef>
              <a:buNone/>
              <a:tabLst>
                <a:tab pos="0" algn="l"/>
              </a:tabLst>
            </a:pPr>
            <a:r>
              <a:rPr lang="en-US" sz="1600" b="0" strike="noStrike" spc="-1">
                <a:solidFill>
                  <a:srgbClr val="000000"/>
                </a:solidFill>
                <a:latin typeface="Calibri"/>
              </a:rPr>
              <a:t>Genesis Vertudez – 202003099</a:t>
            </a:r>
            <a:endParaRPr lang="en-PH" sz="1600" b="0" strike="noStrike" spc="-1">
              <a:latin typeface="Arial"/>
            </a:endParaRPr>
          </a:p>
          <a:p>
            <a:pPr algn="ctr">
              <a:lnSpc>
                <a:spcPct val="90000"/>
              </a:lnSpc>
              <a:spcBef>
                <a:spcPts val="1001"/>
              </a:spcBef>
              <a:buNone/>
              <a:tabLst>
                <a:tab pos="0" algn="l"/>
              </a:tabLst>
            </a:pPr>
            <a:r>
              <a:rPr lang="en-US" sz="1600" b="0" strike="noStrike" spc="-1">
                <a:solidFill>
                  <a:srgbClr val="000000"/>
                </a:solidFill>
                <a:latin typeface="Calibri"/>
              </a:rPr>
              <a:t>App Physics 157 - Computational Analysis and Modeling in Physics</a:t>
            </a:r>
            <a:endParaRPr lang="en-PH" sz="1600" b="0" strike="noStrike" spc="-1">
              <a:latin typeface="Arial"/>
            </a:endParaRPr>
          </a:p>
          <a:p>
            <a:pPr algn="ctr">
              <a:lnSpc>
                <a:spcPct val="90000"/>
              </a:lnSpc>
              <a:spcBef>
                <a:spcPts val="1001"/>
              </a:spcBef>
              <a:buNone/>
              <a:tabLst>
                <a:tab pos="0" algn="l"/>
              </a:tabLst>
            </a:pPr>
            <a:r>
              <a:rPr lang="en-US" sz="1600" b="0" strike="noStrike" spc="-1">
                <a:solidFill>
                  <a:srgbClr val="000000"/>
                </a:solidFill>
                <a:latin typeface="Calibri"/>
              </a:rPr>
              <a:t>Submitted to Dr. Maricor Soriano; Mx. Rene Principe Jr.</a:t>
            </a:r>
            <a:endParaRPr lang="en-PH" sz="1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OBJECTIVES</a:t>
            </a:r>
            <a:endParaRPr lang="en-US" sz="4400" b="0" strike="noStrike" spc="-1">
              <a:solidFill>
                <a:srgbClr val="000000"/>
              </a:solidFill>
              <a:latin typeface="Calibri"/>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Use ImageJ to manipulate images and extract their features</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Apply threshold to grayscale histogram to separate objects from background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dirty="0">
                <a:solidFill>
                  <a:srgbClr val="000000"/>
                </a:solidFill>
                <a:latin typeface="Calibri Light"/>
              </a:rPr>
              <a:t>RESULTS &amp; ANALYSIS</a:t>
            </a:r>
            <a:endParaRPr lang="en-US" sz="4400" b="0" strike="noStrike" spc="-1" dirty="0">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a:solidFill>
                  <a:srgbClr val="000000"/>
                </a:solidFill>
                <a:latin typeface="Calibri"/>
              </a:rPr>
              <a:t>Codes and files: </a:t>
            </a:r>
            <a:r>
              <a:rPr lang="en-US" sz="1200" spc="-1">
                <a:solidFill>
                  <a:srgbClr val="000000"/>
                </a:solidFill>
                <a:latin typeface="Calibri"/>
                <a:hlinkClick r:id="rId2"/>
              </a:rPr>
              <a:t>https://github.com/genvert/AP_157_FX-2_Vertudez/tree/main/Activity%207</a:t>
            </a:r>
            <a:endParaRPr lang="en-PH" sz="1200" b="0" strike="noStrike" spc="-1" dirty="0">
              <a:latin typeface="Arial"/>
            </a:endParaRPr>
          </a:p>
        </p:txBody>
      </p:sp>
      <p:pic>
        <p:nvPicPr>
          <p:cNvPr id="3" name="Picture 2" descr="A picture containing screenshot, flower, colorfulness, text&#10;&#10;Description automatically generated">
            <a:extLst>
              <a:ext uri="{FF2B5EF4-FFF2-40B4-BE49-F238E27FC236}">
                <a16:creationId xmlns:a16="http://schemas.microsoft.com/office/drawing/2014/main" id="{B1555EEC-1E36-71BA-059D-51A4E4B759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0159" y="4252403"/>
            <a:ext cx="4132091" cy="2066046"/>
          </a:xfrm>
          <a:prstGeom prst="rect">
            <a:avLst/>
          </a:prstGeom>
        </p:spPr>
      </p:pic>
      <p:pic>
        <p:nvPicPr>
          <p:cNvPr id="5" name="Picture 4" descr="A picture containing text, screenshot, number, font&#10;&#10;Description automatically generated">
            <a:extLst>
              <a:ext uri="{FF2B5EF4-FFF2-40B4-BE49-F238E27FC236}">
                <a16:creationId xmlns:a16="http://schemas.microsoft.com/office/drawing/2014/main" id="{A8FC45C7-B45A-22E3-180A-1045657926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0532" y="3948302"/>
            <a:ext cx="2842089" cy="2181470"/>
          </a:xfrm>
          <a:prstGeom prst="rect">
            <a:avLst/>
          </a:prstGeom>
        </p:spPr>
      </p:pic>
      <p:pic>
        <p:nvPicPr>
          <p:cNvPr id="7" name="Picture 6" descr="A picture containing black and white&#10;&#10;Description automatically generated">
            <a:extLst>
              <a:ext uri="{FF2B5EF4-FFF2-40B4-BE49-F238E27FC236}">
                <a16:creationId xmlns:a16="http://schemas.microsoft.com/office/drawing/2014/main" id="{E2E0345E-0C7E-AEAA-5EAE-0270FF5B2F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3615" y="858594"/>
            <a:ext cx="3218694" cy="2194564"/>
          </a:xfrm>
          <a:prstGeom prst="rect">
            <a:avLst/>
          </a:prstGeom>
        </p:spPr>
      </p:pic>
      <p:pic>
        <p:nvPicPr>
          <p:cNvPr id="9" name="Picture 8" descr="A close-up of a microscope&#10;&#10;Description automatically generated with low confidence">
            <a:extLst>
              <a:ext uri="{FF2B5EF4-FFF2-40B4-BE49-F238E27FC236}">
                <a16:creationId xmlns:a16="http://schemas.microsoft.com/office/drawing/2014/main" id="{495E0B09-776F-4636-DE89-CD1EC9CAE8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9805" y="1494148"/>
            <a:ext cx="3352800" cy="2286000"/>
          </a:xfrm>
          <a:prstGeom prst="rect">
            <a:avLst/>
          </a:prstGeom>
        </p:spPr>
      </p:pic>
    </p:spTree>
    <p:extLst>
      <p:ext uri="{BB962C8B-B14F-4D97-AF65-F5344CB8AC3E}">
        <p14:creationId xmlns:p14="http://schemas.microsoft.com/office/powerpoint/2010/main" val="3693483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dirty="0">
                <a:solidFill>
                  <a:srgbClr val="000000"/>
                </a:solidFill>
                <a:latin typeface="Calibri Light"/>
              </a:rPr>
              <a:t>RESULTS &amp; ANALYSIS</a:t>
            </a:r>
            <a:endParaRPr lang="en-US" sz="4400" b="0" strike="noStrike" spc="-1" dirty="0">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a:solidFill>
                  <a:srgbClr val="000000"/>
                </a:solidFill>
                <a:latin typeface="Calibri"/>
              </a:rPr>
              <a:t>Codes and files: </a:t>
            </a:r>
            <a:r>
              <a:rPr lang="en-US" sz="1200" spc="-1">
                <a:solidFill>
                  <a:srgbClr val="000000"/>
                </a:solidFill>
                <a:latin typeface="Calibri"/>
                <a:hlinkClick r:id="rId2"/>
              </a:rPr>
              <a:t>https://github.com/genvert/AP_157_FX-2_Vertudez/tree/main/Activity%207</a:t>
            </a:r>
            <a:endParaRPr lang="en-PH" sz="1200" b="0" strike="noStrike" spc="-1" dirty="0">
              <a:latin typeface="Arial"/>
            </a:endParaRPr>
          </a:p>
        </p:txBody>
      </p:sp>
      <p:pic>
        <p:nvPicPr>
          <p:cNvPr id="4" name="Picture 3" descr="A picture containing text, screenshot, number, font&#10;&#10;Description automatically generated">
            <a:extLst>
              <a:ext uri="{FF2B5EF4-FFF2-40B4-BE49-F238E27FC236}">
                <a16:creationId xmlns:a16="http://schemas.microsoft.com/office/drawing/2014/main" id="{0EDF2058-8F65-4206-C53F-01117A7597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6862" y="2959032"/>
            <a:ext cx="1431146" cy="1257816"/>
          </a:xfrm>
          <a:prstGeom prst="rect">
            <a:avLst/>
          </a:prstGeom>
        </p:spPr>
      </p:pic>
      <p:pic>
        <p:nvPicPr>
          <p:cNvPr id="8" name="Picture 7" descr="A picture containing screenshot, colorfulness, art&#10;&#10;Description automatically generated">
            <a:extLst>
              <a:ext uri="{FF2B5EF4-FFF2-40B4-BE49-F238E27FC236}">
                <a16:creationId xmlns:a16="http://schemas.microsoft.com/office/drawing/2014/main" id="{65A805B3-8620-4510-A547-531AF96692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5309" y="5368810"/>
            <a:ext cx="2248300" cy="1124150"/>
          </a:xfrm>
          <a:prstGeom prst="rect">
            <a:avLst/>
          </a:prstGeom>
        </p:spPr>
      </p:pic>
      <p:pic>
        <p:nvPicPr>
          <p:cNvPr id="10" name="Picture 9" descr="A picture containing pattern, wrapping paper, black and white, design&#10;&#10;Description automatically generated">
            <a:extLst>
              <a:ext uri="{FF2B5EF4-FFF2-40B4-BE49-F238E27FC236}">
                <a16:creationId xmlns:a16="http://schemas.microsoft.com/office/drawing/2014/main" id="{89B1E009-578C-F8DE-847C-58FCB715F5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60954" y="2536420"/>
            <a:ext cx="2417615" cy="2417615"/>
          </a:xfrm>
          <a:prstGeom prst="rect">
            <a:avLst/>
          </a:prstGeom>
        </p:spPr>
      </p:pic>
      <p:pic>
        <p:nvPicPr>
          <p:cNvPr id="12" name="Picture 11" descr="A picture containing text, screenshot, number, menu&#10;&#10;Description automatically generated">
            <a:extLst>
              <a:ext uri="{FF2B5EF4-FFF2-40B4-BE49-F238E27FC236}">
                <a16:creationId xmlns:a16="http://schemas.microsoft.com/office/drawing/2014/main" id="{BFDBF8CB-CD25-8C5E-D568-F431735CDF1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12540" y="3757119"/>
            <a:ext cx="1428804" cy="1196916"/>
          </a:xfrm>
          <a:prstGeom prst="rect">
            <a:avLst/>
          </a:prstGeom>
        </p:spPr>
      </p:pic>
      <p:pic>
        <p:nvPicPr>
          <p:cNvPr id="14" name="Picture 13" descr="A group of rocks on a black background&#10;&#10;Description automatically generated with low confidence">
            <a:extLst>
              <a:ext uri="{FF2B5EF4-FFF2-40B4-BE49-F238E27FC236}">
                <a16:creationId xmlns:a16="http://schemas.microsoft.com/office/drawing/2014/main" id="{347F31F0-DC0C-DAFA-BE3A-993610631F7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5849" y="1668969"/>
            <a:ext cx="2415063" cy="2415063"/>
          </a:xfrm>
          <a:prstGeom prst="rect">
            <a:avLst/>
          </a:prstGeom>
        </p:spPr>
      </p:pic>
    </p:spTree>
    <p:extLst>
      <p:ext uri="{BB962C8B-B14F-4D97-AF65-F5344CB8AC3E}">
        <p14:creationId xmlns:p14="http://schemas.microsoft.com/office/powerpoint/2010/main" val="3394261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dirty="0">
                <a:solidFill>
                  <a:srgbClr val="000000"/>
                </a:solidFill>
                <a:latin typeface="Calibri Light"/>
              </a:rPr>
              <a:t>RESULTS &amp; ANALYSIS</a:t>
            </a:r>
            <a:endParaRPr lang="en-US" sz="4400" b="0" strike="noStrike" spc="-1" dirty="0">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a:solidFill>
                  <a:srgbClr val="000000"/>
                </a:solidFill>
                <a:latin typeface="Calibri"/>
              </a:rPr>
              <a:t>Codes and files: </a:t>
            </a:r>
            <a:r>
              <a:rPr lang="en-US" sz="1200" spc="-1">
                <a:solidFill>
                  <a:srgbClr val="000000"/>
                </a:solidFill>
                <a:latin typeface="Calibri"/>
                <a:hlinkClick r:id="rId2"/>
              </a:rPr>
              <a:t>https://github.com/genvert/AP_157_FX-2_Vertudez/tree/main/Activity%207</a:t>
            </a:r>
            <a:endParaRPr lang="en-PH" sz="1200" b="0" strike="noStrike" spc="-1" dirty="0">
              <a:latin typeface="Arial"/>
            </a:endParaRPr>
          </a:p>
        </p:txBody>
      </p:sp>
      <p:pic>
        <p:nvPicPr>
          <p:cNvPr id="9" name="Picture 8" descr="A picture containing text, screenshot, number, font&#10;&#10;Description automatically generated">
            <a:extLst>
              <a:ext uri="{FF2B5EF4-FFF2-40B4-BE49-F238E27FC236}">
                <a16:creationId xmlns:a16="http://schemas.microsoft.com/office/drawing/2014/main" id="{0A9CCABB-201A-46CA-E451-704932E95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9458" y="4050664"/>
            <a:ext cx="2725647" cy="2147614"/>
          </a:xfrm>
          <a:prstGeom prst="rect">
            <a:avLst/>
          </a:prstGeom>
        </p:spPr>
      </p:pic>
      <p:pic>
        <p:nvPicPr>
          <p:cNvPr id="13" name="Picture 12" descr="A picture containing diagram, screenshot, line, design&#10;&#10;Description automatically generated">
            <a:extLst>
              <a:ext uri="{FF2B5EF4-FFF2-40B4-BE49-F238E27FC236}">
                <a16:creationId xmlns:a16="http://schemas.microsoft.com/office/drawing/2014/main" id="{EA95335B-BD76-5AAA-1854-5086F58767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436" y="4050664"/>
            <a:ext cx="6476214" cy="2158738"/>
          </a:xfrm>
          <a:prstGeom prst="rect">
            <a:avLst/>
          </a:prstGeom>
        </p:spPr>
      </p:pic>
      <p:pic>
        <p:nvPicPr>
          <p:cNvPr id="15" name="Picture 14" descr="A picture containing screenshot, text, colorfulness&#10;&#10;Description automatically generated">
            <a:extLst>
              <a:ext uri="{FF2B5EF4-FFF2-40B4-BE49-F238E27FC236}">
                <a16:creationId xmlns:a16="http://schemas.microsoft.com/office/drawing/2014/main" id="{A41BCD24-FBE0-ED5C-6064-F702502C23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5757" y="1504281"/>
            <a:ext cx="4267963" cy="2133982"/>
          </a:xfrm>
          <a:prstGeom prst="rect">
            <a:avLst/>
          </a:prstGeom>
        </p:spPr>
      </p:pic>
      <p:pic>
        <p:nvPicPr>
          <p:cNvPr id="17" name="Picture 16" descr="A picture containing text, screenshot, design&#10;&#10;Description automatically generated">
            <a:extLst>
              <a:ext uri="{FF2B5EF4-FFF2-40B4-BE49-F238E27FC236}">
                <a16:creationId xmlns:a16="http://schemas.microsoft.com/office/drawing/2014/main" id="{2C638724-47BA-20E2-9D83-3788E49D27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8383" y="1757626"/>
            <a:ext cx="4267963" cy="2133982"/>
          </a:xfrm>
          <a:prstGeom prst="rect">
            <a:avLst/>
          </a:prstGeom>
        </p:spPr>
      </p:pic>
      <p:pic>
        <p:nvPicPr>
          <p:cNvPr id="19" name="Picture 18" descr="A picture containing wall, rectangle, blue, indoor&#10;&#10;Description automatically generated">
            <a:extLst>
              <a:ext uri="{FF2B5EF4-FFF2-40B4-BE49-F238E27FC236}">
                <a16:creationId xmlns:a16="http://schemas.microsoft.com/office/drawing/2014/main" id="{CE3C266B-0E3D-2516-50DE-1B382141BD1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52434" y="1841159"/>
            <a:ext cx="1200362" cy="1600483"/>
          </a:xfrm>
          <a:prstGeom prst="rect">
            <a:avLst/>
          </a:prstGeom>
        </p:spPr>
      </p:pic>
    </p:spTree>
    <p:extLst>
      <p:ext uri="{BB962C8B-B14F-4D97-AF65-F5344CB8AC3E}">
        <p14:creationId xmlns:p14="http://schemas.microsoft.com/office/powerpoint/2010/main" val="1317310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dirty="0">
                <a:solidFill>
                  <a:srgbClr val="000000"/>
                </a:solidFill>
                <a:latin typeface="Calibri Light"/>
              </a:rPr>
              <a:t>REFLECTION</a:t>
            </a:r>
            <a:endParaRPr lang="en-US" sz="4400" b="0" strike="noStrike" spc="-1" dirty="0">
              <a:solidFill>
                <a:srgbClr val="000000"/>
              </a:solidFill>
              <a:latin typeface="Calibri"/>
            </a:endParaRP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This activity was straightforward so I was able to follow it easily.</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It is fun to recognize and understand the functions of different options in ImageJ based on our fundamental understandings of image processing. It is cool to know that you can do these manually with coding without the app.</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 am grateful for this no-coding exercise. This is a breather exercise because I have been overwhelmed by coding lately.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strike="noStrike" spc="-1" dirty="0">
                <a:solidFill>
                  <a:srgbClr val="000000"/>
                </a:solidFill>
                <a:latin typeface="Calibri Light" panose="020F0302020204030204" pitchFamily="34" charset="0"/>
                <a:cs typeface="Calibri Light" panose="020F0302020204030204" pitchFamily="34" charset="0"/>
              </a:rPr>
              <a:t>SELF-GRADE</a:t>
            </a: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400" spc="-1" dirty="0">
                <a:solidFill>
                  <a:srgbClr val="000000"/>
                </a:solidFill>
                <a:latin typeface="Calibri"/>
              </a:rPr>
              <a:t>Technical correctness: 35/35</a:t>
            </a:r>
          </a:p>
          <a:p>
            <a:pPr lvl="1">
              <a:spcBef>
                <a:spcPts val="1001"/>
              </a:spcBef>
              <a:buClr>
                <a:srgbClr val="000000"/>
              </a:buClr>
              <a:buFont typeface="Arial"/>
              <a:buChar char="•"/>
            </a:pPr>
            <a:r>
              <a:rPr lang="en-US" sz="2000" b="0" strike="noStrike" spc="-1" dirty="0">
                <a:solidFill>
                  <a:srgbClr val="000000"/>
                </a:solidFill>
                <a:latin typeface="Calibri"/>
              </a:rPr>
              <a:t>I </a:t>
            </a:r>
            <a:r>
              <a:rPr lang="en-US" sz="2000" spc="-1" dirty="0">
                <a:solidFill>
                  <a:srgbClr val="000000"/>
                </a:solidFill>
                <a:latin typeface="Calibri"/>
              </a:rPr>
              <a:t>am confident that I understood how to use ImageJ to extract feature from images, and have applied it.</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Quality of presentation: 35/35</a:t>
            </a:r>
          </a:p>
          <a:p>
            <a:pPr lvl="1">
              <a:spcBef>
                <a:spcPts val="1001"/>
              </a:spcBef>
              <a:buClr>
                <a:srgbClr val="000000"/>
              </a:buClr>
              <a:buFont typeface="Arial"/>
              <a:buChar char="•"/>
            </a:pPr>
            <a:r>
              <a:rPr lang="en-US" sz="2000" spc="-1" dirty="0">
                <a:solidFill>
                  <a:srgbClr val="000000"/>
                </a:solidFill>
                <a:latin typeface="Calibri"/>
              </a:rPr>
              <a:t>I have explained each step, and images are clear and concise.</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Self-reflection: 30/30</a:t>
            </a:r>
          </a:p>
          <a:p>
            <a:pPr lvl="1">
              <a:spcBef>
                <a:spcPts val="1001"/>
              </a:spcBef>
              <a:buClr>
                <a:srgbClr val="000000"/>
              </a:buClr>
              <a:buFont typeface="Arial"/>
              <a:buChar char="•"/>
            </a:pPr>
            <a:r>
              <a:rPr lang="en-US" sz="2000" spc="-1" dirty="0">
                <a:solidFill>
                  <a:srgbClr val="000000"/>
                </a:solidFill>
                <a:latin typeface="Calibri"/>
              </a:rPr>
              <a:t>Even though I was slacking in this subject for a while, I managed to get back on track. The topics are really fun and interesting. It helped me understand the ideas behind image tools such as smartphone cameras, Photoshop, etc.</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Initiative: 10/10</a:t>
            </a:r>
          </a:p>
          <a:p>
            <a:pPr lvl="1">
              <a:spcBef>
                <a:spcPts val="1001"/>
              </a:spcBef>
              <a:buClr>
                <a:srgbClr val="000000"/>
              </a:buClr>
              <a:buFont typeface="Arial"/>
              <a:buChar char="•"/>
            </a:pPr>
            <a:r>
              <a:rPr lang="en-US" sz="2000" spc="-1" dirty="0">
                <a:solidFill>
                  <a:srgbClr val="000000"/>
                </a:solidFill>
                <a:latin typeface="Calibri"/>
              </a:rPr>
              <a:t>I used an extra image for extraction.</a:t>
            </a:r>
          </a:p>
        </p:txBody>
      </p:sp>
    </p:spTree>
    <p:extLst>
      <p:ext uri="{BB962C8B-B14F-4D97-AF65-F5344CB8AC3E}">
        <p14:creationId xmlns:p14="http://schemas.microsoft.com/office/powerpoint/2010/main" val="3784929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612</TotalTime>
  <Words>323</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Calibri Light</vt:lpstr>
      <vt:lpstr>Symbol</vt:lpstr>
      <vt:lpstr>Times New Roman</vt:lpstr>
      <vt:lpstr>Wingdings</vt:lpstr>
      <vt:lpstr>Office Theme</vt:lpstr>
      <vt:lpstr>Office Theme</vt:lpstr>
      <vt:lpstr>Activity 7: FEATURE EXTRACTION</vt:lpstr>
      <vt:lpstr>OBJECTIVES</vt:lpstr>
      <vt:lpstr>RESULTS &amp; ANALYSIS</vt:lpstr>
      <vt:lpstr>RESULTS &amp; ANALYSIS</vt:lpstr>
      <vt:lpstr>RESULTS &amp; ANALYSIS</vt:lpstr>
      <vt:lpstr>REFLECTION</vt:lpstr>
      <vt:lpstr>SELF-GRADE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subject/>
  <dc:creator>Genesis Vertudez</dc:creator>
  <dc:description/>
  <cp:lastModifiedBy>Genesis Vertudez</cp:lastModifiedBy>
  <cp:revision>95</cp:revision>
  <dcterms:created xsi:type="dcterms:W3CDTF">2023-03-23T09:55:22Z</dcterms:created>
  <dcterms:modified xsi:type="dcterms:W3CDTF">2023-07-01T16:44:07Z</dcterms:modified>
  <dc:language>en-PH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