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4" r:id="rId5"/>
    <p:sldId id="263" r:id="rId6"/>
    <p:sldId id="258" r:id="rId7"/>
    <p:sldId id="261" r:id="rId8"/>
    <p:sldId id="260"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8" d="100"/>
          <a:sy n="108" d="100"/>
        </p:scale>
        <p:origin x="5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A942-6F86-4D5C-9E44-8AF20C2FAD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F248B-5398-4DD6-AB4A-A4B265B205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526934-8B32-4979-B39D-0B75A83CDF8A}"/>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7326CD7E-229C-4822-9595-29CA82DD6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FF06C-9DBC-4A71-B50D-620DED683DA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6111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0529-7E20-4536-87B9-6411159FE5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31151B-65BC-4513-9E2E-6337EE1DB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CF166-77DE-4095-A05A-71C7CB41D21D}"/>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1B27C625-F285-44EB-98BA-D9CFC4479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B6974-F501-4847-BC39-D013B31D6C9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637145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122E23-4381-4F77-95FF-D6BF3E6916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BCC288-9A14-417C-8C8C-D54F285620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94A5B-204A-4461-935C-76F13506FE9D}"/>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24F03D09-08E9-4411-9019-62963BB33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1F2E2-5629-4717-B978-9F09C476B52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72616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E0E9-64EC-443C-A77F-25BC434152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2239D-DB24-4B33-8D9F-2FBC27715E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4F2C3-A790-4C27-81CF-40E25574593F}"/>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210C9ECE-EDCA-433C-81A3-080928592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BC87-5418-4557-A362-4F281DC7EEBD}"/>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74624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D5D9-01ED-46A4-AB06-CDFB946795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6CBDCE-0123-477C-86B5-328753FAE8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97548-D59A-4040-9FA2-FB80E4B07034}"/>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5FCAA6F5-DBC5-4049-907D-52BFED6D6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77203-9BF6-40FF-B3B8-CA94D75EEE93}"/>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93544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98E5-8481-406E-A116-13CA6413D7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33A4A-219E-49D4-9056-78A8DEE120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B8BF79-7F2F-4C6F-86EB-30FE972FF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41283F-A5CD-488B-B33C-8FDABB3E8013}"/>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6" name="Footer Placeholder 5">
            <a:extLst>
              <a:ext uri="{FF2B5EF4-FFF2-40B4-BE49-F238E27FC236}">
                <a16:creationId xmlns:a16="http://schemas.microsoft.com/office/drawing/2014/main" id="{DF778BBC-440A-49E6-A358-82DD19D958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BFE3E-2203-4820-B2DE-6AEF64443E02}"/>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972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CE847-C4F8-40B1-885E-3E726D6F32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C5BA11-C166-46F8-9893-BA64D33065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6EEA78-4136-4674-B0B1-BCC827C0DC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3E882B-7EF7-47B3-AFC1-450AB7BDB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69EFCD-3DF3-4781-B7A2-82615CCD76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38BA70-EC9F-4530-A328-559CF5EC1C2A}"/>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8" name="Footer Placeholder 7">
            <a:extLst>
              <a:ext uri="{FF2B5EF4-FFF2-40B4-BE49-F238E27FC236}">
                <a16:creationId xmlns:a16="http://schemas.microsoft.com/office/drawing/2014/main" id="{ABDBE363-F4E8-4CAF-929D-FCDC1E5DEE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F96E98-B9AD-4A14-A079-EE36BE23FB44}"/>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302654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306A-4DD7-458C-8540-E2218B7D75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EAE2AA-80B2-44DC-B624-4EDB11B8053B}"/>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4" name="Footer Placeholder 3">
            <a:extLst>
              <a:ext uri="{FF2B5EF4-FFF2-40B4-BE49-F238E27FC236}">
                <a16:creationId xmlns:a16="http://schemas.microsoft.com/office/drawing/2014/main" id="{FA6BDED7-6F69-4C67-BB60-0F3D2C0ED5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55C6C8-E943-4B5D-9A20-71B4C9A82055}"/>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48437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F57175-E6A9-482B-8E1B-0BA68BD72A3A}"/>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3" name="Footer Placeholder 2">
            <a:extLst>
              <a:ext uri="{FF2B5EF4-FFF2-40B4-BE49-F238E27FC236}">
                <a16:creationId xmlns:a16="http://schemas.microsoft.com/office/drawing/2014/main" id="{BF265CFD-8DA3-44E0-AFA6-D11B1C0195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177BD2-15EC-48B5-BD43-99565FC689B8}"/>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269597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EADF-3F5E-424A-99C6-80CA7FE2F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27B91E-5142-4E06-A375-CDD753B4EB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A6A898-2DB6-40CC-BC0D-277BFEA66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E243A-3130-45C4-BDF0-8CB9E85C3F58}"/>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6" name="Footer Placeholder 5">
            <a:extLst>
              <a:ext uri="{FF2B5EF4-FFF2-40B4-BE49-F238E27FC236}">
                <a16:creationId xmlns:a16="http://schemas.microsoft.com/office/drawing/2014/main" id="{62E71C74-A83E-4294-8ECD-00ABE246B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F21C56-D2BC-4171-938E-AE4B7E6E4CD6}"/>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423738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F6B4-36C2-426E-93D1-9D9D195556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1E74B4-D55D-4FE3-B1D4-06A653A117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46B369-DA4C-4D00-885C-0C0E55648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1500A-C38A-489B-BE57-1DDA47A4068A}"/>
              </a:ext>
            </a:extLst>
          </p:cNvPr>
          <p:cNvSpPr>
            <a:spLocks noGrp="1"/>
          </p:cNvSpPr>
          <p:nvPr>
            <p:ph type="dt" sz="half" idx="10"/>
          </p:nvPr>
        </p:nvSpPr>
        <p:spPr/>
        <p:txBody>
          <a:bodyPr/>
          <a:lstStyle/>
          <a:p>
            <a:fld id="{C977F0E1-D0AB-4222-BA87-70E524633AC4}" type="datetimeFigureOut">
              <a:rPr lang="en-US" smtClean="0"/>
              <a:t>7/3/2023</a:t>
            </a:fld>
            <a:endParaRPr lang="en-US"/>
          </a:p>
        </p:txBody>
      </p:sp>
      <p:sp>
        <p:nvSpPr>
          <p:cNvPr id="6" name="Footer Placeholder 5">
            <a:extLst>
              <a:ext uri="{FF2B5EF4-FFF2-40B4-BE49-F238E27FC236}">
                <a16:creationId xmlns:a16="http://schemas.microsoft.com/office/drawing/2014/main" id="{4976A7E6-49AA-40C7-A2A9-1CB52AF4C9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89DA9-B00D-4E7A-B9BF-0453FF637930}"/>
              </a:ext>
            </a:extLst>
          </p:cNvPr>
          <p:cNvSpPr>
            <a:spLocks noGrp="1"/>
          </p:cNvSpPr>
          <p:nvPr>
            <p:ph type="sldNum" sz="quarter" idx="12"/>
          </p:nvPr>
        </p:nvSpPr>
        <p:spPr/>
        <p:txBody>
          <a:bodyPr/>
          <a:lstStyle/>
          <a:p>
            <a:fld id="{9F312D06-E3F1-4FD2-B4B5-21FA3235D88A}" type="slidenum">
              <a:rPr lang="en-US" smtClean="0"/>
              <a:t>‹#›</a:t>
            </a:fld>
            <a:endParaRPr lang="en-US"/>
          </a:p>
        </p:txBody>
      </p:sp>
    </p:spTree>
    <p:extLst>
      <p:ext uri="{BB962C8B-B14F-4D97-AF65-F5344CB8AC3E}">
        <p14:creationId xmlns:p14="http://schemas.microsoft.com/office/powerpoint/2010/main" val="1441430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A99AD1-D045-418F-9441-76F625E85A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1B66BA-6690-40EC-B3E6-79EA076D4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BBF686-2148-415D-8AB6-1EE4FAE47E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7F0E1-D0AB-4222-BA87-70E524633AC4}" type="datetimeFigureOut">
              <a:rPr lang="en-US" smtClean="0"/>
              <a:t>7/3/2023</a:t>
            </a:fld>
            <a:endParaRPr lang="en-US"/>
          </a:p>
        </p:txBody>
      </p:sp>
      <p:sp>
        <p:nvSpPr>
          <p:cNvPr id="5" name="Footer Placeholder 4">
            <a:extLst>
              <a:ext uri="{FF2B5EF4-FFF2-40B4-BE49-F238E27FC236}">
                <a16:creationId xmlns:a16="http://schemas.microsoft.com/office/drawing/2014/main" id="{ABF3BA6C-2272-48AF-B332-C8F0833905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2BE37D-70DA-41C6-B5F5-9A91468A1D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12D06-E3F1-4FD2-B4B5-21FA3235D88A}" type="slidenum">
              <a:rPr lang="en-US" smtClean="0"/>
              <a:t>‹#›</a:t>
            </a:fld>
            <a:endParaRPr lang="en-US"/>
          </a:p>
        </p:txBody>
      </p:sp>
    </p:spTree>
    <p:extLst>
      <p:ext uri="{BB962C8B-B14F-4D97-AF65-F5344CB8AC3E}">
        <p14:creationId xmlns:p14="http://schemas.microsoft.com/office/powerpoint/2010/main" val="898936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github.com/genvert/AP_157_FX-2_Vertudez/tree/main/Activity%202"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genvert/AP_157_FX-2_Vertudez/tree/main/Activity%202" TargetMode="External"/><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hyperlink" Target="https://github.com/genvert/AP_157_FX-2_Vertudez/tree/main/Activity%202" TargetMode="Externa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1.png"/><Relationship Id="rId7" Type="http://schemas.openxmlformats.org/officeDocument/2006/relationships/image" Target="../media/image11.png"/><Relationship Id="rId12" Type="http://schemas.openxmlformats.org/officeDocument/2006/relationships/image" Target="../media/image29.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8.png"/><Relationship Id="rId5" Type="http://schemas.openxmlformats.org/officeDocument/2006/relationships/image" Target="../media/image23.png"/><Relationship Id="rId15" Type="http://schemas.openxmlformats.org/officeDocument/2006/relationships/hyperlink" Target="https://github.com/genvert/AP_157_FX-2_Vertudez/tree/main/Activity%202" TargetMode="External"/><Relationship Id="rId10" Type="http://schemas.openxmlformats.org/officeDocument/2006/relationships/image" Target="../media/image27.png"/><Relationship Id="rId4" Type="http://schemas.openxmlformats.org/officeDocument/2006/relationships/image" Target="../media/image22.png"/><Relationship Id="rId9" Type="http://schemas.openxmlformats.org/officeDocument/2006/relationships/image" Target="../media/image26.png"/><Relationship Id="rId14" Type="http://schemas.openxmlformats.org/officeDocument/2006/relationships/image" Target="../media/image31.tif"/></Relationships>
</file>

<file path=ppt/slides/_rels/slide7.xml.rels><?xml version="1.0" encoding="UTF-8" standalone="yes"?>
<Relationships xmlns="http://schemas.openxmlformats.org/package/2006/relationships"><Relationship Id="rId3" Type="http://schemas.openxmlformats.org/officeDocument/2006/relationships/image" Target="../media/image33.tif"/><Relationship Id="rId7" Type="http://schemas.openxmlformats.org/officeDocument/2006/relationships/hyperlink" Target="https://github.com/genvert/AP_157_FX-2_Vertudez/tree/main/Activity%202" TargetMode="External"/><Relationship Id="rId2" Type="http://schemas.openxmlformats.org/officeDocument/2006/relationships/image" Target="../media/image32.tif"/><Relationship Id="rId1" Type="http://schemas.openxmlformats.org/officeDocument/2006/relationships/slideLayout" Target="../slideLayouts/slideLayout2.xml"/><Relationship Id="rId6" Type="http://schemas.openxmlformats.org/officeDocument/2006/relationships/image" Target="../media/image36.tif"/><Relationship Id="rId5" Type="http://schemas.openxmlformats.org/officeDocument/2006/relationships/image" Target="../media/image35.png"/><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CE3DC-55D7-442F-9E43-E505871B7265}"/>
              </a:ext>
            </a:extLst>
          </p:cNvPr>
          <p:cNvSpPr>
            <a:spLocks noGrp="1"/>
          </p:cNvSpPr>
          <p:nvPr>
            <p:ph type="ctrTitle"/>
          </p:nvPr>
        </p:nvSpPr>
        <p:spPr>
          <a:xfrm>
            <a:off x="1524000" y="1782439"/>
            <a:ext cx="9144000" cy="2387600"/>
          </a:xfrm>
        </p:spPr>
        <p:txBody>
          <a:bodyPr>
            <a:normAutofit fontScale="90000"/>
          </a:bodyPr>
          <a:lstStyle/>
          <a:p>
            <a:r>
              <a:rPr lang="en-US" dirty="0"/>
              <a:t>Activity 2:</a:t>
            </a:r>
            <a:br>
              <a:rPr lang="en-US" dirty="0"/>
            </a:br>
            <a:r>
              <a:rPr lang="en-US" dirty="0"/>
              <a:t>FOURIER TRANSFORM MODEL OF IMAGE FORMATION PART 1</a:t>
            </a:r>
          </a:p>
        </p:txBody>
      </p:sp>
      <p:sp>
        <p:nvSpPr>
          <p:cNvPr id="3" name="Subtitle 2">
            <a:extLst>
              <a:ext uri="{FF2B5EF4-FFF2-40B4-BE49-F238E27FC236}">
                <a16:creationId xmlns:a16="http://schemas.microsoft.com/office/drawing/2014/main" id="{1140E3FC-ADC1-4BF7-A593-8B1DF3E3FABE}"/>
              </a:ext>
            </a:extLst>
          </p:cNvPr>
          <p:cNvSpPr>
            <a:spLocks noGrp="1"/>
          </p:cNvSpPr>
          <p:nvPr>
            <p:ph type="subTitle" idx="1"/>
          </p:nvPr>
        </p:nvSpPr>
        <p:spPr>
          <a:xfrm>
            <a:off x="1524000" y="4539557"/>
            <a:ext cx="9144000" cy="993228"/>
          </a:xfrm>
        </p:spPr>
        <p:txBody>
          <a:bodyPr>
            <a:normAutofit lnSpcReduction="10000"/>
          </a:bodyPr>
          <a:lstStyle/>
          <a:p>
            <a:r>
              <a:rPr lang="en-US" sz="1600" dirty="0"/>
              <a:t>Genesis Vertudez – 202003099</a:t>
            </a:r>
          </a:p>
          <a:p>
            <a:r>
              <a:rPr lang="en-US" sz="1600" dirty="0"/>
              <a:t>App Physics 157 - Computational Analysis and Modeling in Physics</a:t>
            </a:r>
          </a:p>
          <a:p>
            <a:r>
              <a:rPr lang="en-US" sz="1600" dirty="0"/>
              <a:t>Submitted to Dr. Maricor Soriano; Mx. Rene Principe Jr.</a:t>
            </a:r>
          </a:p>
        </p:txBody>
      </p:sp>
    </p:spTree>
    <p:extLst>
      <p:ext uri="{BB962C8B-B14F-4D97-AF65-F5344CB8AC3E}">
        <p14:creationId xmlns:p14="http://schemas.microsoft.com/office/powerpoint/2010/main" val="949759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8EE1-5A44-452D-B8F2-A9AD0B9E420F}"/>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34B456A2-6D19-428D-B0C9-EF380C170418}"/>
              </a:ext>
            </a:extLst>
          </p:cNvPr>
          <p:cNvSpPr>
            <a:spLocks noGrp="1"/>
          </p:cNvSpPr>
          <p:nvPr>
            <p:ph idx="1"/>
          </p:nvPr>
        </p:nvSpPr>
        <p:spPr/>
        <p:txBody>
          <a:bodyPr/>
          <a:lstStyle/>
          <a:p>
            <a:r>
              <a:rPr lang="en-US" dirty="0"/>
              <a:t>Use Fourier transform to manipulate images</a:t>
            </a:r>
          </a:p>
          <a:p>
            <a:r>
              <a:rPr lang="en-US" dirty="0"/>
              <a:t>Convolve images with patterns to apply it to them</a:t>
            </a:r>
          </a:p>
          <a:p>
            <a:r>
              <a:rPr lang="en-US" dirty="0"/>
              <a:t>Convolve images with filters to improve them</a:t>
            </a:r>
          </a:p>
          <a:p>
            <a:r>
              <a:rPr lang="en-US" dirty="0"/>
              <a:t>Use Fourier transform to locate certain patterns in images</a:t>
            </a:r>
          </a:p>
        </p:txBody>
      </p:sp>
    </p:spTree>
    <p:extLst>
      <p:ext uri="{BB962C8B-B14F-4D97-AF65-F5344CB8AC3E}">
        <p14:creationId xmlns:p14="http://schemas.microsoft.com/office/powerpoint/2010/main" val="422346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9770E-AA88-4C98-93CD-7717F58CD419}"/>
              </a:ext>
            </a:extLst>
          </p:cNvPr>
          <p:cNvSpPr>
            <a:spLocks noGrp="1"/>
          </p:cNvSpPr>
          <p:nvPr>
            <p:ph type="title"/>
          </p:nvPr>
        </p:nvSpPr>
        <p:spPr/>
        <p:txBody>
          <a:bodyPr/>
          <a:lstStyle/>
          <a:p>
            <a:r>
              <a:rPr lang="en-US" b="1" dirty="0"/>
              <a:t>DISCRETE FOURIER TRANSFORM</a:t>
            </a:r>
          </a:p>
        </p:txBody>
      </p:sp>
      <p:pic>
        <p:nvPicPr>
          <p:cNvPr id="37" name="Content Placeholder 36">
            <a:extLst>
              <a:ext uri="{FF2B5EF4-FFF2-40B4-BE49-F238E27FC236}">
                <a16:creationId xmlns:a16="http://schemas.microsoft.com/office/drawing/2014/main" id="{645544F2-4CA4-470C-B0D1-63F7DC4EEA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1639" y="3713223"/>
            <a:ext cx="1181281" cy="1181281"/>
          </a:xfrm>
        </p:spPr>
      </p:pic>
      <p:pic>
        <p:nvPicPr>
          <p:cNvPr id="41" name="Picture 40">
            <a:extLst>
              <a:ext uri="{FF2B5EF4-FFF2-40B4-BE49-F238E27FC236}">
                <a16:creationId xmlns:a16="http://schemas.microsoft.com/office/drawing/2014/main" id="{8C573ED8-73D5-4919-AB51-6D916FBB5C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4038" y="3731521"/>
            <a:ext cx="1181281" cy="1181281"/>
          </a:xfrm>
          <a:prstGeom prst="rect">
            <a:avLst/>
          </a:prstGeom>
        </p:spPr>
      </p:pic>
      <p:pic>
        <p:nvPicPr>
          <p:cNvPr id="43" name="Picture 42">
            <a:extLst>
              <a:ext uri="{FF2B5EF4-FFF2-40B4-BE49-F238E27FC236}">
                <a16:creationId xmlns:a16="http://schemas.microsoft.com/office/drawing/2014/main" id="{01DAA23C-00A5-47F2-8676-385731AE09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2508" y="3713223"/>
            <a:ext cx="1181281" cy="1181281"/>
          </a:xfrm>
          <a:prstGeom prst="rect">
            <a:avLst/>
          </a:prstGeom>
        </p:spPr>
      </p:pic>
      <p:pic>
        <p:nvPicPr>
          <p:cNvPr id="45" name="Picture 44">
            <a:extLst>
              <a:ext uri="{FF2B5EF4-FFF2-40B4-BE49-F238E27FC236}">
                <a16:creationId xmlns:a16="http://schemas.microsoft.com/office/drawing/2014/main" id="{225DD465-6AD4-4BDB-A8D4-7D0E4B1C01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8761" y="3713223"/>
            <a:ext cx="1181281" cy="1181281"/>
          </a:xfrm>
          <a:prstGeom prst="rect">
            <a:avLst/>
          </a:prstGeom>
        </p:spPr>
      </p:pic>
      <p:pic>
        <p:nvPicPr>
          <p:cNvPr id="47" name="Picture 46">
            <a:extLst>
              <a:ext uri="{FF2B5EF4-FFF2-40B4-BE49-F238E27FC236}">
                <a16:creationId xmlns:a16="http://schemas.microsoft.com/office/drawing/2014/main" id="{EDF02C17-0229-4540-889A-8308ED56A7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86373" y="3709500"/>
            <a:ext cx="1181281" cy="1181281"/>
          </a:xfrm>
          <a:prstGeom prst="rect">
            <a:avLst/>
          </a:prstGeom>
        </p:spPr>
      </p:pic>
      <p:pic>
        <p:nvPicPr>
          <p:cNvPr id="51" name="Picture 50">
            <a:extLst>
              <a:ext uri="{FF2B5EF4-FFF2-40B4-BE49-F238E27FC236}">
                <a16:creationId xmlns:a16="http://schemas.microsoft.com/office/drawing/2014/main" id="{3AC75487-5E80-4296-99F5-ED54833A96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61639" y="2394638"/>
            <a:ext cx="1181281" cy="1181281"/>
          </a:xfrm>
          <a:prstGeom prst="rect">
            <a:avLst/>
          </a:prstGeom>
        </p:spPr>
      </p:pic>
      <p:pic>
        <p:nvPicPr>
          <p:cNvPr id="53" name="Picture 52">
            <a:extLst>
              <a:ext uri="{FF2B5EF4-FFF2-40B4-BE49-F238E27FC236}">
                <a16:creationId xmlns:a16="http://schemas.microsoft.com/office/drawing/2014/main" id="{6EE6024C-6234-4767-88B3-01E49082EC9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64038" y="2394638"/>
            <a:ext cx="1181281" cy="1181281"/>
          </a:xfrm>
          <a:prstGeom prst="rect">
            <a:avLst/>
          </a:prstGeom>
        </p:spPr>
      </p:pic>
      <p:pic>
        <p:nvPicPr>
          <p:cNvPr id="55" name="Picture 54">
            <a:extLst>
              <a:ext uri="{FF2B5EF4-FFF2-40B4-BE49-F238E27FC236}">
                <a16:creationId xmlns:a16="http://schemas.microsoft.com/office/drawing/2014/main" id="{F3D72060-9D9B-4502-A5C5-EF4AAF3C94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82508" y="2394638"/>
            <a:ext cx="1181281" cy="1181281"/>
          </a:xfrm>
          <a:prstGeom prst="rect">
            <a:avLst/>
          </a:prstGeom>
        </p:spPr>
      </p:pic>
      <p:pic>
        <p:nvPicPr>
          <p:cNvPr id="57" name="Picture 56">
            <a:extLst>
              <a:ext uri="{FF2B5EF4-FFF2-40B4-BE49-F238E27FC236}">
                <a16:creationId xmlns:a16="http://schemas.microsoft.com/office/drawing/2014/main" id="{2C968B31-F3DF-4185-BC4B-3180E9A1644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88761" y="2394638"/>
            <a:ext cx="1181281" cy="1181281"/>
          </a:xfrm>
          <a:prstGeom prst="rect">
            <a:avLst/>
          </a:prstGeom>
        </p:spPr>
      </p:pic>
      <p:pic>
        <p:nvPicPr>
          <p:cNvPr id="61" name="Picture 60">
            <a:extLst>
              <a:ext uri="{FF2B5EF4-FFF2-40B4-BE49-F238E27FC236}">
                <a16:creationId xmlns:a16="http://schemas.microsoft.com/office/drawing/2014/main" id="{960699DA-01A7-4818-8912-36C15A84E8F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86373" y="2394638"/>
            <a:ext cx="1181281" cy="1181281"/>
          </a:xfrm>
          <a:prstGeom prst="rect">
            <a:avLst/>
          </a:prstGeom>
        </p:spPr>
      </p:pic>
      <p:sp>
        <p:nvSpPr>
          <p:cNvPr id="40" name="Content Placeholder 2">
            <a:extLst>
              <a:ext uri="{FF2B5EF4-FFF2-40B4-BE49-F238E27FC236}">
                <a16:creationId xmlns:a16="http://schemas.microsoft.com/office/drawing/2014/main" id="{F83C7AF4-9984-4D63-819D-18367F67E82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Fourier transform of circles</a:t>
            </a:r>
          </a:p>
          <a:p>
            <a:endParaRPr lang="en-US" dirty="0"/>
          </a:p>
          <a:p>
            <a:endParaRPr lang="en-US" dirty="0"/>
          </a:p>
          <a:p>
            <a:endParaRPr lang="en-US" dirty="0"/>
          </a:p>
          <a:p>
            <a:endParaRPr lang="en-US" dirty="0"/>
          </a:p>
          <a:p>
            <a:endParaRPr lang="en-US" dirty="0"/>
          </a:p>
          <a:p>
            <a:r>
              <a:rPr lang="en-US" dirty="0"/>
              <a:t>The Fourier transform of a circle are concentric circles. The larger the radius of the circle, the smaller the Fourier transform.</a:t>
            </a:r>
          </a:p>
        </p:txBody>
      </p:sp>
      <p:sp>
        <p:nvSpPr>
          <p:cNvPr id="14" name="Content Placeholder 2">
            <a:extLst>
              <a:ext uri="{FF2B5EF4-FFF2-40B4-BE49-F238E27FC236}">
                <a16:creationId xmlns:a16="http://schemas.microsoft.com/office/drawing/2014/main" id="{AC2A0A29-9973-4CA2-B289-635997FFF811}"/>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12"/>
              </a:rPr>
              <a:t>https://github.com/genvert/AP_157_FX-2_Vertudez/tree/main/Activity%202</a:t>
            </a:r>
            <a:endParaRPr lang="en-US" sz="1200" dirty="0"/>
          </a:p>
        </p:txBody>
      </p:sp>
    </p:spTree>
    <p:extLst>
      <p:ext uri="{BB962C8B-B14F-4D97-AF65-F5344CB8AC3E}">
        <p14:creationId xmlns:p14="http://schemas.microsoft.com/office/powerpoint/2010/main" val="1420867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2B341-BE7F-4696-B028-9898BAB7EDA5}"/>
              </a:ext>
            </a:extLst>
          </p:cNvPr>
          <p:cNvSpPr>
            <a:spLocks noGrp="1"/>
          </p:cNvSpPr>
          <p:nvPr>
            <p:ph type="title"/>
          </p:nvPr>
        </p:nvSpPr>
        <p:spPr/>
        <p:txBody>
          <a:bodyPr/>
          <a:lstStyle/>
          <a:p>
            <a:r>
              <a:rPr lang="en-US" b="1" dirty="0"/>
              <a:t>DISCRETE FOURIER TRANSFORM</a:t>
            </a:r>
            <a:endParaRPr lang="en-US" dirty="0"/>
          </a:p>
        </p:txBody>
      </p:sp>
      <p:sp>
        <p:nvSpPr>
          <p:cNvPr id="3" name="Content Placeholder 2">
            <a:extLst>
              <a:ext uri="{FF2B5EF4-FFF2-40B4-BE49-F238E27FC236}">
                <a16:creationId xmlns:a16="http://schemas.microsoft.com/office/drawing/2014/main" id="{5F7845CA-C30E-4A80-A1FD-B35B66921674}"/>
              </a:ext>
            </a:extLst>
          </p:cNvPr>
          <p:cNvSpPr>
            <a:spLocks noGrp="1"/>
          </p:cNvSpPr>
          <p:nvPr>
            <p:ph idx="1"/>
          </p:nvPr>
        </p:nvSpPr>
        <p:spPr>
          <a:xfrm>
            <a:off x="901897" y="1397786"/>
            <a:ext cx="10515600" cy="5460214"/>
          </a:xfrm>
        </p:spPr>
        <p:txBody>
          <a:bodyPr>
            <a:normAutofit fontScale="77500" lnSpcReduction="20000"/>
          </a:bodyPr>
          <a:lstStyle/>
          <a:p>
            <a:r>
              <a:rPr lang="en-US" dirty="0"/>
              <a:t>Fourier transform of sinusoids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Fourier transform of a sinusoid are two points, which correspond to two Dirac deltas. The frequency is directly proportional to the separation distance of the points.</a:t>
            </a:r>
          </a:p>
        </p:txBody>
      </p:sp>
      <p:pic>
        <p:nvPicPr>
          <p:cNvPr id="4" name="Picture 3">
            <a:extLst>
              <a:ext uri="{FF2B5EF4-FFF2-40B4-BE49-F238E27FC236}">
                <a16:creationId xmlns:a16="http://schemas.microsoft.com/office/drawing/2014/main" id="{C35BF8D5-30FB-4BCE-915F-1F84BBC4E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646" y="1910453"/>
            <a:ext cx="1721619" cy="1721619"/>
          </a:xfrm>
          <a:prstGeom prst="rect">
            <a:avLst/>
          </a:prstGeom>
        </p:spPr>
      </p:pic>
      <p:pic>
        <p:nvPicPr>
          <p:cNvPr id="5" name="Picture 4">
            <a:extLst>
              <a:ext uri="{FF2B5EF4-FFF2-40B4-BE49-F238E27FC236}">
                <a16:creationId xmlns:a16="http://schemas.microsoft.com/office/drawing/2014/main" id="{F408E8CC-7498-4620-A780-CC385ED12F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6751" y="1910453"/>
            <a:ext cx="1721619" cy="1721619"/>
          </a:xfrm>
          <a:prstGeom prst="rect">
            <a:avLst/>
          </a:prstGeom>
        </p:spPr>
      </p:pic>
      <p:pic>
        <p:nvPicPr>
          <p:cNvPr id="6" name="Picture 5">
            <a:extLst>
              <a:ext uri="{FF2B5EF4-FFF2-40B4-BE49-F238E27FC236}">
                <a16:creationId xmlns:a16="http://schemas.microsoft.com/office/drawing/2014/main" id="{9748CCEC-7544-4943-A28C-BC8B981973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2935" y="1892156"/>
            <a:ext cx="1721619" cy="1721619"/>
          </a:xfrm>
          <a:prstGeom prst="rect">
            <a:avLst/>
          </a:prstGeom>
        </p:spPr>
      </p:pic>
      <p:pic>
        <p:nvPicPr>
          <p:cNvPr id="7" name="Picture 6">
            <a:extLst>
              <a:ext uri="{FF2B5EF4-FFF2-40B4-BE49-F238E27FC236}">
                <a16:creationId xmlns:a16="http://schemas.microsoft.com/office/drawing/2014/main" id="{44AF93A2-5E87-4A99-9D05-10BBD12D23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6351" y="3914704"/>
            <a:ext cx="1747866" cy="1747866"/>
          </a:xfrm>
          <a:prstGeom prst="rect">
            <a:avLst/>
          </a:prstGeom>
        </p:spPr>
      </p:pic>
      <p:pic>
        <p:nvPicPr>
          <p:cNvPr id="8" name="Picture 7">
            <a:extLst>
              <a:ext uri="{FF2B5EF4-FFF2-40B4-BE49-F238E27FC236}">
                <a16:creationId xmlns:a16="http://schemas.microsoft.com/office/drawing/2014/main" id="{229A7F27-66EA-442C-B626-008EB21889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1647" y="3914704"/>
            <a:ext cx="1747866" cy="1747866"/>
          </a:xfrm>
          <a:prstGeom prst="rect">
            <a:avLst/>
          </a:prstGeom>
        </p:spPr>
      </p:pic>
      <p:pic>
        <p:nvPicPr>
          <p:cNvPr id="9" name="Picture 8">
            <a:extLst>
              <a:ext uri="{FF2B5EF4-FFF2-40B4-BE49-F238E27FC236}">
                <a16:creationId xmlns:a16="http://schemas.microsoft.com/office/drawing/2014/main" id="{D71EC997-CA28-4246-A205-CC39748AE0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6751" y="3933001"/>
            <a:ext cx="1747866" cy="1747866"/>
          </a:xfrm>
          <a:prstGeom prst="rect">
            <a:avLst/>
          </a:prstGeom>
        </p:spPr>
      </p:pic>
      <p:sp>
        <p:nvSpPr>
          <p:cNvPr id="11" name="Content Placeholder 2">
            <a:extLst>
              <a:ext uri="{FF2B5EF4-FFF2-40B4-BE49-F238E27FC236}">
                <a16:creationId xmlns:a16="http://schemas.microsoft.com/office/drawing/2014/main" id="{6FFCE158-C678-41A7-BB68-391000DFC400}"/>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8"/>
              </a:rPr>
              <a:t>https://github.com/genvert/AP_157_FX-2_Vertudez/tree/main/Activity%202</a:t>
            </a:r>
            <a:endParaRPr lang="en-US" sz="1200" dirty="0"/>
          </a:p>
        </p:txBody>
      </p:sp>
    </p:spTree>
    <p:extLst>
      <p:ext uri="{BB962C8B-B14F-4D97-AF65-F5344CB8AC3E}">
        <p14:creationId xmlns:p14="http://schemas.microsoft.com/office/powerpoint/2010/main" val="1479353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38AD7-BBAE-40F1-B091-ACCFC8CC036E}"/>
              </a:ext>
            </a:extLst>
          </p:cNvPr>
          <p:cNvSpPr>
            <a:spLocks noGrp="1"/>
          </p:cNvSpPr>
          <p:nvPr>
            <p:ph type="title"/>
          </p:nvPr>
        </p:nvSpPr>
        <p:spPr/>
        <p:txBody>
          <a:bodyPr/>
          <a:lstStyle/>
          <a:p>
            <a:r>
              <a:rPr lang="en-US" b="1" dirty="0"/>
              <a:t>DISCRETE FOURIER TRANSFORM</a:t>
            </a:r>
            <a:endParaRPr lang="en-US" dirty="0"/>
          </a:p>
        </p:txBody>
      </p:sp>
      <p:pic>
        <p:nvPicPr>
          <p:cNvPr id="7" name="Picture 6">
            <a:extLst>
              <a:ext uri="{FF2B5EF4-FFF2-40B4-BE49-F238E27FC236}">
                <a16:creationId xmlns:a16="http://schemas.microsoft.com/office/drawing/2014/main" id="{81818E06-584C-4E9A-B5EE-A687AEE71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67" y="2496527"/>
            <a:ext cx="3315457" cy="1864945"/>
          </a:xfrm>
          <a:prstGeom prst="rect">
            <a:avLst/>
          </a:prstGeom>
        </p:spPr>
      </p:pic>
      <p:pic>
        <p:nvPicPr>
          <p:cNvPr id="9" name="Picture 8">
            <a:extLst>
              <a:ext uri="{FF2B5EF4-FFF2-40B4-BE49-F238E27FC236}">
                <a16:creationId xmlns:a16="http://schemas.microsoft.com/office/drawing/2014/main" id="{5D364A2B-70D8-45AC-B100-7AF8BE8EE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271" y="2496527"/>
            <a:ext cx="3315457" cy="1864945"/>
          </a:xfrm>
          <a:prstGeom prst="rect">
            <a:avLst/>
          </a:prstGeom>
        </p:spPr>
      </p:pic>
      <p:pic>
        <p:nvPicPr>
          <p:cNvPr id="11" name="Picture 10">
            <a:extLst>
              <a:ext uri="{FF2B5EF4-FFF2-40B4-BE49-F238E27FC236}">
                <a16:creationId xmlns:a16="http://schemas.microsoft.com/office/drawing/2014/main" id="{B7F2AFFE-F9BA-4DA1-AC2F-F9B685FC6D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3474" y="2496527"/>
            <a:ext cx="3315457" cy="1864945"/>
          </a:xfrm>
          <a:prstGeom prst="rect">
            <a:avLst/>
          </a:prstGeom>
        </p:spPr>
      </p:pic>
      <p:sp>
        <p:nvSpPr>
          <p:cNvPr id="4" name="Content Placeholder 3">
            <a:extLst>
              <a:ext uri="{FF2B5EF4-FFF2-40B4-BE49-F238E27FC236}">
                <a16:creationId xmlns:a16="http://schemas.microsoft.com/office/drawing/2014/main" id="{59753910-9E0D-4BB6-9BE0-FCEA90567766}"/>
              </a:ext>
            </a:extLst>
          </p:cNvPr>
          <p:cNvSpPr>
            <a:spLocks noGrp="1"/>
          </p:cNvSpPr>
          <p:nvPr>
            <p:ph idx="1"/>
          </p:nvPr>
        </p:nvSpPr>
        <p:spPr/>
        <p:txBody>
          <a:bodyPr>
            <a:normAutofit fontScale="92500" lnSpcReduction="10000"/>
          </a:bodyPr>
          <a:lstStyle/>
          <a:p>
            <a:r>
              <a:rPr lang="en-US" dirty="0" err="1"/>
              <a:t>fft</a:t>
            </a:r>
            <a:r>
              <a:rPr lang="en-US" dirty="0"/>
              <a:t> of </a:t>
            </a:r>
            <a:r>
              <a:rPr lang="en-US" dirty="0" err="1"/>
              <a:t>fft</a:t>
            </a:r>
            <a:r>
              <a:rPr lang="en-US" dirty="0"/>
              <a:t> VS. </a:t>
            </a:r>
            <a:r>
              <a:rPr lang="en-US" dirty="0" err="1"/>
              <a:t>ifft</a:t>
            </a:r>
            <a:r>
              <a:rPr lang="en-US" dirty="0"/>
              <a:t> of </a:t>
            </a:r>
            <a:r>
              <a:rPr lang="en-US" dirty="0" err="1"/>
              <a:t>fft</a:t>
            </a:r>
            <a:endParaRPr lang="en-US" dirty="0"/>
          </a:p>
          <a:p>
            <a:endParaRPr lang="en-US" dirty="0"/>
          </a:p>
          <a:p>
            <a:endParaRPr lang="en-US" dirty="0"/>
          </a:p>
          <a:p>
            <a:endParaRPr lang="en-US" dirty="0"/>
          </a:p>
          <a:p>
            <a:endParaRPr lang="en-US" dirty="0"/>
          </a:p>
          <a:p>
            <a:endParaRPr lang="en-US" dirty="0"/>
          </a:p>
          <a:p>
            <a:pPr marL="0" indent="0">
              <a:buNone/>
            </a:pPr>
            <a:r>
              <a:rPr lang="en-US" dirty="0"/>
              <a:t>Original image                               </a:t>
            </a:r>
            <a:r>
              <a:rPr lang="en-US" dirty="0" err="1"/>
              <a:t>fft</a:t>
            </a:r>
            <a:r>
              <a:rPr lang="en-US" dirty="0"/>
              <a:t> of </a:t>
            </a:r>
            <a:r>
              <a:rPr lang="en-US" dirty="0" err="1"/>
              <a:t>fft</a:t>
            </a:r>
            <a:r>
              <a:rPr lang="en-US" dirty="0"/>
              <a:t>                                       </a:t>
            </a:r>
            <a:r>
              <a:rPr lang="en-US" dirty="0" err="1"/>
              <a:t>ifft</a:t>
            </a:r>
            <a:r>
              <a:rPr lang="en-US" dirty="0"/>
              <a:t> of </a:t>
            </a:r>
            <a:r>
              <a:rPr lang="en-US" dirty="0" err="1"/>
              <a:t>fft</a:t>
            </a:r>
            <a:endParaRPr lang="en-US" dirty="0"/>
          </a:p>
          <a:p>
            <a:r>
              <a:rPr lang="en-US" dirty="0"/>
              <a:t>Taking the </a:t>
            </a:r>
            <a:r>
              <a:rPr lang="en-US" dirty="0" err="1"/>
              <a:t>fft</a:t>
            </a:r>
            <a:r>
              <a:rPr lang="en-US" dirty="0"/>
              <a:t> of </a:t>
            </a:r>
            <a:r>
              <a:rPr lang="en-US" dirty="0" err="1"/>
              <a:t>fft</a:t>
            </a:r>
            <a:r>
              <a:rPr lang="en-US" dirty="0"/>
              <a:t> of an image rotates it 180 degrees.</a:t>
            </a:r>
          </a:p>
          <a:p>
            <a:r>
              <a:rPr lang="en-US" dirty="0"/>
              <a:t>Taking the </a:t>
            </a:r>
            <a:r>
              <a:rPr lang="en-US" dirty="0" err="1"/>
              <a:t>ifft</a:t>
            </a:r>
            <a:r>
              <a:rPr lang="en-US" dirty="0"/>
              <a:t> of </a:t>
            </a:r>
            <a:r>
              <a:rPr lang="en-US" dirty="0" err="1"/>
              <a:t>fft</a:t>
            </a:r>
            <a:r>
              <a:rPr lang="en-US" dirty="0"/>
              <a:t> returns the original image, which makes sense since they are inverse operator of each other.</a:t>
            </a:r>
          </a:p>
        </p:txBody>
      </p:sp>
      <p:sp>
        <p:nvSpPr>
          <p:cNvPr id="10" name="Content Placeholder 2">
            <a:extLst>
              <a:ext uri="{FF2B5EF4-FFF2-40B4-BE49-F238E27FC236}">
                <a16:creationId xmlns:a16="http://schemas.microsoft.com/office/drawing/2014/main" id="{EE9D8289-13A5-43DD-BD83-80DDDB7AD596}"/>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5"/>
              </a:rPr>
              <a:t>https://github.com/genvert/AP_157_FX-2_Vertudez/tree/main/Activity%202</a:t>
            </a:r>
            <a:endParaRPr lang="en-US" sz="1200" dirty="0"/>
          </a:p>
        </p:txBody>
      </p:sp>
    </p:spTree>
    <p:extLst>
      <p:ext uri="{BB962C8B-B14F-4D97-AF65-F5344CB8AC3E}">
        <p14:creationId xmlns:p14="http://schemas.microsoft.com/office/powerpoint/2010/main" val="3064349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3">
            <a:extLst>
              <a:ext uri="{FF2B5EF4-FFF2-40B4-BE49-F238E27FC236}">
                <a16:creationId xmlns:a16="http://schemas.microsoft.com/office/drawing/2014/main" id="{72BA30A5-3852-4F09-9560-6FC7346101D6}"/>
              </a:ext>
            </a:extLst>
          </p:cNvPr>
          <p:cNvSpPr>
            <a:spLocks noGrp="1"/>
          </p:cNvSpPr>
          <p:nvPr>
            <p:ph idx="1"/>
          </p:nvPr>
        </p:nvSpPr>
        <p:spPr>
          <a:xfrm>
            <a:off x="838200" y="1442906"/>
            <a:ext cx="10515600" cy="5415093"/>
          </a:xfrm>
        </p:spPr>
        <p:txBody>
          <a:bodyPr>
            <a:normAutofit fontScale="92500" lnSpcReduction="20000"/>
          </a:bodyPr>
          <a:lstStyle/>
          <a:p>
            <a:r>
              <a:rPr lang="en-US" dirty="0"/>
              <a:t>Convolving an image with another</a:t>
            </a:r>
          </a:p>
          <a:p>
            <a:endParaRPr lang="en-US" dirty="0"/>
          </a:p>
          <a:p>
            <a:endParaRPr lang="en-US" dirty="0"/>
          </a:p>
          <a:p>
            <a:endParaRPr lang="en-US" dirty="0"/>
          </a:p>
          <a:p>
            <a:endParaRPr lang="en-US" dirty="0"/>
          </a:p>
          <a:p>
            <a:pPr marL="0" indent="0">
              <a:buNone/>
            </a:pPr>
            <a:endParaRPr lang="en-US" dirty="0"/>
          </a:p>
          <a:p>
            <a:r>
              <a:rPr lang="en-US" dirty="0"/>
              <a:t>Convolving two functions is equal to multiplying their Fourier transforms</a:t>
            </a:r>
          </a:p>
          <a:p>
            <a:r>
              <a:rPr lang="en-US" dirty="0"/>
              <a:t>In this case, each pixel of the image acts as a Dirac delta function. Convolving it with different images (circles and sinusoid) essentially copies their the Fourier transform to each pixel.</a:t>
            </a:r>
          </a:p>
          <a:p>
            <a:r>
              <a:rPr lang="en-US" dirty="0"/>
              <a:t>From previous results, smaller circle has larger diffraction pattern as Fourier transform, which makes the NIP image blurry. Sinusoids has two points spaced from the center as Fourier transform, which makes the NIP image duplicate with space from the center.</a:t>
            </a:r>
          </a:p>
        </p:txBody>
      </p:sp>
      <p:sp>
        <p:nvSpPr>
          <p:cNvPr id="2" name="Title 1">
            <a:extLst>
              <a:ext uri="{FF2B5EF4-FFF2-40B4-BE49-F238E27FC236}">
                <a16:creationId xmlns:a16="http://schemas.microsoft.com/office/drawing/2014/main" id="{8595FA24-7A53-4C7F-82C7-2528EC0FDFBF}"/>
              </a:ext>
            </a:extLst>
          </p:cNvPr>
          <p:cNvSpPr>
            <a:spLocks noGrp="1"/>
          </p:cNvSpPr>
          <p:nvPr>
            <p:ph type="title"/>
          </p:nvPr>
        </p:nvSpPr>
        <p:spPr/>
        <p:txBody>
          <a:bodyPr/>
          <a:lstStyle/>
          <a:p>
            <a:r>
              <a:rPr lang="en-US" b="1" dirty="0"/>
              <a:t>CONVOLUTION</a:t>
            </a:r>
          </a:p>
        </p:txBody>
      </p:sp>
      <p:pic>
        <p:nvPicPr>
          <p:cNvPr id="7" name="Picture 6">
            <a:extLst>
              <a:ext uri="{FF2B5EF4-FFF2-40B4-BE49-F238E27FC236}">
                <a16:creationId xmlns:a16="http://schemas.microsoft.com/office/drawing/2014/main" id="{979D7CE6-4233-4137-A79F-BFA202E84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199" y="1881010"/>
            <a:ext cx="806067" cy="806067"/>
          </a:xfrm>
          <a:prstGeom prst="rect">
            <a:avLst/>
          </a:prstGeom>
        </p:spPr>
      </p:pic>
      <p:pic>
        <p:nvPicPr>
          <p:cNvPr id="9" name="Picture 8">
            <a:extLst>
              <a:ext uri="{FF2B5EF4-FFF2-40B4-BE49-F238E27FC236}">
                <a16:creationId xmlns:a16="http://schemas.microsoft.com/office/drawing/2014/main" id="{47B2493B-BA7C-4725-AE98-1818792DA8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3130" y="1881010"/>
            <a:ext cx="806067" cy="806067"/>
          </a:xfrm>
          <a:prstGeom prst="rect">
            <a:avLst/>
          </a:prstGeom>
        </p:spPr>
      </p:pic>
      <p:pic>
        <p:nvPicPr>
          <p:cNvPr id="11" name="Picture 10">
            <a:extLst>
              <a:ext uri="{FF2B5EF4-FFF2-40B4-BE49-F238E27FC236}">
                <a16:creationId xmlns:a16="http://schemas.microsoft.com/office/drawing/2014/main" id="{F42AC900-0936-4EAA-8C09-91788B83C7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6513" y="1881010"/>
            <a:ext cx="806067" cy="806067"/>
          </a:xfrm>
          <a:prstGeom prst="rect">
            <a:avLst/>
          </a:prstGeom>
        </p:spPr>
      </p:pic>
      <p:pic>
        <p:nvPicPr>
          <p:cNvPr id="13" name="Picture 12">
            <a:extLst>
              <a:ext uri="{FF2B5EF4-FFF2-40B4-BE49-F238E27FC236}">
                <a16:creationId xmlns:a16="http://schemas.microsoft.com/office/drawing/2014/main" id="{BFE6D607-478E-4E23-8974-ACBEE89308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9731" y="1881010"/>
            <a:ext cx="806067" cy="806067"/>
          </a:xfrm>
          <a:prstGeom prst="rect">
            <a:avLst/>
          </a:prstGeom>
        </p:spPr>
      </p:pic>
      <p:pic>
        <p:nvPicPr>
          <p:cNvPr id="15" name="Picture 14">
            <a:extLst>
              <a:ext uri="{FF2B5EF4-FFF2-40B4-BE49-F238E27FC236}">
                <a16:creationId xmlns:a16="http://schemas.microsoft.com/office/drawing/2014/main" id="{598330E4-58F6-4821-85A7-3A74255BFD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2950" y="1881010"/>
            <a:ext cx="806067" cy="806067"/>
          </a:xfrm>
          <a:prstGeom prst="rect">
            <a:avLst/>
          </a:prstGeom>
        </p:spPr>
      </p:pic>
      <p:pic>
        <p:nvPicPr>
          <p:cNvPr id="17" name="Picture 16">
            <a:extLst>
              <a:ext uri="{FF2B5EF4-FFF2-40B4-BE49-F238E27FC236}">
                <a16:creationId xmlns:a16="http://schemas.microsoft.com/office/drawing/2014/main" id="{2EA00816-B70D-41B9-8A3E-8918DE855E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64427" y="1888724"/>
            <a:ext cx="798353" cy="798353"/>
          </a:xfrm>
          <a:prstGeom prst="rect">
            <a:avLst/>
          </a:prstGeom>
        </p:spPr>
      </p:pic>
      <p:pic>
        <p:nvPicPr>
          <p:cNvPr id="29" name="Picture 28">
            <a:extLst>
              <a:ext uri="{FF2B5EF4-FFF2-40B4-BE49-F238E27FC236}">
                <a16:creationId xmlns:a16="http://schemas.microsoft.com/office/drawing/2014/main" id="{3D32E4FE-6880-498D-9EB1-332BB5A4AB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21687" y="2847340"/>
            <a:ext cx="806066" cy="806066"/>
          </a:xfrm>
          <a:prstGeom prst="rect">
            <a:avLst/>
          </a:prstGeom>
        </p:spPr>
      </p:pic>
      <p:pic>
        <p:nvPicPr>
          <p:cNvPr id="31" name="Picture 30">
            <a:extLst>
              <a:ext uri="{FF2B5EF4-FFF2-40B4-BE49-F238E27FC236}">
                <a16:creationId xmlns:a16="http://schemas.microsoft.com/office/drawing/2014/main" id="{C94BF3DE-64D8-4905-AB65-0CB29F047E6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67796" y="2854331"/>
            <a:ext cx="790128" cy="790128"/>
          </a:xfrm>
          <a:prstGeom prst="rect">
            <a:avLst/>
          </a:prstGeom>
        </p:spPr>
      </p:pic>
      <p:pic>
        <p:nvPicPr>
          <p:cNvPr id="33" name="Picture 32">
            <a:extLst>
              <a:ext uri="{FF2B5EF4-FFF2-40B4-BE49-F238E27FC236}">
                <a16:creationId xmlns:a16="http://schemas.microsoft.com/office/drawing/2014/main" id="{91E92344-9258-482C-B6C3-53DE41CE45B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96512" y="2846664"/>
            <a:ext cx="798353" cy="798353"/>
          </a:xfrm>
          <a:prstGeom prst="rect">
            <a:avLst/>
          </a:prstGeom>
        </p:spPr>
      </p:pic>
      <p:pic>
        <p:nvPicPr>
          <p:cNvPr id="35" name="Picture 34">
            <a:extLst>
              <a:ext uri="{FF2B5EF4-FFF2-40B4-BE49-F238E27FC236}">
                <a16:creationId xmlns:a16="http://schemas.microsoft.com/office/drawing/2014/main" id="{1CF8EE05-2C78-4D52-8A41-AB72C195E3E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29730" y="2846663"/>
            <a:ext cx="798353" cy="798353"/>
          </a:xfrm>
          <a:prstGeom prst="rect">
            <a:avLst/>
          </a:prstGeom>
        </p:spPr>
      </p:pic>
      <p:pic>
        <p:nvPicPr>
          <p:cNvPr id="37" name="Picture 36">
            <a:extLst>
              <a:ext uri="{FF2B5EF4-FFF2-40B4-BE49-F238E27FC236}">
                <a16:creationId xmlns:a16="http://schemas.microsoft.com/office/drawing/2014/main" id="{C60FA96F-EEFC-4DD8-8E66-F87CFFEAE34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762949" y="2855052"/>
            <a:ext cx="798353" cy="798353"/>
          </a:xfrm>
          <a:prstGeom prst="rect">
            <a:avLst/>
          </a:prstGeom>
        </p:spPr>
      </p:pic>
      <p:pic>
        <p:nvPicPr>
          <p:cNvPr id="39" name="Picture 38">
            <a:extLst>
              <a:ext uri="{FF2B5EF4-FFF2-40B4-BE49-F238E27FC236}">
                <a16:creationId xmlns:a16="http://schemas.microsoft.com/office/drawing/2014/main" id="{AA93CDA4-FC05-461E-8219-ED29BC14430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64427" y="2855051"/>
            <a:ext cx="798353" cy="798353"/>
          </a:xfrm>
          <a:prstGeom prst="rect">
            <a:avLst/>
          </a:prstGeom>
        </p:spPr>
      </p:pic>
      <p:pic>
        <p:nvPicPr>
          <p:cNvPr id="47" name="Picture 46">
            <a:extLst>
              <a:ext uri="{FF2B5EF4-FFF2-40B4-BE49-F238E27FC236}">
                <a16:creationId xmlns:a16="http://schemas.microsoft.com/office/drawing/2014/main" id="{558D8B1D-4B79-4EE2-B119-C70FD633475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78729" y="1793109"/>
            <a:ext cx="1950720" cy="1950720"/>
          </a:xfrm>
          <a:prstGeom prst="rect">
            <a:avLst/>
          </a:prstGeom>
        </p:spPr>
      </p:pic>
      <p:sp>
        <p:nvSpPr>
          <p:cNvPr id="19" name="Content Placeholder 2">
            <a:extLst>
              <a:ext uri="{FF2B5EF4-FFF2-40B4-BE49-F238E27FC236}">
                <a16:creationId xmlns:a16="http://schemas.microsoft.com/office/drawing/2014/main" id="{F145BA77-D68A-4931-9C24-E8002BD97E3C}"/>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Codes and files: </a:t>
            </a:r>
            <a:r>
              <a:rPr lang="en-US" sz="1200" dirty="0">
                <a:hlinkClick r:id="rId15"/>
              </a:rPr>
              <a:t>https://github.com/genvert/AP_157_FX-2_Vertudez/tree/main/Activity%202</a:t>
            </a:r>
            <a:endParaRPr lang="en-US" sz="1200" dirty="0"/>
          </a:p>
        </p:txBody>
      </p:sp>
    </p:spTree>
    <p:extLst>
      <p:ext uri="{BB962C8B-B14F-4D97-AF65-F5344CB8AC3E}">
        <p14:creationId xmlns:p14="http://schemas.microsoft.com/office/powerpoint/2010/main" val="92049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47BF6A45-34D1-4D58-AE6A-5F5C5DFF84F9}"/>
              </a:ext>
            </a:extLst>
          </p:cNvPr>
          <p:cNvSpPr>
            <a:spLocks noGrp="1"/>
          </p:cNvSpPr>
          <p:nvPr>
            <p:ph idx="1"/>
          </p:nvPr>
        </p:nvSpPr>
        <p:spPr>
          <a:xfrm>
            <a:off x="838200" y="1690688"/>
            <a:ext cx="10515600" cy="5104395"/>
          </a:xfrm>
        </p:spPr>
        <p:txBody>
          <a:bodyPr>
            <a:normAutofit fontScale="85000" lnSpcReduction="20000"/>
          </a:bodyPr>
          <a:lstStyle/>
          <a:p>
            <a:r>
              <a:rPr lang="en-US" dirty="0"/>
              <a:t>Correlating an image with another</a:t>
            </a:r>
          </a:p>
          <a:p>
            <a:endParaRPr lang="en-US" dirty="0"/>
          </a:p>
          <a:p>
            <a:endParaRPr lang="en-US" dirty="0"/>
          </a:p>
          <a:p>
            <a:endParaRPr lang="en-US" dirty="0"/>
          </a:p>
          <a:p>
            <a:endParaRPr lang="en-US" dirty="0"/>
          </a:p>
          <a:p>
            <a:endParaRPr lang="en-US" dirty="0"/>
          </a:p>
          <a:p>
            <a:endParaRPr lang="en-US" dirty="0"/>
          </a:p>
          <a:p>
            <a:endParaRPr lang="en-US" dirty="0"/>
          </a:p>
          <a:p>
            <a:r>
              <a:rPr lang="en-US" dirty="0"/>
              <a:t>Correlating two functions is equal to multiplying their Fourier transforms, but this time the other is complex conjugate.</a:t>
            </a:r>
          </a:p>
          <a:p>
            <a:r>
              <a:rPr lang="en-US" dirty="0"/>
              <a:t>Correlation measures the degree of similarity of the functions</a:t>
            </a:r>
          </a:p>
          <a:p>
            <a:r>
              <a:rPr lang="en-US" dirty="0"/>
              <a:t>The results make sense since when the phrase was correlated with a letter, the result show the points where the functions (in this case images) are similar</a:t>
            </a:r>
          </a:p>
        </p:txBody>
      </p:sp>
      <p:sp>
        <p:nvSpPr>
          <p:cNvPr id="2" name="Title 1">
            <a:extLst>
              <a:ext uri="{FF2B5EF4-FFF2-40B4-BE49-F238E27FC236}">
                <a16:creationId xmlns:a16="http://schemas.microsoft.com/office/drawing/2014/main" id="{42C18DE4-63F1-40AC-99AB-4101724DFB96}"/>
              </a:ext>
            </a:extLst>
          </p:cNvPr>
          <p:cNvSpPr>
            <a:spLocks noGrp="1"/>
          </p:cNvSpPr>
          <p:nvPr>
            <p:ph type="title"/>
          </p:nvPr>
        </p:nvSpPr>
        <p:spPr/>
        <p:txBody>
          <a:bodyPr/>
          <a:lstStyle/>
          <a:p>
            <a:r>
              <a:rPr lang="en-US" b="1" dirty="0"/>
              <a:t>CONVOLUTION</a:t>
            </a:r>
          </a:p>
        </p:txBody>
      </p:sp>
      <p:pic>
        <p:nvPicPr>
          <p:cNvPr id="4" name="Picture 3">
            <a:extLst>
              <a:ext uri="{FF2B5EF4-FFF2-40B4-BE49-F238E27FC236}">
                <a16:creationId xmlns:a16="http://schemas.microsoft.com/office/drawing/2014/main" id="{CF4B0B37-BC58-41A9-98A8-D13576805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0415" y="2073401"/>
            <a:ext cx="1235226" cy="1235226"/>
          </a:xfrm>
          <a:prstGeom prst="rect">
            <a:avLst/>
          </a:prstGeom>
        </p:spPr>
      </p:pic>
      <p:pic>
        <p:nvPicPr>
          <p:cNvPr id="5" name="Picture 4">
            <a:extLst>
              <a:ext uri="{FF2B5EF4-FFF2-40B4-BE49-F238E27FC236}">
                <a16:creationId xmlns:a16="http://schemas.microsoft.com/office/drawing/2014/main" id="{77BFA542-B81B-42EF-BDEC-AD87F17BB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415" y="3443564"/>
            <a:ext cx="1235226" cy="1235226"/>
          </a:xfrm>
          <a:prstGeom prst="rect">
            <a:avLst/>
          </a:prstGeom>
        </p:spPr>
      </p:pic>
      <p:pic>
        <p:nvPicPr>
          <p:cNvPr id="6" name="Content Placeholder 4">
            <a:extLst>
              <a:ext uri="{FF2B5EF4-FFF2-40B4-BE49-F238E27FC236}">
                <a16:creationId xmlns:a16="http://schemas.microsoft.com/office/drawing/2014/main" id="{290C1360-CB66-42B5-A3C4-FB18BA850B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6426" y="2073401"/>
            <a:ext cx="1235226" cy="1235226"/>
          </a:xfrm>
          <a:prstGeom prst="rect">
            <a:avLst/>
          </a:prstGeom>
        </p:spPr>
      </p:pic>
      <p:pic>
        <p:nvPicPr>
          <p:cNvPr id="7" name="Picture 6">
            <a:extLst>
              <a:ext uri="{FF2B5EF4-FFF2-40B4-BE49-F238E27FC236}">
                <a16:creationId xmlns:a16="http://schemas.microsoft.com/office/drawing/2014/main" id="{8B0E0119-40A4-4CA1-95FB-0C90F44E58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6426" y="3510676"/>
            <a:ext cx="1235226" cy="1235226"/>
          </a:xfrm>
          <a:prstGeom prst="rect">
            <a:avLst/>
          </a:prstGeom>
        </p:spPr>
      </p:pic>
      <p:pic>
        <p:nvPicPr>
          <p:cNvPr id="8" name="Picture 7">
            <a:extLst>
              <a:ext uri="{FF2B5EF4-FFF2-40B4-BE49-F238E27FC236}">
                <a16:creationId xmlns:a16="http://schemas.microsoft.com/office/drawing/2014/main" id="{37D34CB7-D5C3-4998-B87A-11549E386F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4404" y="2742254"/>
            <a:ext cx="1235226" cy="1235226"/>
          </a:xfrm>
          <a:prstGeom prst="rect">
            <a:avLst/>
          </a:prstGeom>
        </p:spPr>
      </p:pic>
      <p:sp>
        <p:nvSpPr>
          <p:cNvPr id="9" name="Content Placeholder 2">
            <a:extLst>
              <a:ext uri="{FF2B5EF4-FFF2-40B4-BE49-F238E27FC236}">
                <a16:creationId xmlns:a16="http://schemas.microsoft.com/office/drawing/2014/main" id="{B531A90B-25E7-4424-B826-F1D69A20CDD2}"/>
              </a:ext>
            </a:extLst>
          </p:cNvPr>
          <p:cNvSpPr txBox="1">
            <a:spLocks/>
          </p:cNvSpPr>
          <p:nvPr/>
        </p:nvSpPr>
        <p:spPr>
          <a:xfrm>
            <a:off x="0" y="6610525"/>
            <a:ext cx="12192000" cy="2474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a:t>Codes and files: </a:t>
            </a:r>
            <a:r>
              <a:rPr lang="en-US" sz="1200" dirty="0">
                <a:hlinkClick r:id="rId7"/>
              </a:rPr>
              <a:t>https://github.com/genvert/AP_157_FX-2_Vertudez/tree/main/Activity%202</a:t>
            </a:r>
            <a:endParaRPr lang="en-US" sz="1200" dirty="0"/>
          </a:p>
        </p:txBody>
      </p:sp>
    </p:spTree>
    <p:extLst>
      <p:ext uri="{BB962C8B-B14F-4D97-AF65-F5344CB8AC3E}">
        <p14:creationId xmlns:p14="http://schemas.microsoft.com/office/powerpoint/2010/main" val="396242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E9C4-38D8-4459-800D-34EFB8965C72}"/>
              </a:ext>
            </a:extLst>
          </p:cNvPr>
          <p:cNvSpPr>
            <a:spLocks noGrp="1"/>
          </p:cNvSpPr>
          <p:nvPr>
            <p:ph type="title"/>
          </p:nvPr>
        </p:nvSpPr>
        <p:spPr/>
        <p:txBody>
          <a:bodyPr/>
          <a:lstStyle/>
          <a:p>
            <a:r>
              <a:rPr lang="en-US" b="1" dirty="0"/>
              <a:t>REFLECTION</a:t>
            </a:r>
          </a:p>
        </p:txBody>
      </p:sp>
      <p:sp>
        <p:nvSpPr>
          <p:cNvPr id="3" name="Content Placeholder 2">
            <a:extLst>
              <a:ext uri="{FF2B5EF4-FFF2-40B4-BE49-F238E27FC236}">
                <a16:creationId xmlns:a16="http://schemas.microsoft.com/office/drawing/2014/main" id="{D311CE1B-D3A4-475E-8BB4-E8DD00D0BF45}"/>
              </a:ext>
            </a:extLst>
          </p:cNvPr>
          <p:cNvSpPr>
            <a:spLocks noGrp="1"/>
          </p:cNvSpPr>
          <p:nvPr>
            <p:ph idx="1"/>
          </p:nvPr>
        </p:nvSpPr>
        <p:spPr/>
        <p:txBody>
          <a:bodyPr/>
          <a:lstStyle/>
          <a:p>
            <a:pPr marL="0" indent="0">
              <a:buNone/>
            </a:pPr>
            <a:r>
              <a:rPr lang="en-US" dirty="0"/>
              <a:t>This activity was straightforward, so I was able to follow it easily.</a:t>
            </a:r>
          </a:p>
          <a:p>
            <a:pPr marL="0" indent="0">
              <a:buNone/>
            </a:pPr>
            <a:r>
              <a:rPr lang="en-US" dirty="0"/>
              <a:t>The applications of Fourier transform in images was actually fun and helped me strengthen my knowledge on Fourier analysis.</a:t>
            </a:r>
          </a:p>
          <a:p>
            <a:pPr marL="0" indent="0">
              <a:buNone/>
            </a:pPr>
            <a:r>
              <a:rPr lang="en-US" dirty="0"/>
              <a:t>It is cool that the pixels can act as Dirac delta functions such that other images are copied to each pixel when convolved.</a:t>
            </a:r>
          </a:p>
          <a:p>
            <a:pPr marL="0" indent="0">
              <a:buNone/>
            </a:pPr>
            <a:r>
              <a:rPr lang="en-US" dirty="0"/>
              <a:t>I’m just happy that I got to do this activity on time.</a:t>
            </a:r>
          </a:p>
        </p:txBody>
      </p:sp>
    </p:spTree>
    <p:extLst>
      <p:ext uri="{BB962C8B-B14F-4D97-AF65-F5344CB8AC3E}">
        <p14:creationId xmlns:p14="http://schemas.microsoft.com/office/powerpoint/2010/main" val="2210186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1" strike="noStrike" spc="-1" dirty="0">
                <a:solidFill>
                  <a:srgbClr val="000000"/>
                </a:solidFill>
                <a:latin typeface="Calibri Light" panose="020F0302020204030204" pitchFamily="34" charset="0"/>
                <a:cs typeface="Calibri Light" panose="020F0302020204030204" pitchFamily="34" charset="0"/>
              </a:rPr>
              <a:t>SELF-GRADE</a:t>
            </a:r>
          </a:p>
        </p:txBody>
      </p:sp>
      <p:sp>
        <p:nvSpPr>
          <p:cNvPr id="110"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400" spc="-1" dirty="0">
                <a:solidFill>
                  <a:srgbClr val="000000"/>
                </a:solidFill>
                <a:latin typeface="Calibri"/>
              </a:rPr>
              <a:t>Technical correctness: 35/35</a:t>
            </a:r>
          </a:p>
          <a:p>
            <a:pPr lvl="1">
              <a:spcBef>
                <a:spcPts val="1001"/>
              </a:spcBef>
              <a:buClr>
                <a:srgbClr val="000000"/>
              </a:buClr>
              <a:buFont typeface="Arial"/>
              <a:buChar char="•"/>
            </a:pPr>
            <a:r>
              <a:rPr lang="en-US" sz="2000" b="0" strike="noStrike" spc="-1" dirty="0">
                <a:solidFill>
                  <a:srgbClr val="000000"/>
                </a:solidFill>
                <a:latin typeface="Calibri"/>
              </a:rPr>
              <a:t>I </a:t>
            </a:r>
            <a:r>
              <a:rPr lang="en-US" sz="2000" spc="-1" dirty="0">
                <a:solidFill>
                  <a:srgbClr val="000000"/>
                </a:solidFill>
                <a:latin typeface="Calibri"/>
              </a:rPr>
              <a:t>am confident that I understood how the Fourier transform of an image works and how to apply them in image processing.</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Quality of presentation: 35/35</a:t>
            </a:r>
          </a:p>
          <a:p>
            <a:pPr lvl="1">
              <a:spcBef>
                <a:spcPts val="1001"/>
              </a:spcBef>
              <a:buClr>
                <a:srgbClr val="000000"/>
              </a:buClr>
              <a:buFont typeface="Arial"/>
              <a:buChar char="•"/>
            </a:pPr>
            <a:r>
              <a:rPr lang="en-US" sz="2000" spc="-1" dirty="0">
                <a:solidFill>
                  <a:srgbClr val="000000"/>
                </a:solidFill>
                <a:latin typeface="Calibri"/>
              </a:rPr>
              <a:t>I have explained each step and idea, and images are clear and concise.</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Self-reflection: 30/30</a:t>
            </a:r>
          </a:p>
          <a:p>
            <a:pPr lvl="1">
              <a:spcBef>
                <a:spcPts val="1001"/>
              </a:spcBef>
              <a:buClr>
                <a:srgbClr val="000000"/>
              </a:buClr>
              <a:buFont typeface="Arial"/>
              <a:buChar char="•"/>
            </a:pPr>
            <a:r>
              <a:rPr lang="en-US" sz="2000" spc="-1" dirty="0">
                <a:solidFill>
                  <a:srgbClr val="000000"/>
                </a:solidFill>
                <a:latin typeface="Calibri"/>
              </a:rPr>
              <a:t>This activity was fun and it was the first activity that I managed to do on time.</a:t>
            </a:r>
          </a:p>
          <a:p>
            <a:pPr marL="228600" indent="-228600">
              <a:lnSpc>
                <a:spcPct val="90000"/>
              </a:lnSpc>
              <a:spcBef>
                <a:spcPts val="1001"/>
              </a:spcBef>
              <a:buClr>
                <a:srgbClr val="000000"/>
              </a:buClr>
              <a:buFont typeface="Arial"/>
              <a:buChar char="•"/>
            </a:pPr>
            <a:r>
              <a:rPr lang="en-US" sz="2400" spc="-1" dirty="0">
                <a:solidFill>
                  <a:srgbClr val="000000"/>
                </a:solidFill>
                <a:latin typeface="Calibri"/>
              </a:rPr>
              <a:t>Initiative: 10/10</a:t>
            </a:r>
          </a:p>
          <a:p>
            <a:pPr lvl="1">
              <a:spcBef>
                <a:spcPts val="1001"/>
              </a:spcBef>
              <a:buClr>
                <a:srgbClr val="000000"/>
              </a:buClr>
              <a:buFont typeface="Arial"/>
              <a:buChar char="•"/>
            </a:pPr>
            <a:r>
              <a:rPr lang="en-US" sz="2000" spc="-1" dirty="0">
                <a:solidFill>
                  <a:srgbClr val="000000"/>
                </a:solidFill>
                <a:latin typeface="Calibri"/>
              </a:rPr>
              <a:t>I went beyond the expected output.</a:t>
            </a:r>
          </a:p>
        </p:txBody>
      </p:sp>
    </p:spTree>
    <p:extLst>
      <p:ext uri="{BB962C8B-B14F-4D97-AF65-F5344CB8AC3E}">
        <p14:creationId xmlns:p14="http://schemas.microsoft.com/office/powerpoint/2010/main" val="3784929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TotalTime>
  <Words>641</Words>
  <Application>Microsoft Office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Activity 2: FOURIER TRANSFORM MODEL OF IMAGE FORMATION PART 1</vt:lpstr>
      <vt:lpstr>OBJECTIVES</vt:lpstr>
      <vt:lpstr>DISCRETE FOURIER TRANSFORM</vt:lpstr>
      <vt:lpstr>DISCRETE FOURIER TRANSFORM</vt:lpstr>
      <vt:lpstr>DISCRETE FOURIER TRANSFORM</vt:lpstr>
      <vt:lpstr>CONVOLUTION</vt:lpstr>
      <vt:lpstr>CONVOLUTION</vt:lpstr>
      <vt:lpstr>REFLECTION</vt:lpstr>
      <vt:lpstr>SELF-GRADE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Vertudez_Activity_2_Part_1_Report</dc:title>
  <dc:creator>Genesis Vertudez</dc:creator>
  <cp:lastModifiedBy>Genesis Vertudez</cp:lastModifiedBy>
  <cp:revision>77</cp:revision>
  <dcterms:created xsi:type="dcterms:W3CDTF">2023-03-23T09:55:22Z</dcterms:created>
  <dcterms:modified xsi:type="dcterms:W3CDTF">2023-07-02T17:59:27Z</dcterms:modified>
</cp:coreProperties>
</file>