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2" r:id="rId6"/>
    <p:sldId id="271" r:id="rId7"/>
    <p:sldId id="272" r:id="rId8"/>
    <p:sldId id="273" r:id="rId9"/>
    <p:sldId id="274" r:id="rId10"/>
    <p:sldId id="275" r:id="rId11"/>
    <p:sldId id="276" r:id="rId12"/>
    <p:sldId id="277" r:id="rId13"/>
    <p:sldId id="263" r:id="rId14"/>
    <p:sldId id="288" r:id="rId15"/>
    <p:sldId id="287"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916219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18116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95331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98305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87345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72701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4891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45048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057797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770167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28615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2253964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pi.usra.edu/publications/slidesets/apollolanding/ApolloLanding/slide_05.html" TargetMode="External"/><Relationship Id="rId2" Type="http://schemas.openxmlformats.org/officeDocument/2006/relationships/hyperlink" Target="https://www.researchgate.net/figure/Examples-of-different-classes-of-fingerprints-a-right-loop-b-whorl-and-c-arch_fig2_265986190" TargetMode="Externa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github.com/genvert/AP_157_FX-2_Vertudez/tree/main/Activity%206"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1349120"/>
            <a:ext cx="9143640" cy="2387160"/>
          </a:xfrm>
          <a:prstGeom prst="rect">
            <a:avLst/>
          </a:prstGeom>
          <a:noFill/>
          <a:ln w="0">
            <a:noFill/>
          </a:ln>
        </p:spPr>
        <p:txBody>
          <a:bodyPr anchor="b">
            <a:normAutofit fontScale="90000"/>
          </a:bodyPr>
          <a:lstStyle/>
          <a:p>
            <a:pPr algn="ctr">
              <a:lnSpc>
                <a:spcPct val="90000"/>
              </a:lnSpc>
              <a:buNone/>
            </a:pPr>
            <a:r>
              <a:rPr lang="en-US" sz="6000" b="0" strike="noStrike" spc="-1" dirty="0">
                <a:solidFill>
                  <a:srgbClr val="000000"/>
                </a:solidFill>
                <a:latin typeface="Calibri Light"/>
              </a:rPr>
              <a:t>Activity 6:</a:t>
            </a:r>
            <a:br>
              <a:rPr sz="6000" dirty="0"/>
            </a:br>
            <a:r>
              <a:rPr lang="en-US" sz="6000" b="0" strike="noStrike" spc="-1" dirty="0">
                <a:solidFill>
                  <a:srgbClr val="000000"/>
                </a:solidFill>
                <a:latin typeface="Calibri Light"/>
              </a:rPr>
              <a:t>MORPHOLOGICAL OPERATIONS</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410636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white circles on a black background&#10;&#10;Description automatically generated with low confidence">
            <a:extLst>
              <a:ext uri="{FF2B5EF4-FFF2-40B4-BE49-F238E27FC236}">
                <a16:creationId xmlns:a16="http://schemas.microsoft.com/office/drawing/2014/main" id="{5305C99C-5D81-A57A-26ED-34D15D3A0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390" y="2239248"/>
            <a:ext cx="3488423" cy="2378470"/>
          </a:xfrm>
          <a:prstGeom prst="rect">
            <a:avLst/>
          </a:prstGeom>
        </p:spPr>
      </p:pic>
      <p:pic>
        <p:nvPicPr>
          <p:cNvPr id="7" name="Picture 6" descr="A close-up of a microscope&#10;&#10;Description automatically generated with low confidence">
            <a:extLst>
              <a:ext uri="{FF2B5EF4-FFF2-40B4-BE49-F238E27FC236}">
                <a16:creationId xmlns:a16="http://schemas.microsoft.com/office/drawing/2014/main" id="{FB5F0D8D-EE46-A779-C994-97664D05A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853" y="2331718"/>
            <a:ext cx="3352800" cy="2286000"/>
          </a:xfrm>
          <a:prstGeom prst="rect">
            <a:avLst/>
          </a:prstGeom>
        </p:spPr>
      </p:pic>
      <p:sp>
        <p:nvSpPr>
          <p:cNvPr id="2" name="PlaceHolder 2">
            <a:extLst>
              <a:ext uri="{FF2B5EF4-FFF2-40B4-BE49-F238E27FC236}">
                <a16:creationId xmlns:a16="http://schemas.microsoft.com/office/drawing/2014/main" id="{45F55C6B-2B6B-5062-916B-B2185588F9D3}"/>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Tree>
    <p:extLst>
      <p:ext uri="{BB962C8B-B14F-4D97-AF65-F5344CB8AC3E}">
        <p14:creationId xmlns:p14="http://schemas.microsoft.com/office/powerpoint/2010/main" val="212126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REFLECTION</a:t>
            </a:r>
            <a:endParaRPr lang="en-US" sz="4400" b="1" strike="noStrike" spc="-1" dirty="0">
              <a:solidFill>
                <a:srgbClr val="000000"/>
              </a:solidFill>
              <a:latin typeface="Calibri"/>
            </a:endParaRPr>
          </a:p>
        </p:txBody>
      </p:sp>
      <p:sp>
        <p:nvSpPr>
          <p:cNvPr id="3" name="Content Placeholder 2">
            <a:extLst>
              <a:ext uri="{FF2B5EF4-FFF2-40B4-BE49-F238E27FC236}">
                <a16:creationId xmlns:a16="http://schemas.microsoft.com/office/drawing/2014/main" id="{3661E796-F4E5-FB00-CF9E-2EBCFE9E3B0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This activity was very fun. It was repetitive (in a nice way) which made me get very familiar with the application of Fourier analysis in image processing.</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The previous activity was definitely helpful in letting me understand the ideas behind the removal of periodic patterns.</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I just want to say that the product of rotated sinusoids produce beautiful Fourier transforms!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the Fourier transform of images work and how to manipulate their properties for image processing.</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idea,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The activity was repetitive in using Fourier transform so it helped me strengthen my knowledge on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went beyond the expected output.</a:t>
            </a:r>
          </a:p>
        </p:txBody>
      </p:sp>
    </p:spTree>
    <p:extLst>
      <p:ext uri="{BB962C8B-B14F-4D97-AF65-F5344CB8AC3E}">
        <p14:creationId xmlns:p14="http://schemas.microsoft.com/office/powerpoint/2010/main" val="377708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pPr marL="0" indent="0">
              <a:buNone/>
            </a:pPr>
            <a:r>
              <a:rPr lang="en-US" dirty="0"/>
              <a:t>[1] Soriano, M. (2023). AP 157 module. Activity 2 Part 2 - Properties and Applications of the 2D Fourier Transform 2021 – Copy.</a:t>
            </a:r>
          </a:p>
          <a:p>
            <a:pPr marL="0" indent="0">
              <a:buNone/>
            </a:pPr>
            <a:r>
              <a:rPr lang="en-US" dirty="0"/>
              <a:t>[2] Fingerprint photo. </a:t>
            </a:r>
            <a:r>
              <a:rPr lang="en-US" dirty="0">
                <a:hlinkClick r:id="rId2"/>
              </a:rPr>
              <a:t>https://www.researchgate.net/figure/Examples-of-different-classes-of-fingerprints-a-right-loop-b-whorl-and-c-arch_fig2_265986190</a:t>
            </a:r>
            <a:endParaRPr lang="en-US" dirty="0"/>
          </a:p>
          <a:p>
            <a:pPr marL="0" indent="0">
              <a:buNone/>
            </a:pPr>
            <a:r>
              <a:rPr lang="en-US" dirty="0"/>
              <a:t>[3] Lunar landing photo. </a:t>
            </a:r>
            <a:r>
              <a:rPr lang="en-US" dirty="0">
                <a:hlinkClick r:id="rId3"/>
              </a:rPr>
              <a:t>https://www.lpi.usra.edu/publications/slidesets/apollolanding/ApolloLanding/slide_05</a:t>
            </a:r>
            <a:r>
              <a:rPr lang="en-US">
                <a:hlinkClick r:id="rId3"/>
              </a:rPr>
              <a:t>.html</a:t>
            </a:r>
            <a:endParaRPr lang="en-US" dirty="0"/>
          </a:p>
          <a:p>
            <a:pPr marL="0" indent="0">
              <a:buNone/>
            </a:pPr>
            <a:endParaRPr lang="en-US"/>
          </a:p>
        </p:txBody>
      </p:sp>
    </p:spTree>
    <p:extLst>
      <p:ext uri="{BB962C8B-B14F-4D97-AF65-F5344CB8AC3E}">
        <p14:creationId xmlns:p14="http://schemas.microsoft.com/office/powerpoint/2010/main" val="27402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OBJECTIVES</a:t>
            </a:r>
            <a:endParaRPr lang="en-US" sz="4400" b="1" strike="noStrike" spc="-1" dirty="0">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Perform morphological operations manually on images given a structuring element</a:t>
            </a:r>
          </a:p>
          <a:p>
            <a:pPr marL="228600" indent="-228600">
              <a:lnSpc>
                <a:spcPct val="90000"/>
              </a:lnSpc>
              <a:spcBef>
                <a:spcPts val="1001"/>
              </a:spcBef>
              <a:buClr>
                <a:srgbClr val="000000"/>
              </a:buClr>
              <a:buFont typeface="Arial"/>
              <a:buChar char="•"/>
            </a:pPr>
            <a:r>
              <a:rPr lang="en-US" spc="-1" dirty="0">
                <a:solidFill>
                  <a:srgbClr val="000000"/>
                </a:solidFill>
                <a:latin typeface="Calibri"/>
              </a:rPr>
              <a:t>Verify the results numerically</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Improve segmented images using morphological operations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1" y="0"/>
            <a:ext cx="12191759"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MORPHOLOGICAL OPERATIONS - MANUAL</a:t>
            </a:r>
            <a:endParaRPr lang="en-US" sz="4400" b="1"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picture containing text, diagram, plan, parallel&#10;&#10;Description automatically generated">
            <a:extLst>
              <a:ext uri="{FF2B5EF4-FFF2-40B4-BE49-F238E27FC236}">
                <a16:creationId xmlns:a16="http://schemas.microsoft.com/office/drawing/2014/main" id="{9CBC4DD8-A761-EFD4-CA43-917EC8002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43" y="3429000"/>
            <a:ext cx="2061720" cy="2739032"/>
          </a:xfrm>
          <a:prstGeom prst="rect">
            <a:avLst/>
          </a:prstGeom>
        </p:spPr>
      </p:pic>
      <p:pic>
        <p:nvPicPr>
          <p:cNvPr id="5" name="Picture 4" descr="A picture containing text, diagram, plan, rectangle&#10;&#10;Description automatically generated">
            <a:extLst>
              <a:ext uri="{FF2B5EF4-FFF2-40B4-BE49-F238E27FC236}">
                <a16:creationId xmlns:a16="http://schemas.microsoft.com/office/drawing/2014/main" id="{74D32E59-656C-18C5-E356-42D7FA1A10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1337" y="3429000"/>
            <a:ext cx="2061720" cy="2736534"/>
          </a:xfrm>
          <a:prstGeom prst="rect">
            <a:avLst/>
          </a:prstGeom>
        </p:spPr>
      </p:pic>
      <p:pic>
        <p:nvPicPr>
          <p:cNvPr id="7" name="Picture 6" descr="A picture containing diagram, plan, schematic, sketch&#10;&#10;Description automatically generated">
            <a:extLst>
              <a:ext uri="{FF2B5EF4-FFF2-40B4-BE49-F238E27FC236}">
                <a16:creationId xmlns:a16="http://schemas.microsoft.com/office/drawing/2014/main" id="{20D7274F-02E4-D1D6-6FE1-1369B288BF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9537" y="3429000"/>
            <a:ext cx="2104199" cy="2739032"/>
          </a:xfrm>
          <a:prstGeom prst="rect">
            <a:avLst/>
          </a:prstGeom>
        </p:spPr>
      </p:pic>
      <p:pic>
        <p:nvPicPr>
          <p:cNvPr id="9" name="Picture 8" descr="A picture containing text, diagram, rectangle, plan&#10;&#10;Description automatically generated">
            <a:extLst>
              <a:ext uri="{FF2B5EF4-FFF2-40B4-BE49-F238E27FC236}">
                <a16:creationId xmlns:a16="http://schemas.microsoft.com/office/drawing/2014/main" id="{0C8D7B2F-1671-0A40-FFDD-167787861D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2611" y="3429001"/>
            <a:ext cx="2079851" cy="2739032"/>
          </a:xfrm>
          <a:prstGeom prst="rect">
            <a:avLst/>
          </a:prstGeom>
        </p:spPr>
      </p:pic>
      <p:sp>
        <p:nvSpPr>
          <p:cNvPr id="10" name="TextBox 9">
            <a:extLst>
              <a:ext uri="{FF2B5EF4-FFF2-40B4-BE49-F238E27FC236}">
                <a16:creationId xmlns:a16="http://schemas.microsoft.com/office/drawing/2014/main" id="{EBFC1B79-F698-B3A4-99DB-BA406F8442F5}"/>
              </a:ext>
            </a:extLst>
          </p:cNvPr>
          <p:cNvSpPr txBox="1"/>
          <p:nvPr/>
        </p:nvSpPr>
        <p:spPr>
          <a:xfrm>
            <a:off x="803365"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Solid square</a:t>
            </a:r>
          </a:p>
        </p:txBody>
      </p:sp>
      <p:sp>
        <p:nvSpPr>
          <p:cNvPr id="11" name="TextBox 10">
            <a:extLst>
              <a:ext uri="{FF2B5EF4-FFF2-40B4-BE49-F238E27FC236}">
                <a16:creationId xmlns:a16="http://schemas.microsoft.com/office/drawing/2014/main" id="{6AEB4832-7289-07A7-4295-7326272A8B79}"/>
              </a:ext>
            </a:extLst>
          </p:cNvPr>
          <p:cNvSpPr txBox="1"/>
          <p:nvPr/>
        </p:nvSpPr>
        <p:spPr>
          <a:xfrm>
            <a:off x="3855198"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Hollow square</a:t>
            </a:r>
          </a:p>
        </p:txBody>
      </p:sp>
      <p:sp>
        <p:nvSpPr>
          <p:cNvPr id="12" name="TextBox 11">
            <a:extLst>
              <a:ext uri="{FF2B5EF4-FFF2-40B4-BE49-F238E27FC236}">
                <a16:creationId xmlns:a16="http://schemas.microsoft.com/office/drawing/2014/main" id="{A3EDC94A-CA75-8AEB-7327-009AA62177A3}"/>
              </a:ext>
            </a:extLst>
          </p:cNvPr>
          <p:cNvSpPr txBox="1"/>
          <p:nvPr/>
        </p:nvSpPr>
        <p:spPr>
          <a:xfrm>
            <a:off x="6916069"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Plus symbol</a:t>
            </a:r>
          </a:p>
        </p:txBody>
      </p:sp>
      <p:sp>
        <p:nvSpPr>
          <p:cNvPr id="13" name="TextBox 12">
            <a:extLst>
              <a:ext uri="{FF2B5EF4-FFF2-40B4-BE49-F238E27FC236}">
                <a16:creationId xmlns:a16="http://schemas.microsoft.com/office/drawing/2014/main" id="{65E67B09-030D-C2C9-E027-3874D8F50BAE}"/>
              </a:ext>
            </a:extLst>
          </p:cNvPr>
          <p:cNvSpPr txBox="1"/>
          <p:nvPr/>
        </p:nvSpPr>
        <p:spPr>
          <a:xfrm>
            <a:off x="9955759" y="6165534"/>
            <a:ext cx="1432875" cy="338554"/>
          </a:xfrm>
          <a:prstGeom prst="rect">
            <a:avLst/>
          </a:prstGeom>
          <a:noFill/>
        </p:spPr>
        <p:txBody>
          <a:bodyPr wrap="square" rtlCol="0">
            <a:spAutoFit/>
          </a:bodyPr>
          <a:lstStyle/>
          <a:p>
            <a:pPr algn="ctr"/>
            <a:r>
              <a:rPr lang="en-US" sz="1600" b="1" dirty="0" err="1">
                <a:latin typeface="Calibri" panose="020F0502020204030204" pitchFamily="34" charset="0"/>
                <a:cs typeface="Calibri" panose="020F0502020204030204" pitchFamily="34" charset="0"/>
              </a:rPr>
              <a:t>Dumbell</a:t>
            </a:r>
            <a:endParaRPr lang="en-US" sz="1600" b="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4B9FB98-D7FB-F0C6-B569-8C8FF252ABDB}"/>
              </a:ext>
            </a:extLst>
          </p:cNvPr>
          <p:cNvSpPr txBox="1"/>
          <p:nvPr/>
        </p:nvSpPr>
        <p:spPr>
          <a:xfrm>
            <a:off x="488943" y="1265808"/>
            <a:ext cx="11322843" cy="2062103"/>
          </a:xfrm>
          <a:prstGeom prst="rect">
            <a:avLst/>
          </a:prstGeom>
          <a:noFill/>
        </p:spPr>
        <p:txBody>
          <a:bodyPr wrap="square" rtlCol="0">
            <a:spAutoFit/>
          </a:bodyPr>
          <a:lstStyle/>
          <a:p>
            <a:pPr algn="just"/>
            <a:r>
              <a:rPr lang="en-US" sz="1600" b="1" dirty="0">
                <a:latin typeface="Calibri" panose="020F0502020204030204" pitchFamily="34" charset="0"/>
                <a:cs typeface="Calibri" panose="020F0502020204030204" pitchFamily="34" charset="0"/>
              </a:rPr>
              <a:t>Morphological operations </a:t>
            </a:r>
            <a:r>
              <a:rPr lang="en-US" sz="1600" dirty="0">
                <a:latin typeface="Calibri" panose="020F0502020204030204" pitchFamily="34" charset="0"/>
                <a:cs typeface="Calibri" panose="020F0502020204030204" pitchFamily="34" charset="0"/>
              </a:rPr>
              <a:t>are usually used on binary images of 0’s and 1’s where the 1’s constitute the image. As the name suggests, they are operations used to manipulate the morphology, or shape, of an image based on a given structuring element (SE). The common morphological operations include the dilation, erosion, opening (erode then dilate), and closing (dilate then erode) operation.</a:t>
            </a:r>
          </a:p>
          <a:p>
            <a:pPr algn="just"/>
            <a:endParaRPr lang="en-US" sz="1600" b="1"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Before trying out the morphological operations available in Python, I tried mapping the results in a graphing paper. Dilation “extends” an image, while erosion “contracts” it. Dilation works by overlapping the origin of the SE over different pixels, and “turning on”, or switching that pixel to a 1 IF the image and the structuring element overlap even by one pixel. On the other hand, erosion works by again overlapping the origin of the SE over different pixels, and turning it on only when the SE is fully inside the image.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yellow and purple squares&#10;&#10;Description automatically generated with low confidence">
            <a:extLst>
              <a:ext uri="{FF2B5EF4-FFF2-40B4-BE49-F238E27FC236}">
                <a16:creationId xmlns:a16="http://schemas.microsoft.com/office/drawing/2014/main" id="{858D9A84-55B3-D21C-2D07-B7F1CA46A1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3007" y="5022797"/>
            <a:ext cx="4518341" cy="1506113"/>
          </a:xfrm>
          <a:prstGeom prst="rect">
            <a:avLst/>
          </a:prstGeom>
        </p:spPr>
      </p:pic>
      <p:pic>
        <p:nvPicPr>
          <p:cNvPr id="15" name="Picture 14" descr="A yellow and purple rectangles&#10;&#10;Description automatically generated with low confidence">
            <a:extLst>
              <a:ext uri="{FF2B5EF4-FFF2-40B4-BE49-F238E27FC236}">
                <a16:creationId xmlns:a16="http://schemas.microsoft.com/office/drawing/2014/main" id="{8BB6A04F-C21B-563E-7DC6-67C75E925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007" y="3649084"/>
            <a:ext cx="4518341" cy="1506113"/>
          </a:xfrm>
          <a:prstGeom prst="rect">
            <a:avLst/>
          </a:prstGeom>
        </p:spPr>
      </p:pic>
      <p:pic>
        <p:nvPicPr>
          <p:cNvPr id="17" name="Picture 16" descr="A yellow and purple squares&#10;&#10;Description automatically generated with medium confidence">
            <a:extLst>
              <a:ext uri="{FF2B5EF4-FFF2-40B4-BE49-F238E27FC236}">
                <a16:creationId xmlns:a16="http://schemas.microsoft.com/office/drawing/2014/main" id="{78DD411D-C9F6-FE7D-7DDA-33B14B3BDE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3006" y="2275370"/>
            <a:ext cx="4518341" cy="1506113"/>
          </a:xfrm>
          <a:prstGeom prst="rect">
            <a:avLst/>
          </a:prstGeom>
        </p:spPr>
      </p:pic>
      <p:sp>
        <p:nvSpPr>
          <p:cNvPr id="2" name="PlaceHolder 2">
            <a:extLst>
              <a:ext uri="{FF2B5EF4-FFF2-40B4-BE49-F238E27FC236}">
                <a16:creationId xmlns:a16="http://schemas.microsoft.com/office/drawing/2014/main" id="{BDF7A8F3-B5D5-BAFC-D704-62B5C1C939F2}"/>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5"/>
              </a:rPr>
              <a:t>https://github.com/genvert/AP_157_FX-2_Vertudez/tree/main/Activity%206</a:t>
            </a:r>
            <a:endParaRPr lang="en-PH" sz="1200" b="0" strike="noStrike" spc="-1" dirty="0">
              <a:latin typeface="Arial"/>
            </a:endParaRPr>
          </a:p>
        </p:txBody>
      </p:sp>
      <p:pic>
        <p:nvPicPr>
          <p:cNvPr id="4" name="Picture 3" descr="A yellow and purple squares&#10;&#10;Description automatically generated with low confidence">
            <a:extLst>
              <a:ext uri="{FF2B5EF4-FFF2-40B4-BE49-F238E27FC236}">
                <a16:creationId xmlns:a16="http://schemas.microsoft.com/office/drawing/2014/main" id="{52452509-6590-8A33-60C4-5DBB0A0D2C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650" y="2275370"/>
            <a:ext cx="4518341" cy="1506113"/>
          </a:xfrm>
          <a:prstGeom prst="rect">
            <a:avLst/>
          </a:prstGeom>
        </p:spPr>
      </p:pic>
      <p:pic>
        <p:nvPicPr>
          <p:cNvPr id="8" name="Picture 7" descr="A yellow and purple rectangles&#10;&#10;Description automatically generated with low confidence">
            <a:extLst>
              <a:ext uri="{FF2B5EF4-FFF2-40B4-BE49-F238E27FC236}">
                <a16:creationId xmlns:a16="http://schemas.microsoft.com/office/drawing/2014/main" id="{8440E323-1A80-69AB-DD81-07EDFC24B7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651" y="3649083"/>
            <a:ext cx="4518341" cy="1506113"/>
          </a:xfrm>
          <a:prstGeom prst="rect">
            <a:avLst/>
          </a:prstGeom>
        </p:spPr>
      </p:pic>
      <p:pic>
        <p:nvPicPr>
          <p:cNvPr id="11" name="Picture 10" descr="A yellow and purple squares&#10;&#10;Description automatically generated with medium confidence">
            <a:extLst>
              <a:ext uri="{FF2B5EF4-FFF2-40B4-BE49-F238E27FC236}">
                <a16:creationId xmlns:a16="http://schemas.microsoft.com/office/drawing/2014/main" id="{A7CB913E-099E-0E84-44CA-67330B6EC3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0650" y="5022794"/>
            <a:ext cx="4518341" cy="1506113"/>
          </a:xfrm>
          <a:prstGeom prst="rect">
            <a:avLst/>
          </a:prstGeom>
        </p:spPr>
      </p:pic>
      <p:sp>
        <p:nvSpPr>
          <p:cNvPr id="3" name="TextBox 2">
            <a:extLst>
              <a:ext uri="{FF2B5EF4-FFF2-40B4-BE49-F238E27FC236}">
                <a16:creationId xmlns:a16="http://schemas.microsoft.com/office/drawing/2014/main" id="{47C9FFF7-4179-5B7F-C768-D0C9C13DE967}"/>
              </a:ext>
            </a:extLst>
          </p:cNvPr>
          <p:cNvSpPr txBox="1"/>
          <p:nvPr/>
        </p:nvSpPr>
        <p:spPr>
          <a:xfrm>
            <a:off x="210649" y="1516228"/>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Solid square</a:t>
            </a:r>
          </a:p>
        </p:txBody>
      </p:sp>
      <p:sp>
        <p:nvSpPr>
          <p:cNvPr id="5" name="TextBox 4">
            <a:extLst>
              <a:ext uri="{FF2B5EF4-FFF2-40B4-BE49-F238E27FC236}">
                <a16:creationId xmlns:a16="http://schemas.microsoft.com/office/drawing/2014/main" id="{9EC5B22B-C333-A2DF-7DA4-6552F8234FEE}"/>
              </a:ext>
            </a:extLst>
          </p:cNvPr>
          <p:cNvSpPr txBox="1"/>
          <p:nvPr/>
        </p:nvSpPr>
        <p:spPr>
          <a:xfrm>
            <a:off x="892461" y="1933123"/>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6" name="TextBox 5">
            <a:extLst>
              <a:ext uri="{FF2B5EF4-FFF2-40B4-BE49-F238E27FC236}">
                <a16:creationId xmlns:a16="http://schemas.microsoft.com/office/drawing/2014/main" id="{7BFFDCDD-E54A-2F4E-3789-36B9CD647F55}"/>
              </a:ext>
            </a:extLst>
          </p:cNvPr>
          <p:cNvSpPr txBox="1"/>
          <p:nvPr/>
        </p:nvSpPr>
        <p:spPr>
          <a:xfrm>
            <a:off x="8144817" y="1935710"/>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
        <p:nvSpPr>
          <p:cNvPr id="7" name="TextBox 6">
            <a:extLst>
              <a:ext uri="{FF2B5EF4-FFF2-40B4-BE49-F238E27FC236}">
                <a16:creationId xmlns:a16="http://schemas.microsoft.com/office/drawing/2014/main" id="{1F74DE43-3C03-93D6-A7D3-27521FB5B103}"/>
              </a:ext>
            </a:extLst>
          </p:cNvPr>
          <p:cNvSpPr txBox="1"/>
          <p:nvPr/>
        </p:nvSpPr>
        <p:spPr>
          <a:xfrm>
            <a:off x="210648" y="966323"/>
            <a:ext cx="11322843" cy="584775"/>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Now, it’s time to try them numerically with Python. The images, as before, are a 5x5 solid square, 10x10 hollow square that is 2 units thick, a plus symbol, and a dumbbell. The structuring elements are still a 2x2 solid square, a 2x1 solid rectangle, and a 5x5 solid square.</a:t>
            </a:r>
          </a:p>
        </p:txBody>
      </p:sp>
    </p:spTree>
    <p:extLst>
      <p:ext uri="{BB962C8B-B14F-4D97-AF65-F5344CB8AC3E}">
        <p14:creationId xmlns:p14="http://schemas.microsoft.com/office/powerpoint/2010/main" val="9682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yellow and purple squares&#10;&#10;Description automatically generated with low confidence">
            <a:extLst>
              <a:ext uri="{FF2B5EF4-FFF2-40B4-BE49-F238E27FC236}">
                <a16:creationId xmlns:a16="http://schemas.microsoft.com/office/drawing/2014/main" id="{D3FDB45E-EA84-39AC-4C42-A2299CE45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802" y="1968528"/>
            <a:ext cx="4381413" cy="1460471"/>
          </a:xfrm>
          <a:prstGeom prst="rect">
            <a:avLst/>
          </a:prstGeom>
        </p:spPr>
      </p:pic>
      <p:pic>
        <p:nvPicPr>
          <p:cNvPr id="6" name="Picture 5" descr="A yellow and purple rectangles&#10;&#10;Description automatically generated with low confidence">
            <a:extLst>
              <a:ext uri="{FF2B5EF4-FFF2-40B4-BE49-F238E27FC236}">
                <a16:creationId xmlns:a16="http://schemas.microsoft.com/office/drawing/2014/main" id="{4150344C-1DF1-22AD-642B-FCCDF2FFF4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6975" y="4990710"/>
            <a:ext cx="4381413" cy="1460471"/>
          </a:xfrm>
          <a:prstGeom prst="rect">
            <a:avLst/>
          </a:prstGeom>
        </p:spPr>
      </p:pic>
      <p:pic>
        <p:nvPicPr>
          <p:cNvPr id="9" name="Picture 8" descr="A yellow and purple squares&#10;&#10;Description automatically generated with medium confidence">
            <a:extLst>
              <a:ext uri="{FF2B5EF4-FFF2-40B4-BE49-F238E27FC236}">
                <a16:creationId xmlns:a16="http://schemas.microsoft.com/office/drawing/2014/main" id="{FC97CE13-DC17-8BD3-E461-0C59753006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6975" y="3479618"/>
            <a:ext cx="4381413" cy="1460471"/>
          </a:xfrm>
          <a:prstGeom prst="rect">
            <a:avLst/>
          </a:prstGeom>
        </p:spPr>
      </p:pic>
      <p:pic>
        <p:nvPicPr>
          <p:cNvPr id="12" name="Picture 11" descr="A yellow and purple squares&#10;&#10;Description automatically generated with low confidence">
            <a:extLst>
              <a:ext uri="{FF2B5EF4-FFF2-40B4-BE49-F238E27FC236}">
                <a16:creationId xmlns:a16="http://schemas.microsoft.com/office/drawing/2014/main" id="{70913DA9-3CC8-A50E-E094-484A3B2EBC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6975" y="1977389"/>
            <a:ext cx="4381413" cy="1460471"/>
          </a:xfrm>
          <a:prstGeom prst="rect">
            <a:avLst/>
          </a:prstGeom>
        </p:spPr>
      </p:pic>
      <p:pic>
        <p:nvPicPr>
          <p:cNvPr id="16" name="Picture 15" descr="A yellow and purple rectangles&#10;&#10;Description automatically generated with low confidence">
            <a:extLst>
              <a:ext uri="{FF2B5EF4-FFF2-40B4-BE49-F238E27FC236}">
                <a16:creationId xmlns:a16="http://schemas.microsoft.com/office/drawing/2014/main" id="{F4D844C0-217B-8E87-DD31-288738A7FF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3801" y="4990710"/>
            <a:ext cx="4381413" cy="1460471"/>
          </a:xfrm>
          <a:prstGeom prst="rect">
            <a:avLst/>
          </a:prstGeom>
        </p:spPr>
      </p:pic>
      <p:pic>
        <p:nvPicPr>
          <p:cNvPr id="19" name="Picture 18" descr="A yellow and purple squares&#10;&#10;Description automatically generated with medium confidence">
            <a:extLst>
              <a:ext uri="{FF2B5EF4-FFF2-40B4-BE49-F238E27FC236}">
                <a16:creationId xmlns:a16="http://schemas.microsoft.com/office/drawing/2014/main" id="{275B0B25-D4B3-311E-9A60-5E20A1D700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3801" y="3479619"/>
            <a:ext cx="4381413" cy="1460471"/>
          </a:xfrm>
          <a:prstGeom prst="rect">
            <a:avLst/>
          </a:prstGeom>
        </p:spPr>
      </p:pic>
      <p:sp>
        <p:nvSpPr>
          <p:cNvPr id="2" name="PlaceHolder 2">
            <a:extLst>
              <a:ext uri="{FF2B5EF4-FFF2-40B4-BE49-F238E27FC236}">
                <a16:creationId xmlns:a16="http://schemas.microsoft.com/office/drawing/2014/main" id="{3F51C09C-5A0A-F88F-8206-2E7B08504D30}"/>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4" name="TextBox 3">
            <a:extLst>
              <a:ext uri="{FF2B5EF4-FFF2-40B4-BE49-F238E27FC236}">
                <a16:creationId xmlns:a16="http://schemas.microsoft.com/office/drawing/2014/main" id="{62AD4DC3-6268-F25F-9E4E-050E7F4243DC}"/>
              </a:ext>
            </a:extLst>
          </p:cNvPr>
          <p:cNvSpPr txBox="1"/>
          <p:nvPr/>
        </p:nvSpPr>
        <p:spPr>
          <a:xfrm>
            <a:off x="229502" y="1191163"/>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Hollow square</a:t>
            </a:r>
          </a:p>
        </p:txBody>
      </p:sp>
      <p:sp>
        <p:nvSpPr>
          <p:cNvPr id="5" name="TextBox 4">
            <a:extLst>
              <a:ext uri="{FF2B5EF4-FFF2-40B4-BE49-F238E27FC236}">
                <a16:creationId xmlns:a16="http://schemas.microsoft.com/office/drawing/2014/main" id="{12ABC611-E813-C82E-CBF2-851327F71385}"/>
              </a:ext>
            </a:extLst>
          </p:cNvPr>
          <p:cNvSpPr txBox="1"/>
          <p:nvPr/>
        </p:nvSpPr>
        <p:spPr>
          <a:xfrm>
            <a:off x="1587149" y="1608057"/>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7" name="TextBox 6">
            <a:extLst>
              <a:ext uri="{FF2B5EF4-FFF2-40B4-BE49-F238E27FC236}">
                <a16:creationId xmlns:a16="http://schemas.microsoft.com/office/drawing/2014/main" id="{6DACF479-09E4-20F9-3C7B-E03A68F10EBB}"/>
              </a:ext>
            </a:extLst>
          </p:cNvPr>
          <p:cNvSpPr txBox="1"/>
          <p:nvPr/>
        </p:nvSpPr>
        <p:spPr>
          <a:xfrm>
            <a:off x="7550322" y="1557436"/>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Tree>
    <p:extLst>
      <p:ext uri="{BB962C8B-B14F-4D97-AF65-F5344CB8AC3E}">
        <p14:creationId xmlns:p14="http://schemas.microsoft.com/office/powerpoint/2010/main" val="140438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yellow and purple squares&#10;&#10;Description automatically generated with low confidence">
            <a:extLst>
              <a:ext uri="{FF2B5EF4-FFF2-40B4-BE49-F238E27FC236}">
                <a16:creationId xmlns:a16="http://schemas.microsoft.com/office/drawing/2014/main" id="{F260DEFD-0410-0B7B-F9DC-87E6284BE7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650" y="1799996"/>
            <a:ext cx="4887011" cy="1629004"/>
          </a:xfrm>
          <a:prstGeom prst="rect">
            <a:avLst/>
          </a:prstGeom>
        </p:spPr>
      </p:pic>
      <p:pic>
        <p:nvPicPr>
          <p:cNvPr id="7" name="Picture 6" descr="A yellow and purple rectangles&#10;&#10;Description automatically generated with low confidence">
            <a:extLst>
              <a:ext uri="{FF2B5EF4-FFF2-40B4-BE49-F238E27FC236}">
                <a16:creationId xmlns:a16="http://schemas.microsoft.com/office/drawing/2014/main" id="{0B3084F0-CD60-5B3F-C65C-9EF3965DDC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4170" y="3388225"/>
            <a:ext cx="4887008" cy="1629003"/>
          </a:xfrm>
          <a:prstGeom prst="rect">
            <a:avLst/>
          </a:prstGeom>
        </p:spPr>
      </p:pic>
      <p:pic>
        <p:nvPicPr>
          <p:cNvPr id="10" name="Picture 9" descr="A yellow and purple squares&#10;&#10;Description automatically generated with medium confidence">
            <a:extLst>
              <a:ext uri="{FF2B5EF4-FFF2-40B4-BE49-F238E27FC236}">
                <a16:creationId xmlns:a16="http://schemas.microsoft.com/office/drawing/2014/main" id="{78CC7AD9-715E-516E-FD49-6B13C9E73E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651" y="4981676"/>
            <a:ext cx="4887011" cy="1629004"/>
          </a:xfrm>
          <a:prstGeom prst="rect">
            <a:avLst/>
          </a:prstGeom>
        </p:spPr>
      </p:pic>
      <p:pic>
        <p:nvPicPr>
          <p:cNvPr id="13" name="Picture 12" descr="A yellow and purple squares&#10;&#10;Description automatically generated with low confidence">
            <a:extLst>
              <a:ext uri="{FF2B5EF4-FFF2-40B4-BE49-F238E27FC236}">
                <a16:creationId xmlns:a16="http://schemas.microsoft.com/office/drawing/2014/main" id="{F84DF56A-8E9E-4389-5F4C-CBC3DF9454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84170" y="4890457"/>
            <a:ext cx="4887008" cy="1629003"/>
          </a:xfrm>
          <a:prstGeom prst="rect">
            <a:avLst/>
          </a:prstGeom>
        </p:spPr>
      </p:pic>
      <p:pic>
        <p:nvPicPr>
          <p:cNvPr id="15" name="Picture 14" descr="A yellow and purple rectangles&#10;&#10;Description automatically generated with low confidence">
            <a:extLst>
              <a:ext uri="{FF2B5EF4-FFF2-40B4-BE49-F238E27FC236}">
                <a16:creationId xmlns:a16="http://schemas.microsoft.com/office/drawing/2014/main" id="{FAE87A68-E27C-B2C9-6891-6FB935C997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649" y="3429000"/>
            <a:ext cx="4887011" cy="1629004"/>
          </a:xfrm>
          <a:prstGeom prst="rect">
            <a:avLst/>
          </a:prstGeom>
        </p:spPr>
      </p:pic>
      <p:pic>
        <p:nvPicPr>
          <p:cNvPr id="18" name="Picture 17" descr="A yellow and purple squares&#10;&#10;Description automatically generated with medium confidence">
            <a:extLst>
              <a:ext uri="{FF2B5EF4-FFF2-40B4-BE49-F238E27FC236}">
                <a16:creationId xmlns:a16="http://schemas.microsoft.com/office/drawing/2014/main" id="{E14682D3-EF8D-92DD-21CA-30D16965511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84175" y="1799996"/>
            <a:ext cx="4887011" cy="1629004"/>
          </a:xfrm>
          <a:prstGeom prst="rect">
            <a:avLst/>
          </a:prstGeom>
        </p:spPr>
      </p:pic>
      <p:sp>
        <p:nvSpPr>
          <p:cNvPr id="2" name="PlaceHolder 2">
            <a:extLst>
              <a:ext uri="{FF2B5EF4-FFF2-40B4-BE49-F238E27FC236}">
                <a16:creationId xmlns:a16="http://schemas.microsoft.com/office/drawing/2014/main" id="{B87A56CB-70C9-AE04-FCAC-05DBCD254831}"/>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3" name="TextBox 2">
            <a:extLst>
              <a:ext uri="{FF2B5EF4-FFF2-40B4-BE49-F238E27FC236}">
                <a16:creationId xmlns:a16="http://schemas.microsoft.com/office/drawing/2014/main" id="{9097BD6D-02C8-89D3-66DB-1CCE0A79CDD1}"/>
              </a:ext>
            </a:extLst>
          </p:cNvPr>
          <p:cNvSpPr txBox="1"/>
          <p:nvPr/>
        </p:nvSpPr>
        <p:spPr>
          <a:xfrm>
            <a:off x="229502" y="1191163"/>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Plus symbol</a:t>
            </a:r>
          </a:p>
        </p:txBody>
      </p:sp>
      <p:sp>
        <p:nvSpPr>
          <p:cNvPr id="5" name="TextBox 4">
            <a:extLst>
              <a:ext uri="{FF2B5EF4-FFF2-40B4-BE49-F238E27FC236}">
                <a16:creationId xmlns:a16="http://schemas.microsoft.com/office/drawing/2014/main" id="{9288D111-8280-2A8F-FEB3-D05FEDF35723}"/>
              </a:ext>
            </a:extLst>
          </p:cNvPr>
          <p:cNvSpPr txBox="1"/>
          <p:nvPr/>
        </p:nvSpPr>
        <p:spPr>
          <a:xfrm>
            <a:off x="1587149" y="1608057"/>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6" name="TextBox 5">
            <a:extLst>
              <a:ext uri="{FF2B5EF4-FFF2-40B4-BE49-F238E27FC236}">
                <a16:creationId xmlns:a16="http://schemas.microsoft.com/office/drawing/2014/main" id="{1E72374F-1706-E19B-83B8-F2FAF250422F}"/>
              </a:ext>
            </a:extLst>
          </p:cNvPr>
          <p:cNvSpPr txBox="1"/>
          <p:nvPr/>
        </p:nvSpPr>
        <p:spPr>
          <a:xfrm>
            <a:off x="7550322" y="1557436"/>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Tree>
    <p:extLst>
      <p:ext uri="{BB962C8B-B14F-4D97-AF65-F5344CB8AC3E}">
        <p14:creationId xmlns:p14="http://schemas.microsoft.com/office/powerpoint/2010/main" val="234278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yellow and purple squares&#10;&#10;Description automatically generated with low confidence">
            <a:extLst>
              <a:ext uri="{FF2B5EF4-FFF2-40B4-BE49-F238E27FC236}">
                <a16:creationId xmlns:a16="http://schemas.microsoft.com/office/drawing/2014/main" id="{56BA6C9D-E768-1233-A4F0-DD3A07E7B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892" y="1763474"/>
            <a:ext cx="4769232" cy="1589744"/>
          </a:xfrm>
          <a:prstGeom prst="rect">
            <a:avLst/>
          </a:prstGeom>
        </p:spPr>
      </p:pic>
      <p:pic>
        <p:nvPicPr>
          <p:cNvPr id="5" name="Picture 4" descr="A yellow and purple rectangles&#10;&#10;Description automatically generated with low confidence">
            <a:extLst>
              <a:ext uri="{FF2B5EF4-FFF2-40B4-BE49-F238E27FC236}">
                <a16:creationId xmlns:a16="http://schemas.microsoft.com/office/drawing/2014/main" id="{408D6A34-C9C0-AFE8-8480-6D0A0F1562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3064" y="4942962"/>
            <a:ext cx="4769231" cy="1589744"/>
          </a:xfrm>
          <a:prstGeom prst="rect">
            <a:avLst/>
          </a:prstGeom>
        </p:spPr>
      </p:pic>
      <p:pic>
        <p:nvPicPr>
          <p:cNvPr id="7" name="Picture 6" descr="A yellow and purple squares&#10;&#10;Description automatically generated with medium confidence">
            <a:extLst>
              <a:ext uri="{FF2B5EF4-FFF2-40B4-BE49-F238E27FC236}">
                <a16:creationId xmlns:a16="http://schemas.microsoft.com/office/drawing/2014/main" id="{5F95E9E5-54F0-9AFA-549A-05178BC9E5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3064" y="3353218"/>
            <a:ext cx="4769231" cy="1589744"/>
          </a:xfrm>
          <a:prstGeom prst="rect">
            <a:avLst/>
          </a:prstGeom>
        </p:spPr>
      </p:pic>
      <p:pic>
        <p:nvPicPr>
          <p:cNvPr id="9" name="Picture 8" descr="A yellow and purple squares&#10;&#10;Description automatically generated with low confidence">
            <a:extLst>
              <a:ext uri="{FF2B5EF4-FFF2-40B4-BE49-F238E27FC236}">
                <a16:creationId xmlns:a16="http://schemas.microsoft.com/office/drawing/2014/main" id="{337EB90F-BB6D-A0CD-CD7F-443D1CF84D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3065" y="1763474"/>
            <a:ext cx="4769231" cy="1589744"/>
          </a:xfrm>
          <a:prstGeom prst="rect">
            <a:avLst/>
          </a:prstGeom>
        </p:spPr>
      </p:pic>
      <p:pic>
        <p:nvPicPr>
          <p:cNvPr id="11" name="Picture 10" descr="A yellow and purple rectangles&#10;&#10;Description automatically generated with low confidence">
            <a:extLst>
              <a:ext uri="{FF2B5EF4-FFF2-40B4-BE49-F238E27FC236}">
                <a16:creationId xmlns:a16="http://schemas.microsoft.com/office/drawing/2014/main" id="{7AEBC134-33D5-004C-D290-6F1ABD4972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892" y="3353218"/>
            <a:ext cx="4769232" cy="1589744"/>
          </a:xfrm>
          <a:prstGeom prst="rect">
            <a:avLst/>
          </a:prstGeom>
        </p:spPr>
      </p:pic>
      <p:pic>
        <p:nvPicPr>
          <p:cNvPr id="13" name="Picture 12" descr="A yellow and purple squares&#10;&#10;Description automatically generated with medium confidence">
            <a:extLst>
              <a:ext uri="{FF2B5EF4-FFF2-40B4-BE49-F238E27FC236}">
                <a16:creationId xmlns:a16="http://schemas.microsoft.com/office/drawing/2014/main" id="{6396D90D-3003-CDC1-A1B5-6FA78EB1A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9892" y="5004524"/>
            <a:ext cx="4769232" cy="1589744"/>
          </a:xfrm>
          <a:prstGeom prst="rect">
            <a:avLst/>
          </a:prstGeom>
        </p:spPr>
      </p:pic>
      <p:sp>
        <p:nvSpPr>
          <p:cNvPr id="2" name="PlaceHolder 2">
            <a:extLst>
              <a:ext uri="{FF2B5EF4-FFF2-40B4-BE49-F238E27FC236}">
                <a16:creationId xmlns:a16="http://schemas.microsoft.com/office/drawing/2014/main" id="{EBD4BFE6-84A5-4509-1558-CFB67740701B}"/>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4" name="TextBox 3">
            <a:extLst>
              <a:ext uri="{FF2B5EF4-FFF2-40B4-BE49-F238E27FC236}">
                <a16:creationId xmlns:a16="http://schemas.microsoft.com/office/drawing/2014/main" id="{EA6B2B44-0A24-F141-AEED-ACE44015722F}"/>
              </a:ext>
            </a:extLst>
          </p:cNvPr>
          <p:cNvSpPr txBox="1"/>
          <p:nvPr/>
        </p:nvSpPr>
        <p:spPr>
          <a:xfrm>
            <a:off x="229502" y="1191163"/>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Dumbbell</a:t>
            </a:r>
          </a:p>
        </p:txBody>
      </p:sp>
      <p:sp>
        <p:nvSpPr>
          <p:cNvPr id="6" name="TextBox 5">
            <a:extLst>
              <a:ext uri="{FF2B5EF4-FFF2-40B4-BE49-F238E27FC236}">
                <a16:creationId xmlns:a16="http://schemas.microsoft.com/office/drawing/2014/main" id="{61343841-8886-93E4-7F5D-CEFCC1242814}"/>
              </a:ext>
            </a:extLst>
          </p:cNvPr>
          <p:cNvSpPr txBox="1"/>
          <p:nvPr/>
        </p:nvSpPr>
        <p:spPr>
          <a:xfrm>
            <a:off x="1587149" y="1608057"/>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8" name="TextBox 7">
            <a:extLst>
              <a:ext uri="{FF2B5EF4-FFF2-40B4-BE49-F238E27FC236}">
                <a16:creationId xmlns:a16="http://schemas.microsoft.com/office/drawing/2014/main" id="{5AE8A6AE-0B6A-42EE-3E4C-E834BB63F79F}"/>
              </a:ext>
            </a:extLst>
          </p:cNvPr>
          <p:cNvSpPr txBox="1"/>
          <p:nvPr/>
        </p:nvSpPr>
        <p:spPr>
          <a:xfrm>
            <a:off x="7550322" y="1557436"/>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Tree>
    <p:extLst>
      <p:ext uri="{BB962C8B-B14F-4D97-AF65-F5344CB8AC3E}">
        <p14:creationId xmlns:p14="http://schemas.microsoft.com/office/powerpoint/2010/main" val="338289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close-up of a microscope&#10;&#10;Description automatically generated with low confidence">
            <a:extLst>
              <a:ext uri="{FF2B5EF4-FFF2-40B4-BE49-F238E27FC236}">
                <a16:creationId xmlns:a16="http://schemas.microsoft.com/office/drawing/2014/main" id="{A659DF66-D1F6-C7BD-A650-F4F46FCC4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60100"/>
            <a:ext cx="3902697" cy="1300899"/>
          </a:xfrm>
          <a:prstGeom prst="rect">
            <a:avLst/>
          </a:prstGeom>
        </p:spPr>
      </p:pic>
      <p:pic>
        <p:nvPicPr>
          <p:cNvPr id="8" name="Picture 7" descr="White spots on a black background&#10;&#10;Description automatically generated with low confidence">
            <a:extLst>
              <a:ext uri="{FF2B5EF4-FFF2-40B4-BE49-F238E27FC236}">
                <a16:creationId xmlns:a16="http://schemas.microsoft.com/office/drawing/2014/main" id="{E72790FA-7D4E-AC25-BA76-8E7C74A57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041" y="1965536"/>
            <a:ext cx="3218694" cy="2194564"/>
          </a:xfrm>
          <a:prstGeom prst="rect">
            <a:avLst/>
          </a:prstGeom>
        </p:spPr>
      </p:pic>
      <p:sp>
        <p:nvSpPr>
          <p:cNvPr id="2" name="PlaceHolder 2">
            <a:extLst>
              <a:ext uri="{FF2B5EF4-FFF2-40B4-BE49-F238E27FC236}">
                <a16:creationId xmlns:a16="http://schemas.microsoft.com/office/drawing/2014/main" id="{515987D5-D563-3674-CE36-0B7135A79A1A}"/>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Tree>
    <p:extLst>
      <p:ext uri="{BB962C8B-B14F-4D97-AF65-F5344CB8AC3E}">
        <p14:creationId xmlns:p14="http://schemas.microsoft.com/office/powerpoint/2010/main" val="363301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picture containing screenshot, graphics&#10;&#10;Description automatically generated">
            <a:extLst>
              <a:ext uri="{FF2B5EF4-FFF2-40B4-BE49-F238E27FC236}">
                <a16:creationId xmlns:a16="http://schemas.microsoft.com/office/drawing/2014/main" id="{1F1CDC5E-C713-C525-2B67-4766077D5D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9065" y="1568906"/>
            <a:ext cx="3766016" cy="1883008"/>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420F856E-D9AE-7752-5F43-B2835C45A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6315" y="3831996"/>
            <a:ext cx="3766016" cy="1883008"/>
          </a:xfrm>
          <a:prstGeom prst="rect">
            <a:avLst/>
          </a:prstGeom>
        </p:spPr>
      </p:pic>
      <p:pic>
        <p:nvPicPr>
          <p:cNvPr id="9" name="Picture 8" descr="A picture containing screenshot, black and white&#10;&#10;Description automatically generated">
            <a:extLst>
              <a:ext uri="{FF2B5EF4-FFF2-40B4-BE49-F238E27FC236}">
                <a16:creationId xmlns:a16="http://schemas.microsoft.com/office/drawing/2014/main" id="{C6D681DF-FE46-48A9-7C52-AFA13FF6B3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579" y="2084500"/>
            <a:ext cx="3766016" cy="1883008"/>
          </a:xfrm>
          <a:prstGeom prst="rect">
            <a:avLst/>
          </a:prstGeom>
        </p:spPr>
      </p:pic>
      <p:sp>
        <p:nvSpPr>
          <p:cNvPr id="2" name="PlaceHolder 2">
            <a:extLst>
              <a:ext uri="{FF2B5EF4-FFF2-40B4-BE49-F238E27FC236}">
                <a16:creationId xmlns:a16="http://schemas.microsoft.com/office/drawing/2014/main" id="{DD2D5C80-13C6-DE38-E57C-0EA5E60F4F13}"/>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Tree>
    <p:extLst>
      <p:ext uri="{BB962C8B-B14F-4D97-AF65-F5344CB8AC3E}">
        <p14:creationId xmlns:p14="http://schemas.microsoft.com/office/powerpoint/2010/main" val="964097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TotalTime>
  <Words>798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Calibri Light</vt:lpstr>
      <vt:lpstr>Symbol</vt:lpstr>
      <vt:lpstr>Times New Roman</vt:lpstr>
      <vt:lpstr>Wingdings</vt:lpstr>
      <vt:lpstr>Office Theme</vt:lpstr>
      <vt:lpstr>Office Theme</vt:lpstr>
      <vt:lpstr>1_Office Theme</vt:lpstr>
      <vt:lpstr>Activity 6: MORPHOLOGICAL OPERATIONS</vt:lpstr>
      <vt:lpstr>OBJECTIVES</vt:lpstr>
      <vt:lpstr>MORPHOLOGICAL OPERATIONS - MANUAL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vt:lpstr>
      <vt:lpstr>SELF-GRADE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136</cp:revision>
  <dcterms:created xsi:type="dcterms:W3CDTF">2023-03-23T09:55:22Z</dcterms:created>
  <dcterms:modified xsi:type="dcterms:W3CDTF">2023-07-03T00:28:20Z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