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78" r:id="rId7"/>
    <p:sldId id="271" r:id="rId8"/>
    <p:sldId id="279" r:id="rId9"/>
    <p:sldId id="280" r:id="rId10"/>
    <p:sldId id="275" r:id="rId11"/>
    <p:sldId id="272" r:id="rId12"/>
    <p:sldId id="273" r:id="rId13"/>
    <p:sldId id="281" r:id="rId14"/>
    <p:sldId id="274" r:id="rId15"/>
    <p:sldId id="276" r:id="rId16"/>
    <p:sldId id="282" r:id="rId17"/>
    <p:sldId id="277" r:id="rId18"/>
    <p:sldId id="263" r:id="rId19"/>
    <p:sldId id="270" r:id="rId20"/>
    <p:sldId id="287" r:id="rId2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367652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744326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3008232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725514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55685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709617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0198728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928198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1990181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1301138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7/4/2023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821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7/4/2023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205460443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ColorChecker#/media/File:Gretag-Macbeth_ColorChecker.jpg" TargetMode="Externa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5"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4180" y="2049420"/>
            <a:ext cx="9143640" cy="1652957"/>
          </a:xfrm>
          <a:prstGeom prst="rect">
            <a:avLst/>
          </a:prstGeom>
          <a:noFill/>
          <a:ln w="0">
            <a:noFill/>
          </a:ln>
        </p:spPr>
        <p:txBody>
          <a:bodyPr anchor="b">
            <a:normAutofit/>
          </a:bodyPr>
          <a:lstStyle/>
          <a:p>
            <a:pPr algn="ctr">
              <a:lnSpc>
                <a:spcPct val="90000"/>
              </a:lnSpc>
              <a:buNone/>
            </a:pPr>
            <a:r>
              <a:rPr lang="en-US" sz="6000" b="0" strike="noStrike" spc="-1" dirty="0">
                <a:solidFill>
                  <a:srgbClr val="000000"/>
                </a:solidFill>
                <a:latin typeface="Calibri Light"/>
              </a:rPr>
              <a:t>Activity 5:</a:t>
            </a:r>
            <a:br>
              <a:rPr sz="6000" dirty="0"/>
            </a:br>
            <a:r>
              <a:rPr lang="en-US" sz="6000" b="0" strike="noStrike" spc="-1" dirty="0">
                <a:solidFill>
                  <a:srgbClr val="000000"/>
                </a:solidFill>
                <a:latin typeface="Calibri Light"/>
              </a:rPr>
              <a:t>IMAGE SEGMENTATION</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4180" y="3841964"/>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dirty="0">
                <a:solidFill>
                  <a:srgbClr val="000000"/>
                </a:solidFill>
                <a:latin typeface="Calibri"/>
              </a:rPr>
              <a:t>Genesis Vertudez – 202003099</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App Physics 157 - Computational Analysis and Modeling in Physics</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Submitted to Dr. </a:t>
            </a:r>
            <a:r>
              <a:rPr lang="en-US" sz="1600" b="0" strike="noStrike" spc="-1" dirty="0" err="1">
                <a:solidFill>
                  <a:srgbClr val="000000"/>
                </a:solidFill>
                <a:latin typeface="Calibri"/>
              </a:rPr>
              <a:t>Maricor</a:t>
            </a:r>
            <a:r>
              <a:rPr lang="en-US" sz="1600" b="0" strike="noStrike" spc="-1" dirty="0">
                <a:solidFill>
                  <a:srgbClr val="000000"/>
                </a:solidFill>
                <a:latin typeface="Calibri"/>
              </a:rPr>
              <a:t> Soriano; Mx. Rene Principe Jr.</a:t>
            </a:r>
            <a:endParaRPr lang="en-PH"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40" y="0"/>
            <a:ext cx="12191760" cy="1325160"/>
          </a:xfrm>
          <a:prstGeom prst="rect">
            <a:avLst/>
          </a:prstGeom>
          <a:noFill/>
          <a:ln w="0">
            <a:noFill/>
          </a:ln>
        </p:spPr>
        <p:txBody>
          <a:bodyPr anchor="ctr">
            <a:noAutofit/>
          </a:bodyPr>
          <a:lstStyle/>
          <a:p>
            <a:pPr algn="ctr">
              <a:lnSpc>
                <a:spcPct val="90000"/>
              </a:lnSpc>
              <a:buNone/>
            </a:pPr>
            <a:r>
              <a:rPr lang="en-US" b="1" spc="-1" dirty="0">
                <a:solidFill>
                  <a:srgbClr val="000000"/>
                </a:solidFill>
                <a:latin typeface="Calibri Light"/>
              </a:rPr>
              <a:t>NON</a:t>
            </a:r>
            <a:r>
              <a:rPr lang="en-US" sz="4400" b="1" strike="noStrike" spc="-1" dirty="0">
                <a:solidFill>
                  <a:srgbClr val="000000"/>
                </a:solidFill>
                <a:latin typeface="Calibri Light"/>
              </a:rPr>
              <a:t>PARAMETRIC COLOR SEGMENTATION</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picture containing text, screenshot, purple&#10;&#10;Description automatically generated">
            <a:extLst>
              <a:ext uri="{FF2B5EF4-FFF2-40B4-BE49-F238E27FC236}">
                <a16:creationId xmlns:a16="http://schemas.microsoft.com/office/drawing/2014/main" id="{F4123CE6-C1B9-7391-B18B-E4A14966C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748" y="3429000"/>
            <a:ext cx="3976238" cy="2982179"/>
          </a:xfrm>
          <a:prstGeom prst="rect">
            <a:avLst/>
          </a:prstGeom>
        </p:spPr>
      </p:pic>
      <p:pic>
        <p:nvPicPr>
          <p:cNvPr id="5" name="Picture 4" descr="A picture containing text, screenshot, diagram, graphics&#10;&#10;Description automatically generated">
            <a:extLst>
              <a:ext uri="{FF2B5EF4-FFF2-40B4-BE49-F238E27FC236}">
                <a16:creationId xmlns:a16="http://schemas.microsoft.com/office/drawing/2014/main" id="{BB0B0006-246B-1896-58B3-B5CF46502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063" y="3274411"/>
            <a:ext cx="4182357" cy="3136768"/>
          </a:xfrm>
          <a:prstGeom prst="rect">
            <a:avLst/>
          </a:prstGeom>
        </p:spPr>
      </p:pic>
      <p:sp>
        <p:nvSpPr>
          <p:cNvPr id="2" name="TextBox 1">
            <a:extLst>
              <a:ext uri="{FF2B5EF4-FFF2-40B4-BE49-F238E27FC236}">
                <a16:creationId xmlns:a16="http://schemas.microsoft.com/office/drawing/2014/main" id="{C60A36AD-0B96-18EF-8EE6-BF563BC9F641}"/>
              </a:ext>
            </a:extLst>
          </p:cNvPr>
          <p:cNvSpPr txBox="1"/>
          <p:nvPr/>
        </p:nvSpPr>
        <p:spPr>
          <a:xfrm>
            <a:off x="1008668" y="1397675"/>
            <a:ext cx="10463752" cy="2031325"/>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The other technique to segment the colored image is the </a:t>
            </a:r>
            <a:r>
              <a:rPr lang="en-US" b="1" dirty="0">
                <a:latin typeface="Calibri" panose="020F0502020204030204" pitchFamily="34" charset="0"/>
                <a:cs typeface="Calibri" panose="020F0502020204030204" pitchFamily="34" charset="0"/>
              </a:rPr>
              <a:t>nonparametric segmentation</a:t>
            </a:r>
            <a:r>
              <a:rPr lang="en-US" dirty="0">
                <a:latin typeface="Calibri" panose="020F0502020204030204" pitchFamily="34" charset="0"/>
                <a:cs typeface="Calibri" panose="020F0502020204030204" pitchFamily="34" charset="0"/>
              </a:rPr>
              <a:t>. The idea in this technique is by using backprojection, just like we did in the very first activity. The only difference now is that our histogram is 2D, and we work on HSV channels instead of RGB. We </a:t>
            </a:r>
            <a:r>
              <a:rPr lang="en-US" dirty="0" err="1">
                <a:latin typeface="Calibri" panose="020F0502020204030204" pitchFamily="34" charset="0"/>
                <a:cs typeface="Calibri" panose="020F0502020204030204" pitchFamily="34" charset="0"/>
              </a:rPr>
              <a:t>backproject</a:t>
            </a:r>
            <a:r>
              <a:rPr lang="en-US" dirty="0">
                <a:latin typeface="Calibri" panose="020F0502020204030204" pitchFamily="34" charset="0"/>
                <a:cs typeface="Calibri" panose="020F0502020204030204" pitchFamily="34" charset="0"/>
              </a:rPr>
              <a:t> the HSV of the image to the 2D histogram of the HSV of the ROI.</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image on the left shows the 2D histogram of the blue ROI. </a:t>
            </a:r>
            <a:r>
              <a:rPr lang="en-US" dirty="0" err="1">
                <a:latin typeface="Calibri" panose="020F0502020204030204" pitchFamily="34" charset="0"/>
                <a:cs typeface="Calibri" panose="020F0502020204030204" pitchFamily="34" charset="0"/>
              </a:rPr>
              <a:t>Backprojecting</a:t>
            </a:r>
            <a:r>
              <a:rPr lang="en-US" dirty="0">
                <a:latin typeface="Calibri" panose="020F0502020204030204" pitchFamily="34" charset="0"/>
                <a:cs typeface="Calibri" panose="020F0502020204030204" pitchFamily="34" charset="0"/>
              </a:rPr>
              <a:t> the original Rubik’s cube image to this, we get the result shown on the right image.</a:t>
            </a:r>
          </a:p>
        </p:txBody>
      </p:sp>
    </p:spTree>
    <p:extLst>
      <p:ext uri="{BB962C8B-B14F-4D97-AF65-F5344CB8AC3E}">
        <p14:creationId xmlns:p14="http://schemas.microsoft.com/office/powerpoint/2010/main" val="393158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40" y="-3569"/>
            <a:ext cx="12191760"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PARAMETRIC VS NONPARAMETRIC</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picture containing text, screenshot, diagram, graphics&#10;&#10;Description automatically generated">
            <a:extLst>
              <a:ext uri="{FF2B5EF4-FFF2-40B4-BE49-F238E27FC236}">
                <a16:creationId xmlns:a16="http://schemas.microsoft.com/office/drawing/2014/main" id="{CAFDBF45-86B1-73A1-1F1C-23F26F2BA8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501" y="1484699"/>
            <a:ext cx="2231040" cy="1673280"/>
          </a:xfrm>
          <a:prstGeom prst="rect">
            <a:avLst/>
          </a:prstGeom>
        </p:spPr>
      </p:pic>
      <p:pic>
        <p:nvPicPr>
          <p:cNvPr id="5" name="Picture 4" descr="A picture containing text, screenshot, diagram, graphics&#10;&#10;Description automatically generated">
            <a:extLst>
              <a:ext uri="{FF2B5EF4-FFF2-40B4-BE49-F238E27FC236}">
                <a16:creationId xmlns:a16="http://schemas.microsoft.com/office/drawing/2014/main" id="{5BDA3251-E184-1D15-A6AE-F79D559188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322" y="1484699"/>
            <a:ext cx="2231040" cy="1673280"/>
          </a:xfrm>
          <a:prstGeom prst="rect">
            <a:avLst/>
          </a:prstGeom>
        </p:spPr>
      </p:pic>
      <p:pic>
        <p:nvPicPr>
          <p:cNvPr id="7" name="Picture 6" descr="A picture containing text, screenshot, display, software&#10;&#10;Description automatically generated">
            <a:extLst>
              <a:ext uri="{FF2B5EF4-FFF2-40B4-BE49-F238E27FC236}">
                <a16:creationId xmlns:a16="http://schemas.microsoft.com/office/drawing/2014/main" id="{14BA4D9F-020C-8805-CB84-F7A7FEE610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1500" y="4901874"/>
            <a:ext cx="2231040" cy="1673280"/>
          </a:xfrm>
          <a:prstGeom prst="rect">
            <a:avLst/>
          </a:prstGeom>
        </p:spPr>
      </p:pic>
      <p:pic>
        <p:nvPicPr>
          <p:cNvPr id="10" name="Picture 9" descr="A picture containing screenshot, text, design&#10;&#10;Description automatically generated">
            <a:extLst>
              <a:ext uri="{FF2B5EF4-FFF2-40B4-BE49-F238E27FC236}">
                <a16:creationId xmlns:a16="http://schemas.microsoft.com/office/drawing/2014/main" id="{8E87E25D-9B95-51F1-E805-1DF6CCB7C0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6321" y="4901874"/>
            <a:ext cx="2231040" cy="1673280"/>
          </a:xfrm>
          <a:prstGeom prst="rect">
            <a:avLst/>
          </a:prstGeom>
        </p:spPr>
      </p:pic>
      <p:pic>
        <p:nvPicPr>
          <p:cNvPr id="18" name="Picture 17" descr="A picture containing text, screenshot, rectangle, design&#10;&#10;Description automatically generated">
            <a:extLst>
              <a:ext uri="{FF2B5EF4-FFF2-40B4-BE49-F238E27FC236}">
                <a16:creationId xmlns:a16="http://schemas.microsoft.com/office/drawing/2014/main" id="{A1CFF067-B04D-BB6C-5627-E0B544E19F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95725" y="4916132"/>
            <a:ext cx="2231040" cy="1673280"/>
          </a:xfrm>
          <a:prstGeom prst="rect">
            <a:avLst/>
          </a:prstGeom>
        </p:spPr>
      </p:pic>
      <p:pic>
        <p:nvPicPr>
          <p:cNvPr id="20" name="Picture 19" descr="A picture containing text, screenshot, box, design&#10;&#10;Description automatically generated">
            <a:extLst>
              <a:ext uri="{FF2B5EF4-FFF2-40B4-BE49-F238E27FC236}">
                <a16:creationId xmlns:a16="http://schemas.microsoft.com/office/drawing/2014/main" id="{EE12F332-2139-B355-C535-CFBE253AD89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91085" y="4901873"/>
            <a:ext cx="2231040" cy="1673280"/>
          </a:xfrm>
          <a:prstGeom prst="rect">
            <a:avLst/>
          </a:prstGeom>
        </p:spPr>
      </p:pic>
      <p:pic>
        <p:nvPicPr>
          <p:cNvPr id="22" name="Picture 21" descr="A picture containing text, screenshot&#10;&#10;Description automatically generated">
            <a:extLst>
              <a:ext uri="{FF2B5EF4-FFF2-40B4-BE49-F238E27FC236}">
                <a16:creationId xmlns:a16="http://schemas.microsoft.com/office/drawing/2014/main" id="{183B1C4E-DA13-F25C-1EAD-403AEE23FFF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95725" y="3193505"/>
            <a:ext cx="2231040" cy="1673280"/>
          </a:xfrm>
          <a:prstGeom prst="rect">
            <a:avLst/>
          </a:prstGeom>
        </p:spPr>
      </p:pic>
      <p:pic>
        <p:nvPicPr>
          <p:cNvPr id="24" name="Picture 23" descr="A picture containing text, screenshot, design&#10;&#10;Description automatically generated">
            <a:extLst>
              <a:ext uri="{FF2B5EF4-FFF2-40B4-BE49-F238E27FC236}">
                <a16:creationId xmlns:a16="http://schemas.microsoft.com/office/drawing/2014/main" id="{30DCC745-57B9-97D7-3C2B-2A9F10B2C07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91086" y="3193505"/>
            <a:ext cx="2231040" cy="1673280"/>
          </a:xfrm>
          <a:prstGeom prst="rect">
            <a:avLst/>
          </a:prstGeom>
        </p:spPr>
      </p:pic>
      <p:pic>
        <p:nvPicPr>
          <p:cNvPr id="26" name="Picture 25" descr="A picture containing text, screenshot&#10;&#10;Description automatically generated">
            <a:extLst>
              <a:ext uri="{FF2B5EF4-FFF2-40B4-BE49-F238E27FC236}">
                <a16:creationId xmlns:a16="http://schemas.microsoft.com/office/drawing/2014/main" id="{DD26762C-5F15-6A0D-7F1A-DE537124340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31501" y="3193505"/>
            <a:ext cx="2231040" cy="1673280"/>
          </a:xfrm>
          <a:prstGeom prst="rect">
            <a:avLst/>
          </a:prstGeom>
        </p:spPr>
      </p:pic>
      <p:pic>
        <p:nvPicPr>
          <p:cNvPr id="28" name="Picture 27" descr="A picture containing text, screenshot, diagram, design&#10;&#10;Description automatically generated">
            <a:extLst>
              <a:ext uri="{FF2B5EF4-FFF2-40B4-BE49-F238E27FC236}">
                <a16:creationId xmlns:a16="http://schemas.microsoft.com/office/drawing/2014/main" id="{792A0754-C1B3-2592-84B8-9CDF2735593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66321" y="3193505"/>
            <a:ext cx="2231040" cy="1673280"/>
          </a:xfrm>
          <a:prstGeom prst="rect">
            <a:avLst/>
          </a:prstGeom>
        </p:spPr>
      </p:pic>
      <p:pic>
        <p:nvPicPr>
          <p:cNvPr id="30" name="Picture 29" descr="A picture containing text, screenshot, design&#10;&#10;Description automatically generated">
            <a:extLst>
              <a:ext uri="{FF2B5EF4-FFF2-40B4-BE49-F238E27FC236}">
                <a16:creationId xmlns:a16="http://schemas.microsoft.com/office/drawing/2014/main" id="{53C4E0AE-F415-FF78-62C2-73AE2DDA8F8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695725" y="1470878"/>
            <a:ext cx="2231040" cy="1673280"/>
          </a:xfrm>
          <a:prstGeom prst="rect">
            <a:avLst/>
          </a:prstGeom>
        </p:spPr>
      </p:pic>
      <p:pic>
        <p:nvPicPr>
          <p:cNvPr id="32" name="Picture 31" descr="A picture containing text, screenshot, diagram, design&#10;&#10;Description automatically generated">
            <a:extLst>
              <a:ext uri="{FF2B5EF4-FFF2-40B4-BE49-F238E27FC236}">
                <a16:creationId xmlns:a16="http://schemas.microsoft.com/office/drawing/2014/main" id="{549485F1-534D-8605-D580-B6B62D70296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91086" y="1479663"/>
            <a:ext cx="2231040" cy="1673280"/>
          </a:xfrm>
          <a:prstGeom prst="rect">
            <a:avLst/>
          </a:prstGeom>
        </p:spPr>
      </p:pic>
      <p:sp>
        <p:nvSpPr>
          <p:cNvPr id="8" name="TextBox 7">
            <a:extLst>
              <a:ext uri="{FF2B5EF4-FFF2-40B4-BE49-F238E27FC236}">
                <a16:creationId xmlns:a16="http://schemas.microsoft.com/office/drawing/2014/main" id="{4A4C41FF-1F0E-36DC-8C94-C2D99C54ABC9}"/>
              </a:ext>
            </a:extLst>
          </p:cNvPr>
          <p:cNvSpPr txBox="1"/>
          <p:nvPr/>
        </p:nvSpPr>
        <p:spPr>
          <a:xfrm>
            <a:off x="265235" y="1190171"/>
            <a:ext cx="2231040"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Parametric</a:t>
            </a:r>
          </a:p>
        </p:txBody>
      </p:sp>
      <p:sp>
        <p:nvSpPr>
          <p:cNvPr id="9" name="TextBox 8">
            <a:extLst>
              <a:ext uri="{FF2B5EF4-FFF2-40B4-BE49-F238E27FC236}">
                <a16:creationId xmlns:a16="http://schemas.microsoft.com/office/drawing/2014/main" id="{DE1CDE15-45AB-021F-13D2-1389F3FD4E78}"/>
              </a:ext>
            </a:extLst>
          </p:cNvPr>
          <p:cNvSpPr txBox="1"/>
          <p:nvPr/>
        </p:nvSpPr>
        <p:spPr>
          <a:xfrm>
            <a:off x="2530414" y="1190171"/>
            <a:ext cx="2231040"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Nonparametric</a:t>
            </a:r>
          </a:p>
        </p:txBody>
      </p:sp>
      <p:sp>
        <p:nvSpPr>
          <p:cNvPr id="11" name="TextBox 10">
            <a:extLst>
              <a:ext uri="{FF2B5EF4-FFF2-40B4-BE49-F238E27FC236}">
                <a16:creationId xmlns:a16="http://schemas.microsoft.com/office/drawing/2014/main" id="{F2A59D11-108D-01B9-F27B-E62CF58B9916}"/>
              </a:ext>
            </a:extLst>
          </p:cNvPr>
          <p:cNvSpPr txBox="1"/>
          <p:nvPr/>
        </p:nvSpPr>
        <p:spPr>
          <a:xfrm>
            <a:off x="7289999" y="1190171"/>
            <a:ext cx="2231040"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Parametric</a:t>
            </a:r>
          </a:p>
        </p:txBody>
      </p:sp>
      <p:sp>
        <p:nvSpPr>
          <p:cNvPr id="12" name="TextBox 11">
            <a:extLst>
              <a:ext uri="{FF2B5EF4-FFF2-40B4-BE49-F238E27FC236}">
                <a16:creationId xmlns:a16="http://schemas.microsoft.com/office/drawing/2014/main" id="{77D6399A-525F-9A89-9BD9-1CEB9D6EB8B3}"/>
              </a:ext>
            </a:extLst>
          </p:cNvPr>
          <p:cNvSpPr txBox="1"/>
          <p:nvPr/>
        </p:nvSpPr>
        <p:spPr>
          <a:xfrm>
            <a:off x="9695725" y="1190171"/>
            <a:ext cx="2231040"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Nonparametric</a:t>
            </a:r>
          </a:p>
        </p:txBody>
      </p:sp>
      <p:sp>
        <p:nvSpPr>
          <p:cNvPr id="13" name="TextBox 12">
            <a:extLst>
              <a:ext uri="{FF2B5EF4-FFF2-40B4-BE49-F238E27FC236}">
                <a16:creationId xmlns:a16="http://schemas.microsoft.com/office/drawing/2014/main" id="{739DBB49-7700-EFDA-647D-50DE6DDF0216}"/>
              </a:ext>
            </a:extLst>
          </p:cNvPr>
          <p:cNvSpPr txBox="1"/>
          <p:nvPr/>
        </p:nvSpPr>
        <p:spPr>
          <a:xfrm>
            <a:off x="4761454" y="1397675"/>
            <a:ext cx="2668007" cy="4801314"/>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We see some particular problem on the red and orange colors.</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In parametric segmented orange, the table on the background was selected as well because it is also orange It also picked up the red corner which reflected light.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However, nonparametric segmentation did not pick this up which is good, but at the cost of not picking the lower orange color.</a:t>
            </a:r>
          </a:p>
        </p:txBody>
      </p:sp>
    </p:spTree>
    <p:extLst>
      <p:ext uri="{BB962C8B-B14F-4D97-AF65-F5344CB8AC3E}">
        <p14:creationId xmlns:p14="http://schemas.microsoft.com/office/powerpoint/2010/main" val="2080593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40" y="-2423"/>
            <a:ext cx="12191760"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PARAMETRIC VS NONPARAMETRIC</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4" name="Picture 3" descr="A close up of a toy&#10;&#10;Description automatically generated with low confidence">
            <a:extLst>
              <a:ext uri="{FF2B5EF4-FFF2-40B4-BE49-F238E27FC236}">
                <a16:creationId xmlns:a16="http://schemas.microsoft.com/office/drawing/2014/main" id="{948CD2B1-0256-F3A4-B93D-9D774A14E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887" y="1341591"/>
            <a:ext cx="5871564" cy="4403673"/>
          </a:xfrm>
          <a:prstGeom prst="rect">
            <a:avLst/>
          </a:prstGeom>
        </p:spPr>
      </p:pic>
      <p:sp>
        <p:nvSpPr>
          <p:cNvPr id="6" name="TextBox 5">
            <a:extLst>
              <a:ext uri="{FF2B5EF4-FFF2-40B4-BE49-F238E27FC236}">
                <a16:creationId xmlns:a16="http://schemas.microsoft.com/office/drawing/2014/main" id="{EB892D2D-7A98-3D92-2D4C-5881A7ADEFE1}"/>
              </a:ext>
            </a:extLst>
          </p:cNvPr>
          <p:cNvSpPr txBox="1"/>
          <p:nvPr/>
        </p:nvSpPr>
        <p:spPr>
          <a:xfrm>
            <a:off x="1577697" y="1344060"/>
            <a:ext cx="3899475" cy="4401205"/>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Comparing parametric and nonparametric color segmentation, it is clear the parametric segmentation does a better job. This is because the parametric segmentation relies on a continuous Gaussian probability, while the nonparametric segmentation relies on a discrete histogram backprojection.</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For reference, the images on the right shows the ROI selected for each color on the cube</a:t>
            </a:r>
          </a:p>
        </p:txBody>
      </p:sp>
    </p:spTree>
    <p:extLst>
      <p:ext uri="{BB962C8B-B14F-4D97-AF65-F5344CB8AC3E}">
        <p14:creationId xmlns:p14="http://schemas.microsoft.com/office/powerpoint/2010/main" val="39445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30EB70-336C-749D-0AEE-7911C387F225}"/>
              </a:ext>
            </a:extLst>
          </p:cNvPr>
          <p:cNvSpPr txBox="1"/>
          <p:nvPr/>
        </p:nvSpPr>
        <p:spPr>
          <a:xfrm>
            <a:off x="6464115" y="1407462"/>
            <a:ext cx="3899475" cy="4708981"/>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Here is another example where instead of selecting objects with the same color as the ROI, we select those not in the ROI.</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image on the left shows a cotton strainer bug which I took a photo of. My goal is to select the insect, but not selecting the insect as my ROI. I noticed that the background is more uniform, so I instead used the background as my ROI, and reversed my threshold to show the insect instead of the background.</a:t>
            </a: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4" name="Picture 3" descr="A close-up of a bug&#10;&#10;Description automatically generated">
            <a:extLst>
              <a:ext uri="{FF2B5EF4-FFF2-40B4-BE49-F238E27FC236}">
                <a16:creationId xmlns:a16="http://schemas.microsoft.com/office/drawing/2014/main" id="{ACE0D29F-6FEC-F344-543E-8591BC0D6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326" y="3528115"/>
            <a:ext cx="4110087" cy="3082565"/>
          </a:xfrm>
          <a:prstGeom prst="rect">
            <a:avLst/>
          </a:prstGeom>
        </p:spPr>
      </p:pic>
      <p:pic>
        <p:nvPicPr>
          <p:cNvPr id="11" name="Picture 10" descr="A bug on a rock&#10;&#10;Description automatically generated with low confidence">
            <a:extLst>
              <a:ext uri="{FF2B5EF4-FFF2-40B4-BE49-F238E27FC236}">
                <a16:creationId xmlns:a16="http://schemas.microsoft.com/office/drawing/2014/main" id="{FC5D9292-071E-C0F4-10DB-BDFE26E410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8410" y="1229351"/>
            <a:ext cx="3181120" cy="2385840"/>
          </a:xfrm>
          <a:prstGeom prst="rect">
            <a:avLst/>
          </a:prstGeom>
        </p:spPr>
      </p:pic>
      <p:sp>
        <p:nvSpPr>
          <p:cNvPr id="3" name="PlaceHolder 1">
            <a:extLst>
              <a:ext uri="{FF2B5EF4-FFF2-40B4-BE49-F238E27FC236}">
                <a16:creationId xmlns:a16="http://schemas.microsoft.com/office/drawing/2014/main" id="{B8C50FB0-E470-E16A-4798-1EB41413C22D}"/>
              </a:ext>
            </a:extLst>
          </p:cNvPr>
          <p:cNvSpPr txBox="1">
            <a:spLocks/>
          </p:cNvSpPr>
          <p:nvPr/>
        </p:nvSpPr>
        <p:spPr>
          <a:xfrm>
            <a:off x="0" y="-9427"/>
            <a:ext cx="12191760"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a:solidFill>
                  <a:srgbClr val="000000"/>
                </a:solidFill>
                <a:latin typeface="Calibri Light"/>
              </a:rPr>
              <a:t>PARAMETRIC VS NONPARAMETRIC</a:t>
            </a:r>
            <a:endParaRPr lang="en-US" b="1" spc="-1" dirty="0">
              <a:solidFill>
                <a:srgbClr val="000000"/>
              </a:solidFill>
              <a:latin typeface="Calibri"/>
            </a:endParaRPr>
          </a:p>
        </p:txBody>
      </p:sp>
    </p:spTree>
    <p:extLst>
      <p:ext uri="{BB962C8B-B14F-4D97-AF65-F5344CB8AC3E}">
        <p14:creationId xmlns:p14="http://schemas.microsoft.com/office/powerpoint/2010/main" val="249891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7" name="Picture 6" descr="A picture containing screenshot, invertebrate, text&#10;&#10;Description automatically generated">
            <a:extLst>
              <a:ext uri="{FF2B5EF4-FFF2-40B4-BE49-F238E27FC236}">
                <a16:creationId xmlns:a16="http://schemas.microsoft.com/office/drawing/2014/main" id="{440526DA-6FAB-B57F-60BD-41CDA1E16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226" y="3790809"/>
            <a:ext cx="3591612" cy="2693709"/>
          </a:xfrm>
          <a:prstGeom prst="rect">
            <a:avLst/>
          </a:prstGeom>
        </p:spPr>
      </p:pic>
      <p:pic>
        <p:nvPicPr>
          <p:cNvPr id="9" name="Picture 8" descr="A picture containing screenshot, text, insect, invertebrate&#10;&#10;Description automatically generated">
            <a:extLst>
              <a:ext uri="{FF2B5EF4-FFF2-40B4-BE49-F238E27FC236}">
                <a16:creationId xmlns:a16="http://schemas.microsoft.com/office/drawing/2014/main" id="{5296AF4A-F61F-6F55-8B28-331275DBD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3226" y="1097100"/>
            <a:ext cx="3591612" cy="2693709"/>
          </a:xfrm>
          <a:prstGeom prst="rect">
            <a:avLst/>
          </a:prstGeom>
        </p:spPr>
      </p:pic>
      <p:sp>
        <p:nvSpPr>
          <p:cNvPr id="2" name="TextBox 1">
            <a:extLst>
              <a:ext uri="{FF2B5EF4-FFF2-40B4-BE49-F238E27FC236}">
                <a16:creationId xmlns:a16="http://schemas.microsoft.com/office/drawing/2014/main" id="{A730EB70-336C-749D-0AEE-7911C387F225}"/>
              </a:ext>
            </a:extLst>
          </p:cNvPr>
          <p:cNvSpPr txBox="1"/>
          <p:nvPr/>
        </p:nvSpPr>
        <p:spPr>
          <a:xfrm>
            <a:off x="2196405" y="1451368"/>
            <a:ext cx="3899475" cy="5016758"/>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Again, the parametric segmentation did a better job at isolating the insect. However, remember that parametric segmentation uses NCC where grayscale values appear the same. Because of this, the white spots on the insect are accounted to belong in the background since they are grayscale colors. This is the where the nonparametric wins in terms of the remaining parts of the insect; however, it did not only leave out the white spots on the insect, but also white spots in the background! So parametric supremacy still.</a:t>
            </a:r>
          </a:p>
        </p:txBody>
      </p:sp>
      <p:sp>
        <p:nvSpPr>
          <p:cNvPr id="5" name="PlaceHolder 1">
            <a:extLst>
              <a:ext uri="{FF2B5EF4-FFF2-40B4-BE49-F238E27FC236}">
                <a16:creationId xmlns:a16="http://schemas.microsoft.com/office/drawing/2014/main" id="{EF1A731F-6DB5-3832-8BF3-6668A218DBA8}"/>
              </a:ext>
            </a:extLst>
          </p:cNvPr>
          <p:cNvSpPr txBox="1">
            <a:spLocks/>
          </p:cNvSpPr>
          <p:nvPr/>
        </p:nvSpPr>
        <p:spPr>
          <a:xfrm>
            <a:off x="0" y="46"/>
            <a:ext cx="12191760"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PARAMETRIC VS NONPARAMETRIC</a:t>
            </a:r>
            <a:endParaRPr lang="en-US" b="1" spc="-1" dirty="0">
              <a:solidFill>
                <a:srgbClr val="000000"/>
              </a:solidFill>
              <a:latin typeface="Calibri"/>
            </a:endParaRPr>
          </a:p>
        </p:txBody>
      </p:sp>
    </p:spTree>
    <p:extLst>
      <p:ext uri="{BB962C8B-B14F-4D97-AF65-F5344CB8AC3E}">
        <p14:creationId xmlns:p14="http://schemas.microsoft.com/office/powerpoint/2010/main" val="296061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close-up of a bug&#10;&#10;Description automatically generated with medium confidence">
            <a:extLst>
              <a:ext uri="{FF2B5EF4-FFF2-40B4-BE49-F238E27FC236}">
                <a16:creationId xmlns:a16="http://schemas.microsoft.com/office/drawing/2014/main" id="{41901663-3DBA-99D5-8527-5BAC35708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706" y="1279728"/>
            <a:ext cx="5395284" cy="2697642"/>
          </a:xfrm>
          <a:prstGeom prst="rect">
            <a:avLst/>
          </a:prstGeom>
        </p:spPr>
      </p:pic>
      <p:pic>
        <p:nvPicPr>
          <p:cNvPr id="6" name="Picture 5" descr="A picture containing screenshot, diagram, text, line&#10;&#10;Description automatically generated">
            <a:extLst>
              <a:ext uri="{FF2B5EF4-FFF2-40B4-BE49-F238E27FC236}">
                <a16:creationId xmlns:a16="http://schemas.microsoft.com/office/drawing/2014/main" id="{7C013F54-EEB1-81A5-DB81-211823B253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770" y="4203614"/>
            <a:ext cx="5674936" cy="1891645"/>
          </a:xfrm>
          <a:prstGeom prst="rect">
            <a:avLst/>
          </a:prstGeom>
        </p:spPr>
      </p:pic>
      <p:sp>
        <p:nvSpPr>
          <p:cNvPr id="2" name="TextBox 1">
            <a:extLst>
              <a:ext uri="{FF2B5EF4-FFF2-40B4-BE49-F238E27FC236}">
                <a16:creationId xmlns:a16="http://schemas.microsoft.com/office/drawing/2014/main" id="{8877EA3A-A5CA-0829-1AF8-99C56A681D25}"/>
              </a:ext>
            </a:extLst>
          </p:cNvPr>
          <p:cNvSpPr txBox="1"/>
          <p:nvPr/>
        </p:nvSpPr>
        <p:spPr>
          <a:xfrm>
            <a:off x="1461155" y="2331220"/>
            <a:ext cx="4495140" cy="646331"/>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Here shown on the right is the original and normalized image of the bug.</a:t>
            </a:r>
          </a:p>
        </p:txBody>
      </p:sp>
      <p:sp>
        <p:nvSpPr>
          <p:cNvPr id="4" name="TextBox 3">
            <a:extLst>
              <a:ext uri="{FF2B5EF4-FFF2-40B4-BE49-F238E27FC236}">
                <a16:creationId xmlns:a16="http://schemas.microsoft.com/office/drawing/2014/main" id="{17DB383E-E12A-B375-6417-B23744EBD301}"/>
              </a:ext>
            </a:extLst>
          </p:cNvPr>
          <p:cNvSpPr txBox="1"/>
          <p:nvPr/>
        </p:nvSpPr>
        <p:spPr>
          <a:xfrm>
            <a:off x="6532532" y="4832360"/>
            <a:ext cx="4801632" cy="923330"/>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And here below shows the ROI chosen in the background. Look at the cool pattern made in the NCC of the ROI! It looks like a spider web LOL.</a:t>
            </a:r>
          </a:p>
        </p:txBody>
      </p:sp>
      <p:sp>
        <p:nvSpPr>
          <p:cNvPr id="5" name="PlaceHolder 1">
            <a:extLst>
              <a:ext uri="{FF2B5EF4-FFF2-40B4-BE49-F238E27FC236}">
                <a16:creationId xmlns:a16="http://schemas.microsoft.com/office/drawing/2014/main" id="{A8BC321B-4F40-7604-FE41-6AD4F1C4D3ED}"/>
              </a:ext>
            </a:extLst>
          </p:cNvPr>
          <p:cNvSpPr txBox="1">
            <a:spLocks/>
          </p:cNvSpPr>
          <p:nvPr/>
        </p:nvSpPr>
        <p:spPr>
          <a:xfrm>
            <a:off x="0" y="46"/>
            <a:ext cx="12191760"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a:solidFill>
                  <a:srgbClr val="000000"/>
                </a:solidFill>
                <a:latin typeface="Calibri Light"/>
              </a:rPr>
              <a:t>PARAMETRIC VS NONPARAMETRIC</a:t>
            </a:r>
            <a:endParaRPr lang="en-US" b="1" spc="-1" dirty="0">
              <a:solidFill>
                <a:srgbClr val="000000"/>
              </a:solidFill>
              <a:latin typeface="Calibri"/>
            </a:endParaRPr>
          </a:p>
        </p:txBody>
      </p:sp>
    </p:spTree>
    <p:extLst>
      <p:ext uri="{BB962C8B-B14F-4D97-AF65-F5344CB8AC3E}">
        <p14:creationId xmlns:p14="http://schemas.microsoft.com/office/powerpoint/2010/main" val="2029787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REFLECTION</a:t>
            </a:r>
            <a:endParaRPr lang="en-US" sz="4400" b="1" strike="noStrike" spc="-1" dirty="0">
              <a:solidFill>
                <a:srgbClr val="000000"/>
              </a:solidFill>
              <a:latin typeface="Calibri"/>
            </a:endParaRPr>
          </a:p>
        </p:txBody>
      </p:sp>
      <p:sp>
        <p:nvSpPr>
          <p:cNvPr id="3" name="Content Placeholder 2">
            <a:extLst>
              <a:ext uri="{FF2B5EF4-FFF2-40B4-BE49-F238E27FC236}">
                <a16:creationId xmlns:a16="http://schemas.microsoft.com/office/drawing/2014/main" id="{3661E796-F4E5-FB00-CF9E-2EBCFE9E3B0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latin typeface="Calibri" panose="020F0502020204030204" pitchFamily="34" charset="0"/>
                <a:cs typeface="Calibri" panose="020F0502020204030204" pitchFamily="34" charset="0"/>
              </a:rPr>
              <a:t>This activity was very </a:t>
            </a:r>
            <a:r>
              <a:rPr lang="en-US" dirty="0" err="1">
                <a:latin typeface="Calibri" panose="020F0502020204030204" pitchFamily="34" charset="0"/>
                <a:cs typeface="Calibri" panose="020F0502020204030204" pitchFamily="34" charset="0"/>
              </a:rPr>
              <a:t>very</a:t>
            </a:r>
            <a:r>
              <a:rPr lang="en-US" dirty="0">
                <a:latin typeface="Calibri" panose="020F0502020204030204" pitchFamily="34" charset="0"/>
                <a:cs typeface="Calibri" panose="020F0502020204030204" pitchFamily="34" charset="0"/>
              </a:rPr>
              <a:t> fun. I struggled at first to understand how to tag the membership of the pixels, but once I got it, it was easy from there.</a:t>
            </a:r>
          </a:p>
          <a:p>
            <a:pPr marL="0" indent="0" algn="just">
              <a:buFont typeface="Arial" panose="020B0604020202020204" pitchFamily="34" charset="0"/>
              <a:buNone/>
            </a:pPr>
            <a:r>
              <a:rPr lang="en-US" dirty="0">
                <a:latin typeface="Calibri" panose="020F0502020204030204" pitchFamily="34" charset="0"/>
                <a:cs typeface="Calibri" panose="020F0502020204030204" pitchFamily="34" charset="0"/>
              </a:rPr>
              <a:t>I am really glad I got to use the random picture of the cotton strainer bug that I took just outside NIP on the way to UPTC. I interchangeably used the terms “insect” and “bug” here since I did not want to be technical.</a:t>
            </a:r>
          </a:p>
          <a:p>
            <a:pPr marL="0" indent="0" algn="just">
              <a:buFont typeface="Arial" panose="020B0604020202020204" pitchFamily="34" charset="0"/>
              <a:buNone/>
            </a:pPr>
            <a:r>
              <a:rPr lang="en-US" dirty="0">
                <a:latin typeface="Calibri" panose="020F0502020204030204" pitchFamily="34" charset="0"/>
                <a:cs typeface="Calibri" panose="020F0502020204030204" pitchFamily="34" charset="0"/>
              </a:rPr>
              <a:t>It was satisfying to see the colors getting segmented, especially the blue, white, green, and yellow which were almost perfect!</a:t>
            </a:r>
          </a:p>
          <a:p>
            <a:pPr marL="0" indent="0" algn="just">
              <a:buFont typeface="Arial" panose="020B0604020202020204" pitchFamily="34" charset="0"/>
              <a:buNone/>
            </a:pPr>
            <a:r>
              <a:rPr lang="en-US" dirty="0">
                <a:latin typeface="Calibri" panose="020F0502020204030204" pitchFamily="34" charset="0"/>
                <a:cs typeface="Calibri" panose="020F0502020204030204" pitchFamily="34" charset="0"/>
              </a:rPr>
              <a:t>I can say that this has been my favorite activity of them all.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88536" y="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380" y="13251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the difference between parametric and nonparametric segmentation.</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the theory and the steps on manually segmenting colors in images using Python. Distinction of the parts of the activity was clear.</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This activity was fun. I struggled at first understanding how to obtain the Gaussian probability of each pixel and how to use it to tag the membership of pixels, and how to obtain the 2D histogram of the ROI and how to use it to tag membership as well. Eventually, I got them and segmenting images based on colors was fun.</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did every color in the Rubik’s cube. Plus, I took a nice photo of the </a:t>
            </a:r>
            <a:r>
              <a:rPr lang="en-US" sz="2000" i="1" spc="-1" dirty="0" err="1">
                <a:solidFill>
                  <a:srgbClr val="000000"/>
                </a:solidFill>
                <a:latin typeface="Calibri"/>
              </a:rPr>
              <a:t>Dysdercus</a:t>
            </a:r>
            <a:r>
              <a:rPr lang="en-US" sz="2000" i="1" spc="-1" dirty="0">
                <a:solidFill>
                  <a:srgbClr val="000000"/>
                </a:solidFill>
                <a:latin typeface="Calibri"/>
              </a:rPr>
              <a:t> </a:t>
            </a:r>
            <a:r>
              <a:rPr lang="en-US" sz="2000" i="1" spc="-1" dirty="0" err="1">
                <a:solidFill>
                  <a:srgbClr val="000000"/>
                </a:solidFill>
                <a:latin typeface="Calibri"/>
              </a:rPr>
              <a:t>koenigii</a:t>
            </a:r>
            <a:r>
              <a:rPr lang="en-US" sz="2000" spc="-1" dirty="0">
                <a:solidFill>
                  <a:srgbClr val="000000"/>
                </a:solidFill>
                <a:latin typeface="Calibri"/>
              </a:rPr>
              <a:t> and was able to isolate it in the image.</a:t>
            </a:r>
          </a:p>
        </p:txBody>
      </p:sp>
    </p:spTree>
    <p:extLst>
      <p:ext uri="{BB962C8B-B14F-4D97-AF65-F5344CB8AC3E}">
        <p14:creationId xmlns:p14="http://schemas.microsoft.com/office/powerpoint/2010/main" val="378492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normAutofit/>
          </a:bodyPr>
          <a:lstStyle/>
          <a:p>
            <a:pPr marL="0" indent="0">
              <a:buNone/>
            </a:pPr>
            <a:r>
              <a:rPr lang="en-US" dirty="0"/>
              <a:t>[1] Soriano, M. (2023). AP 157 module. Activity 5 - Feature Extraction  Image Segmentation  (Part 1 of 3).</a:t>
            </a:r>
          </a:p>
          <a:p>
            <a:pPr marL="0" indent="0">
              <a:buNone/>
            </a:pPr>
            <a:r>
              <a:rPr lang="en-US" dirty="0"/>
              <a:t>[2] Lyon, R. a </a:t>
            </a:r>
            <a:r>
              <a:rPr lang="en-US" dirty="0" err="1"/>
              <a:t>Gretag</a:t>
            </a:r>
            <a:r>
              <a:rPr lang="en-US" dirty="0"/>
              <a:t>–Macbeth </a:t>
            </a:r>
            <a:r>
              <a:rPr lang="en-US" dirty="0" err="1"/>
              <a:t>ColorChecker</a:t>
            </a:r>
            <a:r>
              <a:rPr lang="en-US" dirty="0"/>
              <a:t> color chart being held in a </a:t>
            </a:r>
            <a:r>
              <a:rPr lang="en-US" dirty="0" err="1"/>
              <a:t>photogrpahic</a:t>
            </a:r>
            <a:r>
              <a:rPr lang="en-US" dirty="0"/>
              <a:t> portrait setting. Retrieved from </a:t>
            </a:r>
            <a:r>
              <a:rPr lang="en-US" dirty="0">
                <a:hlinkClick r:id="rId2"/>
              </a:rPr>
              <a:t>https://en.wikipedia.org/wiki/ColorChecker#/media/File:Gretag-Macbeth_ColorChecker.jpg</a:t>
            </a:r>
            <a:endParaRPr lang="en-US" dirty="0"/>
          </a:p>
        </p:txBody>
      </p:sp>
    </p:spTree>
    <p:extLst>
      <p:ext uri="{BB962C8B-B14F-4D97-AF65-F5344CB8AC3E}">
        <p14:creationId xmlns:p14="http://schemas.microsoft.com/office/powerpoint/2010/main" val="274022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OBJECTIVES</a:t>
            </a:r>
            <a:endParaRPr lang="en-US" sz="4400" b="1" strike="noStrike" spc="-1" dirty="0">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 threshold to grayscale histogram to separate selections from the background</a:t>
            </a:r>
          </a:p>
          <a:p>
            <a:pPr marL="228600" indent="-228600">
              <a:lnSpc>
                <a:spcPct val="90000"/>
              </a:lnSpc>
              <a:spcBef>
                <a:spcPts val="1001"/>
              </a:spcBef>
              <a:buClr>
                <a:srgbClr val="000000"/>
              </a:buClr>
              <a:buFont typeface="Arial"/>
              <a:buChar char="•"/>
            </a:pPr>
            <a:r>
              <a:rPr lang="en-US" spc="-1" dirty="0">
                <a:solidFill>
                  <a:srgbClr val="000000"/>
                </a:solidFill>
                <a:latin typeface="Calibri"/>
              </a:rPr>
              <a:t>Normalize an image</a:t>
            </a:r>
          </a:p>
          <a:p>
            <a:pPr marL="228600" indent="-228600">
              <a:lnSpc>
                <a:spcPct val="90000"/>
              </a:lnSpc>
              <a:spcBef>
                <a:spcPts val="1001"/>
              </a:spcBef>
              <a:buClr>
                <a:srgbClr val="000000"/>
              </a:buClr>
              <a:buFont typeface="Arial"/>
              <a:buChar char="•"/>
            </a:pPr>
            <a:r>
              <a:rPr lang="en-US" spc="-1" dirty="0">
                <a:solidFill>
                  <a:srgbClr val="000000"/>
                </a:solidFill>
                <a:latin typeface="Calibri"/>
              </a:rPr>
              <a:t>Obtain the normalized chromaticity coordinates of an image</a:t>
            </a:r>
          </a:p>
          <a:p>
            <a:pPr marL="228600" indent="-228600">
              <a:lnSpc>
                <a:spcPct val="90000"/>
              </a:lnSpc>
              <a:spcBef>
                <a:spcPts val="1001"/>
              </a:spcBef>
              <a:buClr>
                <a:srgbClr val="000000"/>
              </a:buClr>
              <a:buFont typeface="Arial"/>
              <a:buChar char="•"/>
            </a:pPr>
            <a:r>
              <a:rPr lang="en-US" spc="-1" dirty="0">
                <a:solidFill>
                  <a:srgbClr val="000000"/>
                </a:solidFill>
                <a:latin typeface="Calibri"/>
              </a:rPr>
              <a:t>Implement </a:t>
            </a:r>
            <a:r>
              <a:rPr lang="en-US" sz="2800" b="0" strike="noStrike" spc="-1" dirty="0">
                <a:solidFill>
                  <a:srgbClr val="000000"/>
                </a:solidFill>
                <a:latin typeface="Calibri"/>
              </a:rPr>
              <a:t>parametric segmentation to </a:t>
            </a:r>
            <a:r>
              <a:rPr lang="en-US" sz="2800" b="0" strike="noStrike" spc="-1">
                <a:solidFill>
                  <a:srgbClr val="000000"/>
                </a:solidFill>
                <a:latin typeface="Calibri"/>
              </a:rPr>
              <a:t>select chosen colors </a:t>
            </a:r>
            <a:r>
              <a:rPr lang="en-US" sz="2800" b="0" strike="noStrike" spc="-1" dirty="0">
                <a:solidFill>
                  <a:srgbClr val="000000"/>
                </a:solidFill>
                <a:latin typeface="Calibri"/>
              </a:rPr>
              <a:t>in an image</a:t>
            </a:r>
          </a:p>
          <a:p>
            <a:pPr marL="228600" indent="-228600">
              <a:lnSpc>
                <a:spcPct val="90000"/>
              </a:lnSpc>
              <a:spcBef>
                <a:spcPts val="1001"/>
              </a:spcBef>
              <a:buClr>
                <a:srgbClr val="000000"/>
              </a:buClr>
              <a:buFont typeface="Arial"/>
              <a:buChar char="•"/>
            </a:pPr>
            <a:r>
              <a:rPr lang="en-US" spc="-1" dirty="0">
                <a:solidFill>
                  <a:srgbClr val="000000"/>
                </a:solidFill>
                <a:latin typeface="Calibri"/>
              </a:rPr>
              <a:t>Implement nonparametric segmentation to select chosen colors in an image</a:t>
            </a:r>
            <a:endParaRPr lang="en-US" sz="28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12191760"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GRAYSCALE HISTOGRAM THRESHOLDING</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picture containing diagram, text, plot, line&#10;&#10;Description automatically generated">
            <a:extLst>
              <a:ext uri="{FF2B5EF4-FFF2-40B4-BE49-F238E27FC236}">
                <a16:creationId xmlns:a16="http://schemas.microsoft.com/office/drawing/2014/main" id="{E9E7933D-B446-66A5-CCC6-3C6BB1ECC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719" y="3036569"/>
            <a:ext cx="4131116" cy="3098338"/>
          </a:xfrm>
          <a:prstGeom prst="rect">
            <a:avLst/>
          </a:prstGeom>
        </p:spPr>
      </p:pic>
      <p:pic>
        <p:nvPicPr>
          <p:cNvPr id="9" name="Picture 8" descr="A piece of paper with writing on it&#10;&#10;Description automatically generated with medium confidence">
            <a:extLst>
              <a:ext uri="{FF2B5EF4-FFF2-40B4-BE49-F238E27FC236}">
                <a16:creationId xmlns:a16="http://schemas.microsoft.com/office/drawing/2014/main" id="{DCDC490F-CC84-5D29-CBF5-6849AA424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432" y="1450500"/>
            <a:ext cx="4075863" cy="1325159"/>
          </a:xfrm>
          <a:prstGeom prst="rect">
            <a:avLst/>
          </a:prstGeom>
        </p:spPr>
      </p:pic>
      <p:sp>
        <p:nvSpPr>
          <p:cNvPr id="2" name="TextBox 1">
            <a:extLst>
              <a:ext uri="{FF2B5EF4-FFF2-40B4-BE49-F238E27FC236}">
                <a16:creationId xmlns:a16="http://schemas.microsoft.com/office/drawing/2014/main" id="{5CA8161E-9DF2-A483-CD74-DC75F8538950}"/>
              </a:ext>
            </a:extLst>
          </p:cNvPr>
          <p:cNvSpPr txBox="1"/>
          <p:nvPr/>
        </p:nvSpPr>
        <p:spPr>
          <a:xfrm>
            <a:off x="6095880" y="1535342"/>
            <a:ext cx="4889688" cy="4247317"/>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One technique to select a region of interest (ROI) in an image is by </a:t>
            </a:r>
            <a:r>
              <a:rPr lang="en-US" b="1" dirty="0">
                <a:latin typeface="Calibri" panose="020F0502020204030204" pitchFamily="34" charset="0"/>
                <a:cs typeface="Calibri" panose="020F0502020204030204" pitchFamily="34" charset="0"/>
              </a:rPr>
              <a:t>thresholding its grayscale histogram</a:t>
            </a:r>
            <a:r>
              <a:rPr lang="en-US" dirty="0">
                <a:latin typeface="Calibri" panose="020F0502020204030204" pitchFamily="34" charset="0"/>
                <a:cs typeface="Calibri" panose="020F0502020204030204" pitchFamily="34" charset="0"/>
              </a:rPr>
              <a:t>. The image on the left shows an already grayscale image of a check. Selecting the texts from the background should be easy because the color distinction is clear; text is black, background is gray.</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Looking at the histogram of the grayscale image, we see that there is a peak. This corresponds to the background pixels since it is much more than the text pixels. Hence, if we want to select the text, we only turn on values below this peak. If however, we want the background, then we should turn on only those values in the peak.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9380"/>
            <a:ext cx="12191760"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GRAYSCALE HISTOGRAM THRESHOLDING</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5" name="Picture 4" descr="A close-up of a check&#10;&#10;Description automatically generated with medium confidence">
            <a:extLst>
              <a:ext uri="{FF2B5EF4-FFF2-40B4-BE49-F238E27FC236}">
                <a16:creationId xmlns:a16="http://schemas.microsoft.com/office/drawing/2014/main" id="{49AEB3DD-F020-4DF6-BBE8-0FDB37CF5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338" y="4663998"/>
            <a:ext cx="3519719" cy="1144342"/>
          </a:xfrm>
          <a:prstGeom prst="rect">
            <a:avLst/>
          </a:prstGeom>
        </p:spPr>
      </p:pic>
      <p:pic>
        <p:nvPicPr>
          <p:cNvPr id="7" name="Picture 6" descr="A picture containing text, font, handwriting, screenshot&#10;&#10;Description automatically generated">
            <a:extLst>
              <a:ext uri="{FF2B5EF4-FFF2-40B4-BE49-F238E27FC236}">
                <a16:creationId xmlns:a16="http://schemas.microsoft.com/office/drawing/2014/main" id="{5FB2D9B6-17C3-915F-66AB-6D0AA4D43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338" y="2971268"/>
            <a:ext cx="3519719" cy="1144342"/>
          </a:xfrm>
          <a:prstGeom prst="rect">
            <a:avLst/>
          </a:prstGeom>
        </p:spPr>
      </p:pic>
      <p:pic>
        <p:nvPicPr>
          <p:cNvPr id="9" name="Picture 8" descr="A piece of paper with writing on it&#10;&#10;Description automatically generated with medium confidence">
            <a:extLst>
              <a:ext uri="{FF2B5EF4-FFF2-40B4-BE49-F238E27FC236}">
                <a16:creationId xmlns:a16="http://schemas.microsoft.com/office/drawing/2014/main" id="{DCDC490F-CC84-5D29-CBF5-6849AA4243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3343" y="1344060"/>
            <a:ext cx="3519714" cy="1144342"/>
          </a:xfrm>
          <a:prstGeom prst="rect">
            <a:avLst/>
          </a:prstGeom>
        </p:spPr>
      </p:pic>
      <p:sp>
        <p:nvSpPr>
          <p:cNvPr id="2" name="TextBox 1">
            <a:extLst>
              <a:ext uri="{FF2B5EF4-FFF2-40B4-BE49-F238E27FC236}">
                <a16:creationId xmlns:a16="http://schemas.microsoft.com/office/drawing/2014/main" id="{D739288C-4D7A-3C6F-1CAD-5E7666C8B472}"/>
              </a:ext>
            </a:extLst>
          </p:cNvPr>
          <p:cNvSpPr txBox="1"/>
          <p:nvPr/>
        </p:nvSpPr>
        <p:spPr>
          <a:xfrm>
            <a:off x="1298943" y="1558280"/>
            <a:ext cx="4889688" cy="3970318"/>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Here we see the result of the thresholding. The first image is the original image for comparison.</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In the second image, we selected only the grayscale values the is below the peak, particularly &lt; 150. Again, 1’s corresponds to white and 0’s corresponds to black. Hence, only the texts are “turned on” in this binary image.</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On the other hand, the third image shows the resulting binary image when the selected grayscale values are those that are &gt; 150. In this case, the background is the one that is selected or “turned on”.</a:t>
            </a:r>
          </a:p>
        </p:txBody>
      </p:sp>
      <p:sp>
        <p:nvSpPr>
          <p:cNvPr id="4" name="TextBox 3">
            <a:extLst>
              <a:ext uri="{FF2B5EF4-FFF2-40B4-BE49-F238E27FC236}">
                <a16:creationId xmlns:a16="http://schemas.microsoft.com/office/drawing/2014/main" id="{A742EF36-C99A-F395-0EB9-87925F2FC9F8}"/>
              </a:ext>
            </a:extLst>
          </p:cNvPr>
          <p:cNvSpPr txBox="1"/>
          <p:nvPr/>
        </p:nvSpPr>
        <p:spPr>
          <a:xfrm>
            <a:off x="7723889" y="5915751"/>
            <a:ext cx="2818615"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Background selected</a:t>
            </a:r>
          </a:p>
        </p:txBody>
      </p:sp>
      <p:sp>
        <p:nvSpPr>
          <p:cNvPr id="6" name="TextBox 5">
            <a:extLst>
              <a:ext uri="{FF2B5EF4-FFF2-40B4-BE49-F238E27FC236}">
                <a16:creationId xmlns:a16="http://schemas.microsoft.com/office/drawing/2014/main" id="{A3915281-E054-BFA8-A978-9E32074E9BE9}"/>
              </a:ext>
            </a:extLst>
          </p:cNvPr>
          <p:cNvSpPr txBox="1"/>
          <p:nvPr/>
        </p:nvSpPr>
        <p:spPr>
          <a:xfrm>
            <a:off x="7723888" y="4108940"/>
            <a:ext cx="2818615"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Text selected</a:t>
            </a:r>
          </a:p>
        </p:txBody>
      </p:sp>
      <p:sp>
        <p:nvSpPr>
          <p:cNvPr id="8" name="TextBox 7">
            <a:extLst>
              <a:ext uri="{FF2B5EF4-FFF2-40B4-BE49-F238E27FC236}">
                <a16:creationId xmlns:a16="http://schemas.microsoft.com/office/drawing/2014/main" id="{C06C2183-B45E-8822-7B17-7BBBA7278188}"/>
              </a:ext>
            </a:extLst>
          </p:cNvPr>
          <p:cNvSpPr txBox="1"/>
          <p:nvPr/>
        </p:nvSpPr>
        <p:spPr>
          <a:xfrm>
            <a:off x="7723888" y="2485785"/>
            <a:ext cx="2818615"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Original image</a:t>
            </a:r>
          </a:p>
        </p:txBody>
      </p:sp>
    </p:spTree>
    <p:extLst>
      <p:ext uri="{BB962C8B-B14F-4D97-AF65-F5344CB8AC3E}">
        <p14:creationId xmlns:p14="http://schemas.microsoft.com/office/powerpoint/2010/main" val="15690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12191760"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NORMALIZED CHROMATICITY COORDINATES</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13" name="Picture 12" descr="A picture containing screenshot, text, colorfulness, plot&#10;&#10;Description automatically generated">
            <a:extLst>
              <a:ext uri="{FF2B5EF4-FFF2-40B4-BE49-F238E27FC236}">
                <a16:creationId xmlns:a16="http://schemas.microsoft.com/office/drawing/2014/main" id="{78EF58E9-A693-0799-9A31-0BCD5494EF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095" y="2455865"/>
            <a:ext cx="3704734" cy="3638814"/>
          </a:xfrm>
          <a:prstGeom prst="rect">
            <a:avLst/>
          </a:prstGeom>
        </p:spPr>
      </p:pic>
      <p:sp>
        <p:nvSpPr>
          <p:cNvPr id="3" name="TextBox 2">
            <a:extLst>
              <a:ext uri="{FF2B5EF4-FFF2-40B4-BE49-F238E27FC236}">
                <a16:creationId xmlns:a16="http://schemas.microsoft.com/office/drawing/2014/main" id="{E8674F13-8CA0-2F9F-8B38-07AF8D666D9F}"/>
              </a:ext>
            </a:extLst>
          </p:cNvPr>
          <p:cNvSpPr txBox="1"/>
          <p:nvPr/>
        </p:nvSpPr>
        <p:spPr>
          <a:xfrm>
            <a:off x="1018095" y="1344060"/>
            <a:ext cx="10463752" cy="923330"/>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In this next section, we will look at how to select ROIs from images if grayscale histogram thresholding is not applicable (maybe in the grayscale world the colors look similar). Before, diving into the techniques, we first discuss the </a:t>
            </a:r>
            <a:r>
              <a:rPr lang="en-US" b="1" dirty="0">
                <a:latin typeface="Calibri" panose="020F0502020204030204" pitchFamily="34" charset="0"/>
                <a:cs typeface="Calibri" panose="020F0502020204030204" pitchFamily="34" charset="0"/>
              </a:rPr>
              <a:t>Normalized Chromaticity Coordinates (NCC)</a:t>
            </a:r>
            <a:r>
              <a:rPr lang="en-US" dirty="0">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C7758E6B-19C9-8D8C-069F-E16F9E68EFE3}"/>
              </a:ext>
            </a:extLst>
          </p:cNvPr>
          <p:cNvSpPr txBox="1"/>
          <p:nvPr/>
        </p:nvSpPr>
        <p:spPr>
          <a:xfrm>
            <a:off x="4722829" y="2455865"/>
            <a:ext cx="6759018" cy="4031873"/>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The NCC is a way to determine if two colors are in the same family. Say you have an image with different lightings on the same color. Applying grayscale thresholding will be hard because they will appear different colors (one is darker, other is lighter) even though they are, say, both red.</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In NCC, the intensity, which determines the brightness of the object, is divided into the RGB channels. This way, the new values </a:t>
            </a:r>
            <a:r>
              <a:rPr lang="en-US" sz="1600" dirty="0" err="1">
                <a:latin typeface="Calibri" panose="020F0502020204030204" pitchFamily="34" charset="0"/>
                <a:cs typeface="Calibri" panose="020F0502020204030204" pitchFamily="34" charset="0"/>
              </a:rPr>
              <a:t>rgb</a:t>
            </a:r>
            <a:r>
              <a:rPr lang="en-US" sz="1600" dirty="0">
                <a:latin typeface="Calibri" panose="020F0502020204030204" pitchFamily="34" charset="0"/>
                <a:cs typeface="Calibri" panose="020F0502020204030204" pitchFamily="34" charset="0"/>
              </a:rPr>
              <a:t> is normalized such that </a:t>
            </a:r>
          </a:p>
          <a:p>
            <a:pPr algn="ctr"/>
            <a:r>
              <a:rPr lang="en-US" sz="1600" dirty="0" err="1">
                <a:latin typeface="Calibri" panose="020F0502020204030204" pitchFamily="34" charset="0"/>
                <a:cs typeface="Calibri" panose="020F0502020204030204" pitchFamily="34" charset="0"/>
              </a:rPr>
              <a:t>r+g+b</a:t>
            </a:r>
            <a:r>
              <a:rPr lang="en-US" sz="1600" dirty="0">
                <a:latin typeface="Calibri" panose="020F0502020204030204" pitchFamily="34" charset="0"/>
                <a:cs typeface="Calibri" panose="020F0502020204030204" pitchFamily="34" charset="0"/>
              </a:rPr>
              <a:t>=1		(1)</a:t>
            </a:r>
          </a:p>
          <a:p>
            <a:pPr algn="just"/>
            <a:r>
              <a:rPr lang="en-US" sz="1600" dirty="0">
                <a:latin typeface="Calibri" panose="020F0502020204030204" pitchFamily="34" charset="0"/>
                <a:cs typeface="Calibri" panose="020F0502020204030204" pitchFamily="34" charset="0"/>
              </a:rPr>
              <a:t>for every pixel. By doing this, we remove the dependency of the color on intensity so that the computer sees the same colors as the same color, regardless of the intensity.</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Moreover, because of equation 1, it is sufficient to know r and g value only, since b = 1-r-g. The image on the left shows NCC, where the x axis is the r value, and the y axis is the g value. This is actually a 2D histogram that shows which colors are present on an image.</a:t>
            </a:r>
          </a:p>
        </p:txBody>
      </p:sp>
      <p:sp>
        <p:nvSpPr>
          <p:cNvPr id="5" name="TextBox 4">
            <a:extLst>
              <a:ext uri="{FF2B5EF4-FFF2-40B4-BE49-F238E27FC236}">
                <a16:creationId xmlns:a16="http://schemas.microsoft.com/office/drawing/2014/main" id="{4F415408-2E30-22CF-E519-8E54A33A0C43}"/>
              </a:ext>
            </a:extLst>
          </p:cNvPr>
          <p:cNvSpPr txBox="1"/>
          <p:nvPr/>
        </p:nvSpPr>
        <p:spPr>
          <a:xfrm>
            <a:off x="1461154" y="6063732"/>
            <a:ext cx="2818615"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NCC</a:t>
            </a:r>
          </a:p>
        </p:txBody>
      </p:sp>
    </p:spTree>
    <p:extLst>
      <p:ext uri="{BB962C8B-B14F-4D97-AF65-F5344CB8AC3E}">
        <p14:creationId xmlns:p14="http://schemas.microsoft.com/office/powerpoint/2010/main" val="98043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40" y="0"/>
            <a:ext cx="12191760"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NORMALIZED CHROMATICITY COORDINATES</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8" name="Picture 7" descr="A picture containing text, map, line, diagram&#10;&#10;Description automatically generated">
            <a:extLst>
              <a:ext uri="{FF2B5EF4-FFF2-40B4-BE49-F238E27FC236}">
                <a16:creationId xmlns:a16="http://schemas.microsoft.com/office/drawing/2014/main" id="{6F16956F-81C6-5B27-7F2C-D415685D0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503" y="4042347"/>
            <a:ext cx="2818616" cy="2113963"/>
          </a:xfrm>
          <a:prstGeom prst="rect">
            <a:avLst/>
          </a:prstGeom>
        </p:spPr>
      </p:pic>
      <p:pic>
        <p:nvPicPr>
          <p:cNvPr id="11" name="Picture 10" descr="A picture containing screenshot, square, colorfulness&#10;&#10;Description automatically generated">
            <a:extLst>
              <a:ext uri="{FF2B5EF4-FFF2-40B4-BE49-F238E27FC236}">
                <a16:creationId xmlns:a16="http://schemas.microsoft.com/office/drawing/2014/main" id="{9AA7BE3D-133F-B41E-0199-45B1CDF0D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095" y="3987072"/>
            <a:ext cx="4896974" cy="2448487"/>
          </a:xfrm>
          <a:prstGeom prst="rect">
            <a:avLst/>
          </a:prstGeom>
        </p:spPr>
      </p:pic>
      <p:sp>
        <p:nvSpPr>
          <p:cNvPr id="2" name="TextBox 1">
            <a:extLst>
              <a:ext uri="{FF2B5EF4-FFF2-40B4-BE49-F238E27FC236}">
                <a16:creationId xmlns:a16="http://schemas.microsoft.com/office/drawing/2014/main" id="{0EAB14F5-804F-B239-4330-D91F2EF8FCCA}"/>
              </a:ext>
            </a:extLst>
          </p:cNvPr>
          <p:cNvSpPr txBox="1"/>
          <p:nvPr/>
        </p:nvSpPr>
        <p:spPr>
          <a:xfrm>
            <a:off x="2057274" y="6156311"/>
            <a:ext cx="2818615" cy="307777"/>
          </a:xfrm>
          <a:prstGeom prst="rect">
            <a:avLst/>
          </a:prstGeom>
          <a:noFill/>
        </p:spPr>
        <p:txBody>
          <a:bodyPr wrap="square" rtlCol="0">
            <a:spAutoFit/>
          </a:bodyPr>
          <a:lstStyle/>
          <a:p>
            <a:pPr algn="ctr"/>
            <a:r>
              <a:rPr lang="en-US" sz="1400" b="1" dirty="0" err="1">
                <a:latin typeface="Calibri" panose="020F0502020204030204" pitchFamily="34" charset="0"/>
                <a:cs typeface="Calibri" panose="020F0502020204030204" pitchFamily="34" charset="0"/>
              </a:rPr>
              <a:t>Gretag</a:t>
            </a:r>
            <a:r>
              <a:rPr lang="en-US" sz="1400" b="1" dirty="0">
                <a:latin typeface="Calibri" panose="020F0502020204030204" pitchFamily="34" charset="0"/>
                <a:cs typeface="Calibri" panose="020F0502020204030204" pitchFamily="34" charset="0"/>
              </a:rPr>
              <a:t>-Macbeth color checker</a:t>
            </a:r>
          </a:p>
        </p:txBody>
      </p:sp>
      <p:sp>
        <p:nvSpPr>
          <p:cNvPr id="3" name="TextBox 2">
            <a:extLst>
              <a:ext uri="{FF2B5EF4-FFF2-40B4-BE49-F238E27FC236}">
                <a16:creationId xmlns:a16="http://schemas.microsoft.com/office/drawing/2014/main" id="{9A8399B2-F642-D408-AC60-824C5844B570}"/>
              </a:ext>
            </a:extLst>
          </p:cNvPr>
          <p:cNvSpPr txBox="1"/>
          <p:nvPr/>
        </p:nvSpPr>
        <p:spPr>
          <a:xfrm>
            <a:off x="7725504" y="6156311"/>
            <a:ext cx="2818615" cy="307777"/>
          </a:xfrm>
          <a:prstGeom prst="rect">
            <a:avLst/>
          </a:prstGeom>
          <a:noFill/>
        </p:spPr>
        <p:txBody>
          <a:bodyPr wrap="square" rtlCol="0">
            <a:spAutoFit/>
          </a:bodyPr>
          <a:lstStyle/>
          <a:p>
            <a:pPr algn="ctr"/>
            <a:r>
              <a:rPr lang="en-US" sz="1400" b="1" dirty="0" err="1">
                <a:latin typeface="Calibri" panose="020F0502020204030204" pitchFamily="34" charset="0"/>
                <a:cs typeface="Calibri" panose="020F0502020204030204" pitchFamily="34" charset="0"/>
              </a:rPr>
              <a:t>Gretag</a:t>
            </a:r>
            <a:r>
              <a:rPr lang="en-US" sz="1400" b="1" dirty="0">
                <a:latin typeface="Calibri" panose="020F0502020204030204" pitchFamily="34" charset="0"/>
                <a:cs typeface="Calibri" panose="020F0502020204030204" pitchFamily="34" charset="0"/>
              </a:rPr>
              <a:t>-Macbeth NCC</a:t>
            </a:r>
          </a:p>
        </p:txBody>
      </p:sp>
      <p:sp>
        <p:nvSpPr>
          <p:cNvPr id="4" name="TextBox 3">
            <a:extLst>
              <a:ext uri="{FF2B5EF4-FFF2-40B4-BE49-F238E27FC236}">
                <a16:creationId xmlns:a16="http://schemas.microsoft.com/office/drawing/2014/main" id="{FC406B1C-5027-9868-1F0A-52FD3A03090A}"/>
              </a:ext>
            </a:extLst>
          </p:cNvPr>
          <p:cNvSpPr txBox="1"/>
          <p:nvPr/>
        </p:nvSpPr>
        <p:spPr>
          <a:xfrm>
            <a:off x="1018095" y="1344060"/>
            <a:ext cx="10463752" cy="2800767"/>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Here is an example of a normalized image. The </a:t>
            </a:r>
            <a:r>
              <a:rPr lang="en-US" sz="1600" dirty="0" err="1">
                <a:latin typeface="Calibri" panose="020F0502020204030204" pitchFamily="34" charset="0"/>
                <a:cs typeface="Calibri" panose="020F0502020204030204" pitchFamily="34" charset="0"/>
              </a:rPr>
              <a:t>Gretag</a:t>
            </a:r>
            <a:r>
              <a:rPr lang="en-US" sz="1600" dirty="0">
                <a:latin typeface="Calibri" panose="020F0502020204030204" pitchFamily="34" charset="0"/>
                <a:cs typeface="Calibri" panose="020F0502020204030204" pitchFamily="34" charset="0"/>
              </a:rPr>
              <a:t>-Macbeth color checker is used commonly in televisions in order to check colors as it appears in the TV. The first image shows the comparison of the original image and the normalized image. </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We see that in a normalized image, grayscale values appear the same; they are tagged as the same color. This is because if we want to select ROIs using grayscale, then we might as well just use histogram thresholding. Hence, tagging them as the same color in a normalized image is useful as every grayscale part is automatically excluded when we want to select a certain non-gray color.</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We see a scatter plot in the NCC of the image. Again, this is actually a 2D histogram of the colors present in the image. The more red colors there are, the more points in the lower right. The more green in the image, the more points in the upper left. Lastly, the more blue in an image, the more points in the origin where r and g are 0.</a:t>
            </a:r>
          </a:p>
        </p:txBody>
      </p:sp>
    </p:spTree>
    <p:extLst>
      <p:ext uri="{BB962C8B-B14F-4D97-AF65-F5344CB8AC3E}">
        <p14:creationId xmlns:p14="http://schemas.microsoft.com/office/powerpoint/2010/main" val="369693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40" y="0"/>
            <a:ext cx="12191760"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PARAMETRIC COLOR SEGMENTATION</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F3CE626-2F08-C86B-4FBC-0E67B7439364}"/>
                  </a:ext>
                </a:extLst>
              </p:cNvPr>
              <p:cNvSpPr txBox="1"/>
              <p:nvPr/>
            </p:nvSpPr>
            <p:spPr>
              <a:xfrm>
                <a:off x="864004" y="1824827"/>
                <a:ext cx="10463752" cy="3642728"/>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We now proceed to the first technique to select a colored ROI in an image which is called </a:t>
                </a:r>
                <a:r>
                  <a:rPr lang="en-US" sz="2000" b="1" dirty="0">
                    <a:latin typeface="Calibri" panose="020F0502020204030204" pitchFamily="34" charset="0"/>
                    <a:cs typeface="Calibri" panose="020F0502020204030204" pitchFamily="34" charset="0"/>
                  </a:rPr>
                  <a:t>parametric segmentation</a:t>
                </a:r>
                <a:r>
                  <a:rPr lang="en-US" sz="2000" dirty="0">
                    <a:latin typeface="Calibri" panose="020F0502020204030204" pitchFamily="34" charset="0"/>
                    <a:cs typeface="Calibri" panose="020F0502020204030204" pitchFamily="34" charset="0"/>
                  </a:rPr>
                  <a:t>. In parametric segmentation, we take an ROI, then we calculate the probability that a pixel belongs to that color, then threshold the probability which we decide “belongs” to the color.</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probability of r or g to belong in the r and g of the ROI is just given by a Gaussian distribution</a:t>
                </a:r>
              </a:p>
              <a:p>
                <a:pPr algn="ctr"/>
                <a14:m>
                  <m:oMath xmlns:m="http://schemas.openxmlformats.org/officeDocument/2006/math">
                    <m:r>
                      <a:rPr lang="en-US" sz="2000" b="0" i="1" smtClean="0">
                        <a:latin typeface="Cambria Math" panose="02040503050406030204" pitchFamily="18" charset="0"/>
                        <a:cs typeface="Calibri" panose="020F0502020204030204" pitchFamily="34" charset="0"/>
                      </a:rPr>
                      <m:t>𝑝</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𝑟</m:t>
                        </m:r>
                      </m:e>
                    </m:d>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m:t>
                        </m:r>
                      </m:num>
                      <m:den>
                        <m:rad>
                          <m:radPr>
                            <m:degHide m:val="on"/>
                            <m:ctrlPr>
                              <a:rPr lang="en-US" sz="2000" b="0" i="1" smtClean="0">
                                <a:latin typeface="Cambria Math" panose="02040503050406030204" pitchFamily="18" charset="0"/>
                                <a:cs typeface="Calibri" panose="020F0502020204030204" pitchFamily="34" charset="0"/>
                              </a:rPr>
                            </m:ctrlPr>
                          </m:radPr>
                          <m:deg/>
                          <m:e>
                            <m:r>
                              <a:rPr lang="en-US" sz="2000" b="0" i="1" smtClean="0">
                                <a:latin typeface="Cambria Math" panose="02040503050406030204" pitchFamily="18" charset="0"/>
                                <a:cs typeface="Calibri" panose="020F0502020204030204" pitchFamily="34" charset="0"/>
                              </a:rPr>
                              <m:t>2</m:t>
                            </m:r>
                            <m:r>
                              <a:rPr lang="en-US" sz="2000" b="0" i="1" smtClean="0">
                                <a:latin typeface="Cambria Math" panose="02040503050406030204" pitchFamily="18" charset="0"/>
                                <a:cs typeface="Calibri" panose="020F0502020204030204" pitchFamily="34" charset="0"/>
                              </a:rPr>
                              <m:t>𝜋</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𝑟</m:t>
                                </m:r>
                              </m:sub>
                            </m:sSub>
                          </m:e>
                        </m:rad>
                      </m:den>
                    </m:f>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𝑒</m:t>
                        </m:r>
                      </m:e>
                      <m:sup>
                        <m:f>
                          <m:fPr>
                            <m:ctrlPr>
                              <a:rPr lang="en-US" sz="2000" b="0" i="1" smtClean="0">
                                <a:latin typeface="Cambria Math" panose="02040503050406030204" pitchFamily="18" charset="0"/>
                                <a:cs typeface="Calibri" panose="020F0502020204030204" pitchFamily="34" charset="0"/>
                              </a:rPr>
                            </m:ctrlPr>
                          </m:fPr>
                          <m:num>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𝑟</m:t>
                                </m:r>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𝑟</m:t>
                                    </m:r>
                                  </m:sub>
                                </m:sSub>
                                <m:r>
                                  <a:rPr lang="en-US" sz="2000" b="0" i="1" smtClean="0">
                                    <a:latin typeface="Cambria Math" panose="02040503050406030204" pitchFamily="18" charset="0"/>
                                    <a:cs typeface="Calibri" panose="020F0502020204030204" pitchFamily="34" charset="0"/>
                                  </a:rPr>
                                  <m:t>)</m:t>
                                </m:r>
                              </m:e>
                              <m:sup>
                                <m:r>
                                  <a:rPr lang="en-US" sz="2000" b="0" i="1" smtClean="0">
                                    <a:latin typeface="Cambria Math" panose="02040503050406030204" pitchFamily="18" charset="0"/>
                                    <a:cs typeface="Calibri" panose="020F0502020204030204" pitchFamily="34" charset="0"/>
                                  </a:rPr>
                                  <m:t>2</m:t>
                                </m:r>
                              </m:sup>
                            </m:sSup>
                          </m:num>
                          <m:den>
                            <m:r>
                              <a:rPr lang="en-US" sz="2000" b="0" i="1" smtClean="0">
                                <a:latin typeface="Cambria Math" panose="02040503050406030204" pitchFamily="18" charset="0"/>
                                <a:cs typeface="Calibri" panose="020F0502020204030204" pitchFamily="34" charset="0"/>
                              </a:rPr>
                              <m:t>2</m:t>
                            </m:r>
                            <m:sSubSup>
                              <m:sSubSupPr>
                                <m:ctrlPr>
                                  <a:rPr lang="en-US" sz="2000" b="0" i="1" smtClean="0">
                                    <a:latin typeface="Cambria Math" panose="02040503050406030204" pitchFamily="18" charset="0"/>
                                    <a:cs typeface="Calibri" panose="020F0502020204030204" pitchFamily="34" charset="0"/>
                                  </a:rPr>
                                </m:ctrlPr>
                              </m:sSubSupPr>
                              <m:e>
                                <m:r>
                                  <a:rPr lang="en-US" sz="2000" b="0" i="1" smtClean="0">
                                    <a:latin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𝑟</m:t>
                                </m:r>
                              </m:sub>
                              <m:sup>
                                <m:r>
                                  <a:rPr lang="en-US" sz="2000" b="0" i="1" smtClean="0">
                                    <a:latin typeface="Cambria Math" panose="02040503050406030204" pitchFamily="18" charset="0"/>
                                    <a:cs typeface="Calibri" panose="020F0502020204030204" pitchFamily="34" charset="0"/>
                                  </a:rPr>
                                  <m:t>2</m:t>
                                </m:r>
                              </m:sup>
                            </m:sSubSup>
                          </m:den>
                        </m:f>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0" smtClean="0">
                        <a:latin typeface="Cambria Math" panose="02040503050406030204" pitchFamily="18" charset="0"/>
                        <a:cs typeface="Calibri" panose="020F0502020204030204" pitchFamily="34" charset="0"/>
                      </a:rPr>
                      <m:t>                                </m:t>
                    </m:r>
                    <m:r>
                      <a:rPr lang="en-US" sz="2000" i="1">
                        <a:latin typeface="Cambria Math" panose="02040503050406030204" pitchFamily="18" charset="0"/>
                        <a:cs typeface="Calibri" panose="020F0502020204030204" pitchFamily="34" charset="0"/>
                      </a:rPr>
                      <m:t>𝑝</m:t>
                    </m:r>
                    <m:d>
                      <m:dPr>
                        <m:ctrlPr>
                          <a:rPr lang="en-US" sz="2000" i="1">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𝑔</m:t>
                        </m:r>
                      </m:e>
                    </m:d>
                    <m:r>
                      <a:rPr lang="en-US" sz="2000" i="1">
                        <a:latin typeface="Cambria Math" panose="02040503050406030204" pitchFamily="18" charset="0"/>
                        <a:cs typeface="Calibri" panose="020F0502020204030204" pitchFamily="34" charset="0"/>
                      </a:rPr>
                      <m:t>=</m:t>
                    </m:r>
                    <m:f>
                      <m:fPr>
                        <m:ctrlPr>
                          <a:rPr lang="en-US" sz="2000" i="1">
                            <a:latin typeface="Cambria Math" panose="02040503050406030204" pitchFamily="18" charset="0"/>
                            <a:cs typeface="Calibri" panose="020F0502020204030204" pitchFamily="34" charset="0"/>
                          </a:rPr>
                        </m:ctrlPr>
                      </m:fPr>
                      <m:num>
                        <m:r>
                          <a:rPr lang="en-US" sz="2000" i="1">
                            <a:latin typeface="Cambria Math" panose="02040503050406030204" pitchFamily="18" charset="0"/>
                            <a:cs typeface="Calibri" panose="020F0502020204030204" pitchFamily="34" charset="0"/>
                          </a:rPr>
                          <m:t>1</m:t>
                        </m:r>
                      </m:num>
                      <m:den>
                        <m:rad>
                          <m:radPr>
                            <m:degHide m:val="on"/>
                            <m:ctrlPr>
                              <a:rPr lang="en-US" sz="2000" i="1">
                                <a:latin typeface="Cambria Math" panose="02040503050406030204" pitchFamily="18" charset="0"/>
                                <a:cs typeface="Calibri" panose="020F0502020204030204" pitchFamily="34" charset="0"/>
                              </a:rPr>
                            </m:ctrlPr>
                          </m:radPr>
                          <m:deg/>
                          <m:e>
                            <m:r>
                              <a:rPr lang="en-US" sz="2000" i="1">
                                <a:latin typeface="Cambria Math" panose="02040503050406030204" pitchFamily="18" charset="0"/>
                                <a:cs typeface="Calibri" panose="020F0502020204030204" pitchFamily="34" charset="0"/>
                              </a:rPr>
                              <m:t>2</m:t>
                            </m:r>
                            <m:r>
                              <a:rPr lang="en-US" sz="2000" i="1">
                                <a:latin typeface="Cambria Math" panose="02040503050406030204" pitchFamily="18" charset="0"/>
                                <a:cs typeface="Calibri" panose="020F0502020204030204" pitchFamily="34" charset="0"/>
                              </a:rPr>
                              <m:t>𝜋</m:t>
                            </m:r>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𝑔</m:t>
                                </m:r>
                              </m:sub>
                            </m:sSub>
                          </m:e>
                        </m:rad>
                      </m:den>
                    </m:f>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𝑒</m:t>
                        </m:r>
                      </m:e>
                      <m:sup>
                        <m:f>
                          <m:fPr>
                            <m:ctrlPr>
                              <a:rPr lang="en-US" sz="2000" i="1">
                                <a:latin typeface="Cambria Math" panose="02040503050406030204" pitchFamily="18" charset="0"/>
                                <a:cs typeface="Calibri" panose="020F0502020204030204" pitchFamily="34" charset="0"/>
                              </a:rPr>
                            </m:ctrlPr>
                          </m:fPr>
                          <m:num>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𝑔</m:t>
                                </m:r>
                                <m:r>
                                  <a:rPr lang="en-US" sz="2000" i="1">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𝑔</m:t>
                                    </m:r>
                                  </m:sub>
                                </m:sSub>
                                <m:r>
                                  <a:rPr lang="en-US" sz="2000" i="1">
                                    <a:latin typeface="Cambria Math" panose="02040503050406030204" pitchFamily="18" charset="0"/>
                                    <a:cs typeface="Calibri" panose="020F0502020204030204" pitchFamily="34" charset="0"/>
                                  </a:rPr>
                                  <m:t>)</m:t>
                                </m:r>
                              </m:e>
                              <m:sup>
                                <m:r>
                                  <a:rPr lang="en-US" sz="2000" i="1">
                                    <a:latin typeface="Cambria Math" panose="02040503050406030204" pitchFamily="18" charset="0"/>
                                    <a:cs typeface="Calibri" panose="020F0502020204030204" pitchFamily="34" charset="0"/>
                                  </a:rPr>
                                  <m:t>2</m:t>
                                </m:r>
                              </m:sup>
                            </m:sSup>
                          </m:num>
                          <m:den>
                            <m:r>
                              <a:rPr lang="en-US" sz="2000" i="1">
                                <a:latin typeface="Cambria Math" panose="02040503050406030204" pitchFamily="18" charset="0"/>
                                <a:cs typeface="Calibri" panose="020F0502020204030204" pitchFamily="34" charset="0"/>
                              </a:rPr>
                              <m:t>2</m:t>
                            </m:r>
                            <m:sSubSup>
                              <m:sSubSupPr>
                                <m:ctrlPr>
                                  <a:rPr lang="en-US" sz="2000" b="0" i="1" smtClean="0">
                                    <a:latin typeface="Cambria Math" panose="02040503050406030204" pitchFamily="18" charset="0"/>
                                    <a:cs typeface="Calibri" panose="020F0502020204030204" pitchFamily="34" charset="0"/>
                                  </a:rPr>
                                </m:ctrlPr>
                              </m:sSubSupPr>
                              <m:e>
                                <m:r>
                                  <a:rPr lang="en-US" sz="2000" b="0" i="1" smtClean="0">
                                    <a:latin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𝑔</m:t>
                                </m:r>
                              </m:sub>
                              <m:sup>
                                <m:r>
                                  <a:rPr lang="en-US" sz="2000" b="0" i="1" smtClean="0">
                                    <a:latin typeface="Cambria Math" panose="02040503050406030204" pitchFamily="18" charset="0"/>
                                    <a:cs typeface="Calibri" panose="020F0502020204030204" pitchFamily="34" charset="0"/>
                                  </a:rPr>
                                  <m:t>2</m:t>
                                </m:r>
                              </m:sup>
                            </m:sSubSup>
                          </m:den>
                        </m:f>
                      </m:sup>
                    </m:sSup>
                  </m:oMath>
                </a14:m>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𝑟</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𝑟</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𝑔</m:t>
                        </m:r>
                      </m:sub>
                    </m:sSub>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and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𝑔</m:t>
                        </m:r>
                      </m:sub>
                    </m:sSub>
                  </m:oMath>
                </a14:m>
                <a:r>
                  <a:rPr lang="en-US" sz="2000" dirty="0">
                    <a:latin typeface="Calibri" panose="020F0502020204030204" pitchFamily="34" charset="0"/>
                    <a:cs typeface="Calibri" panose="020F0502020204030204" pitchFamily="34" charset="0"/>
                  </a:rPr>
                  <a:t> are the mean and standard deviations of the ROI’s r and g values, respectively. The probability that a pixel then belongs to the ROI is just the product of the two, </a:t>
                </a:r>
                <a14:m>
                  <m:oMath xmlns:m="http://schemas.openxmlformats.org/officeDocument/2006/math">
                    <m:r>
                      <a:rPr lang="en-US" sz="2000" b="0" i="1" smtClean="0">
                        <a:latin typeface="Cambria Math" panose="02040503050406030204" pitchFamily="18" charset="0"/>
                        <a:cs typeface="Calibri" panose="020F0502020204030204" pitchFamily="34" charset="0"/>
                      </a:rPr>
                      <m:t>𝑝</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𝑟</m:t>
                        </m:r>
                      </m:e>
                    </m:d>
                    <m:r>
                      <a:rPr lang="en-US" sz="2000" b="0" i="1" smtClean="0">
                        <a:latin typeface="Cambria Math" panose="02040503050406030204" pitchFamily="18" charset="0"/>
                        <a:cs typeface="Calibri" panose="020F0502020204030204" pitchFamily="34" charset="0"/>
                      </a:rPr>
                      <m:t>𝑝</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𝑔</m:t>
                        </m:r>
                      </m:e>
                    </m:d>
                    <m:r>
                      <a:rPr lang="en-US" sz="2000" b="0" i="1" smtClean="0">
                        <a:latin typeface="Cambria Math" panose="02040503050406030204" pitchFamily="18" charset="0"/>
                        <a:cs typeface="Calibri" panose="020F0502020204030204" pitchFamily="34" charset="0"/>
                      </a:rPr>
                      <m:t>.</m:t>
                    </m:r>
                  </m:oMath>
                </a14:m>
                <a:endParaRPr lang="en-US" sz="2000" dirty="0">
                  <a:latin typeface="Calibri" panose="020F0502020204030204" pitchFamily="34" charset="0"/>
                  <a:cs typeface="Calibri" panose="020F0502020204030204" pitchFamily="34" charset="0"/>
                </a:endParaRPr>
              </a:p>
            </p:txBody>
          </p:sp>
        </mc:Choice>
        <mc:Fallback>
          <p:sp>
            <p:nvSpPr>
              <p:cNvPr id="3" name="TextBox 2">
                <a:extLst>
                  <a:ext uri="{FF2B5EF4-FFF2-40B4-BE49-F238E27FC236}">
                    <a16:creationId xmlns:a16="http://schemas.microsoft.com/office/drawing/2014/main" id="{CF3CE626-2F08-C86B-4FBC-0E67B7439364}"/>
                  </a:ext>
                </a:extLst>
              </p:cNvPr>
              <p:cNvSpPr txBox="1">
                <a:spLocks noRot="1" noChangeAspect="1" noMove="1" noResize="1" noEditPoints="1" noAdjustHandles="1" noChangeArrowheads="1" noChangeShapeType="1" noTextEdit="1"/>
              </p:cNvSpPr>
              <p:nvPr/>
            </p:nvSpPr>
            <p:spPr>
              <a:xfrm>
                <a:off x="864004" y="1824827"/>
                <a:ext cx="10463752" cy="3642728"/>
              </a:xfrm>
              <a:prstGeom prst="rect">
                <a:avLst/>
              </a:prstGeom>
              <a:blipFill>
                <a:blip r:embed="rId3"/>
                <a:stretch>
                  <a:fillRect l="-641" t="-836" r="-583"/>
                </a:stretch>
              </a:blipFill>
            </p:spPr>
            <p:txBody>
              <a:bodyPr/>
              <a:lstStyle/>
              <a:p>
                <a:r>
                  <a:rPr lang="en-US">
                    <a:noFill/>
                  </a:rPr>
                  <a:t> </a:t>
                </a:r>
              </a:p>
            </p:txBody>
          </p:sp>
        </mc:Fallback>
      </mc:AlternateContent>
    </p:spTree>
    <p:extLst>
      <p:ext uri="{BB962C8B-B14F-4D97-AF65-F5344CB8AC3E}">
        <p14:creationId xmlns:p14="http://schemas.microsoft.com/office/powerpoint/2010/main" val="372061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12191760"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PARAMETRIC COLOR SEGMENTATION</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2" name="Picture 1" descr="A close-up of a cube&#10;&#10;Description automatically generated with low confidence">
            <a:extLst>
              <a:ext uri="{FF2B5EF4-FFF2-40B4-BE49-F238E27FC236}">
                <a16:creationId xmlns:a16="http://schemas.microsoft.com/office/drawing/2014/main" id="{123E0813-1150-91AC-488B-70ADEBE6F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07" y="2973640"/>
            <a:ext cx="6246367" cy="3123184"/>
          </a:xfrm>
          <a:prstGeom prst="rect">
            <a:avLst/>
          </a:prstGeom>
        </p:spPr>
      </p:pic>
      <p:pic>
        <p:nvPicPr>
          <p:cNvPr id="4" name="Picture 3" descr="A picture containing text, screenshot, diagram, plot&#10;&#10;Description automatically generated">
            <a:extLst>
              <a:ext uri="{FF2B5EF4-FFF2-40B4-BE49-F238E27FC236}">
                <a16:creationId xmlns:a16="http://schemas.microsoft.com/office/drawing/2014/main" id="{B836CDC9-1791-4748-F659-2D47CA349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556" y="2973640"/>
            <a:ext cx="4164245" cy="3123184"/>
          </a:xfrm>
          <a:prstGeom prst="rect">
            <a:avLst/>
          </a:prstGeom>
        </p:spPr>
      </p:pic>
      <p:sp>
        <p:nvSpPr>
          <p:cNvPr id="3" name="TextBox 2">
            <a:extLst>
              <a:ext uri="{FF2B5EF4-FFF2-40B4-BE49-F238E27FC236}">
                <a16:creationId xmlns:a16="http://schemas.microsoft.com/office/drawing/2014/main" id="{CF3CE626-2F08-C86B-4FBC-0E67B7439364}"/>
              </a:ext>
            </a:extLst>
          </p:cNvPr>
          <p:cNvSpPr txBox="1"/>
          <p:nvPr/>
        </p:nvSpPr>
        <p:spPr>
          <a:xfrm>
            <a:off x="1008668" y="1723055"/>
            <a:ext cx="10463752" cy="923330"/>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For our first example, take a look at the Rubik’s cube below and its normalized version. The image on the right shows its NCC.  Since the Rubik’s cube contains six common colors, the NCC is essentially filled out. What we will do is segment each color of the cube, namely blue, white, green, red, yellow, orange.</a:t>
            </a:r>
          </a:p>
        </p:txBody>
      </p:sp>
      <p:sp>
        <p:nvSpPr>
          <p:cNvPr id="6" name="TextBox 5">
            <a:extLst>
              <a:ext uri="{FF2B5EF4-FFF2-40B4-BE49-F238E27FC236}">
                <a16:creationId xmlns:a16="http://schemas.microsoft.com/office/drawing/2014/main" id="{8C175BE1-2D32-6852-DAEB-148CE4BC3AD4}"/>
              </a:ext>
            </a:extLst>
          </p:cNvPr>
          <p:cNvSpPr txBox="1"/>
          <p:nvPr/>
        </p:nvSpPr>
        <p:spPr>
          <a:xfrm>
            <a:off x="8065370" y="6057423"/>
            <a:ext cx="2818615"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Cube NCC</a:t>
            </a:r>
          </a:p>
        </p:txBody>
      </p:sp>
      <p:sp>
        <p:nvSpPr>
          <p:cNvPr id="7" name="TextBox 6">
            <a:extLst>
              <a:ext uri="{FF2B5EF4-FFF2-40B4-BE49-F238E27FC236}">
                <a16:creationId xmlns:a16="http://schemas.microsoft.com/office/drawing/2014/main" id="{EB95A00F-ED34-701C-BC11-433E0BD3F02D}"/>
              </a:ext>
            </a:extLst>
          </p:cNvPr>
          <p:cNvSpPr txBox="1"/>
          <p:nvPr/>
        </p:nvSpPr>
        <p:spPr>
          <a:xfrm>
            <a:off x="2386782" y="6057422"/>
            <a:ext cx="2818615"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Cube</a:t>
            </a:r>
          </a:p>
        </p:txBody>
      </p:sp>
    </p:spTree>
    <p:extLst>
      <p:ext uri="{BB962C8B-B14F-4D97-AF65-F5344CB8AC3E}">
        <p14:creationId xmlns:p14="http://schemas.microsoft.com/office/powerpoint/2010/main" val="4588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12191760"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PARAMETRIC COLOR SEGMENTATION</a:t>
            </a:r>
            <a:endParaRPr lang="en-US" sz="4400" b="1"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5" name="Picture 4" descr="A blue rectangle with black text&#10;&#10;Description automatically generated with low confidence">
            <a:extLst>
              <a:ext uri="{FF2B5EF4-FFF2-40B4-BE49-F238E27FC236}">
                <a16:creationId xmlns:a16="http://schemas.microsoft.com/office/drawing/2014/main" id="{ABB959B0-BFE4-DFBF-DEDA-5A77FD987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873" y="3425188"/>
            <a:ext cx="10000236" cy="2500059"/>
          </a:xfrm>
          <a:prstGeom prst="rect">
            <a:avLst/>
          </a:prstGeom>
        </p:spPr>
      </p:pic>
      <p:pic>
        <p:nvPicPr>
          <p:cNvPr id="7" name="Picture 6" descr="A picture containing text, screenshot, diagram, graphics&#10;&#10;Description automatically generated">
            <a:extLst>
              <a:ext uri="{FF2B5EF4-FFF2-40B4-BE49-F238E27FC236}">
                <a16:creationId xmlns:a16="http://schemas.microsoft.com/office/drawing/2014/main" id="{A99CB194-B103-9EF5-FF65-B2523ABA7D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024" y="2724924"/>
            <a:ext cx="4724052" cy="3543039"/>
          </a:xfrm>
          <a:prstGeom prst="rect">
            <a:avLst/>
          </a:prstGeom>
        </p:spPr>
      </p:pic>
      <p:sp>
        <p:nvSpPr>
          <p:cNvPr id="2" name="TextBox 1">
            <a:extLst>
              <a:ext uri="{FF2B5EF4-FFF2-40B4-BE49-F238E27FC236}">
                <a16:creationId xmlns:a16="http://schemas.microsoft.com/office/drawing/2014/main" id="{4145EC24-6C7F-1610-D70F-6B9AF5109FE9}"/>
              </a:ext>
            </a:extLst>
          </p:cNvPr>
          <p:cNvSpPr txBox="1"/>
          <p:nvPr/>
        </p:nvSpPr>
        <p:spPr>
          <a:xfrm>
            <a:off x="1093509" y="1362755"/>
            <a:ext cx="10463752" cy="1323439"/>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The first color we look at is </a:t>
            </a:r>
            <a:r>
              <a:rPr lang="en-US" sz="1600" b="1" dirty="0">
                <a:latin typeface="Calibri" panose="020F0502020204030204" pitchFamily="34" charset="0"/>
                <a:cs typeface="Calibri" panose="020F0502020204030204" pitchFamily="34" charset="0"/>
              </a:rPr>
              <a:t>blue</a:t>
            </a:r>
            <a:r>
              <a:rPr lang="en-US" sz="1600" dirty="0">
                <a:latin typeface="Calibri" panose="020F0502020204030204" pitchFamily="34" charset="0"/>
                <a:cs typeface="Calibri" panose="020F0502020204030204" pitchFamily="34" charset="0"/>
              </a:rPr>
              <a:t>. We take a sample ROI on the upper left piece of the cube.  I set the threshold to a very small value in order to admit all pixels with a nonzero probability of belonging in the blue color. The first image shows the Blue ROI, the second its normalized version, and the third its NCC. As expected, the pixels present are near the origin since that corresponds to blue. The last image on the right shows the segmented blue colors </a:t>
            </a:r>
          </a:p>
          <a:p>
            <a:pPr algn="just"/>
            <a:r>
              <a:rPr lang="en-US" sz="1600" dirty="0">
                <a:latin typeface="Calibri" panose="020F0502020204030204" pitchFamily="34" charset="0"/>
                <a:cs typeface="Calibri" panose="020F0502020204030204" pitchFamily="34" charset="0"/>
              </a:rPr>
              <a:t>in the cube. Amazing!</a:t>
            </a:r>
          </a:p>
        </p:txBody>
      </p:sp>
    </p:spTree>
    <p:extLst>
      <p:ext uri="{BB962C8B-B14F-4D97-AF65-F5344CB8AC3E}">
        <p14:creationId xmlns:p14="http://schemas.microsoft.com/office/powerpoint/2010/main" val="2245716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961</TotalTime>
  <Words>2304</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Calibri Light</vt:lpstr>
      <vt:lpstr>Cambria Math</vt:lpstr>
      <vt:lpstr>Symbol</vt:lpstr>
      <vt:lpstr>Times New Roman</vt:lpstr>
      <vt:lpstr>Wingdings</vt:lpstr>
      <vt:lpstr>Office Theme</vt:lpstr>
      <vt:lpstr>Office Theme</vt:lpstr>
      <vt:lpstr>1_Office Theme</vt:lpstr>
      <vt:lpstr>Activity 5: IMAGE SEGMENTATION</vt:lpstr>
      <vt:lpstr>OBJECTIVES</vt:lpstr>
      <vt:lpstr>GRAYSCALE HISTOGRAM THRESHOLDING</vt:lpstr>
      <vt:lpstr>GRAYSCALE HISTOGRAM THRESHOLDING</vt:lpstr>
      <vt:lpstr>NORMALIZED CHROMATICITY COORDINATES</vt:lpstr>
      <vt:lpstr>NORMALIZED CHROMATICITY COORDINATES</vt:lpstr>
      <vt:lpstr>PARAMETRIC COLOR SEGMENTATION</vt:lpstr>
      <vt:lpstr>PARAMETRIC COLOR SEGMENTATION</vt:lpstr>
      <vt:lpstr>PARAMETRIC COLOR SEGMENTATION</vt:lpstr>
      <vt:lpstr>NONPARAMETRIC COLOR SEGMENTATION</vt:lpstr>
      <vt:lpstr>PARAMETRIC VS NONPARAMETRIC</vt:lpstr>
      <vt:lpstr>PARAMETRIC VS NONPARAMETRIC</vt:lpstr>
      <vt:lpstr>PowerPoint Presentation</vt:lpstr>
      <vt:lpstr>PowerPoint Presentation</vt:lpstr>
      <vt:lpstr>PowerPoint Presentation</vt:lpstr>
      <vt:lpstr>REFLECTION</vt:lpstr>
      <vt:lpstr>SELF-GRADE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224</cp:revision>
  <dcterms:created xsi:type="dcterms:W3CDTF">2023-03-23T09:55:22Z</dcterms:created>
  <dcterms:modified xsi:type="dcterms:W3CDTF">2023-07-03T18:04:34Z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