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4" r:id="rId10"/>
    <p:sldId id="265" r:id="rId11"/>
    <p:sldId id="266" r:id="rId12"/>
    <p:sldId id="267" r:id="rId13"/>
    <p:sldId id="268" r:id="rId14"/>
    <p:sldId id="272" r:id="rId15"/>
    <p:sldId id="263" r:id="rId16"/>
    <p:sldId id="270" r:id="rId17"/>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D66026D5-9FEE-4422-9C9A-D7D0B7490EEE}"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1E9F7EB3-B858-4E6F-AE4B-220177D48935}"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B85E14C5-2507-4A3D-A826-3C30156C16F4}"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0EC1D7CD-DE40-4B41-AA6D-418A30293C82}"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D945BEBC-E0C4-4190-BC4C-4D0846ACED55}"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4327B8DD-A35D-4C63-A55F-3D5E3B56C052}"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2441D70D-ACE4-406E-B13B-D8B78F663E98}"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AFD97871-1903-451B-AB00-4A6A247A4B2E}"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1AB10D40-3D42-4583-9B83-332E6DDCC12C}"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370DB12F-3BF0-441E-A70B-006AAE74FE7E}"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B48793D3-08DD-4805-BD37-1BA87CFBBECB}"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60E73F75-38CA-4647-84C1-1F4D0A83B23E}"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6CA8AAEE-2222-47D6-84A8-072A004D3A7B}"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1807A02B-DB37-418D-A75A-B14C893355F3}"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6C174838-8885-470B-964E-EFD549297A47}"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47FD2EF1-0483-4E65-BA48-06A4FB24CCA1}"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0536DB5F-1B61-4B96-A409-2BE9F5A03AED}"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B94C2E52-FC0C-4940-B0E0-8322765B7D46}"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C0496184-F7E5-44F4-B9CB-7AC28D57CBE2}"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6001489A-00C9-4112-BCAE-2BCCB6244B3B}"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1EF101C0-9429-47F0-8BB7-C9D0D24054A4}"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1E44CEB-2938-4811-999B-BBF6738AAB59}"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AB111FE0-304D-4856-8344-A2237324CB5B}"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EEF5D8BE-CA37-48BE-8682-C5F9A6608E28}"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algn="ctr">
              <a:lnSpc>
                <a:spcPct val="90000"/>
              </a:lnSpc>
              <a:buNone/>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 </a:t>
            </a:r>
            <a:endParaRPr lang="en-PH" sz="1200" b="0" strike="noStrike" spc="-1">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lang="en-PH" sz="1400" b="0" strike="noStrike" spc="-1">
                <a:latin typeface="Times New Roman"/>
              </a:defRPr>
            </a:lvl1pPr>
          </a:lstStyle>
          <a:p>
            <a:pPr algn="ctr">
              <a:buNone/>
            </a:pPr>
            <a:r>
              <a:rPr lang="en-PH" sz="1400" b="0" strike="noStrike" spc="-1">
                <a:latin typeface="Times New Roman"/>
              </a:rPr>
              <a:t> </a:t>
            </a: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9DE38E0A-6003-46E5-9275-0A0D868AF062}" type="slidenum">
              <a:rPr lang="en-US" sz="1200" b="0" strike="noStrike" spc="-1">
                <a:solidFill>
                  <a:srgbClr val="8B8B8B"/>
                </a:solidFill>
                <a:latin typeface="Calibri"/>
              </a:rPr>
              <a:t>‹#›</a:t>
            </a:fld>
            <a:endParaRPr lang="en-PH"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60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60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60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60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&lt;date/time&gt;</a:t>
            </a:r>
            <a:endParaRPr lang="en-PH" sz="1200" b="0" strike="noStrike" spc="-1">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lang="en-PH" sz="1400" b="0" strike="noStrike" spc="-1">
                <a:latin typeface="Times New Roman"/>
              </a:defRPr>
            </a:lvl1pPr>
          </a:lstStyle>
          <a:p>
            <a:pPr algn="ctr">
              <a:buNone/>
            </a:pPr>
            <a:r>
              <a:rPr lang="en-PH" sz="1400" b="0" strike="noStrike" spc="-1">
                <a:latin typeface="Times New Roman"/>
              </a:rPr>
              <a:t>&lt;footer&gt;</a:t>
            </a: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137B52AF-A145-44B9-B320-C6A6A38CA242}" type="slidenum">
              <a:rPr lang="en-US" sz="1200" b="0" strike="noStrike" spc="-1">
                <a:solidFill>
                  <a:srgbClr val="8B8B8B"/>
                </a:solidFill>
                <a:latin typeface="Calibri"/>
              </a:rPr>
              <a:t>‹#›</a:t>
            </a:fld>
            <a:endParaRPr lang="en-PH"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github.com/genvert/AP_157_FX-2_Vertudez/tree/main/Activity%204"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hyperlink" Target="https://github.com/genvert/AP_157_FX-2_Vertudez/tree/main/Activity%204" TargetMode="Externa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hyperlink" Target="https://github.com/genvert/AP_157_FX-2_Vertudez/tree/main/Activity%204"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genvert/AP_157_FX-2_Vertudez/tree/main/Activity%204"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genvert/AP_157_FX-2_Vertudez/tree/main/Activity%204"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github.com/genvert/AP_157_FX-2_Vertudez/tree/main/Activity%204"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genvert/AP_157_FX-2_Vertudez/tree/main/Activity%204"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github.com/genvert/AP_157_FX-2_Vertudez/tree/main/Activity%204" TargetMode="Externa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github.com/genvert/AP_157_FX-2_Vertudez/tree/main/Activity%204" TargetMode="External"/><Relationship Id="rId1" Type="http://schemas.openxmlformats.org/officeDocument/2006/relationships/slideLayout" Target="../slideLayouts/slideLayout13.xml"/><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github.com/genvert/AP_157_FX-2_Vertudez/tree/main/Activity%204"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s://github.com/genvert/AP_157_FX-2_Vertudez/tree/main/Activity%204"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523880" y="2235240"/>
            <a:ext cx="9143640" cy="2387160"/>
          </a:xfrm>
          <a:prstGeom prst="rect">
            <a:avLst/>
          </a:prstGeom>
          <a:noFill/>
          <a:ln w="0">
            <a:noFill/>
          </a:ln>
        </p:spPr>
        <p:txBody>
          <a:bodyPr anchor="b">
            <a:normAutofit fontScale="90000"/>
          </a:bodyPr>
          <a:lstStyle/>
          <a:p>
            <a:pPr algn="ctr">
              <a:lnSpc>
                <a:spcPct val="90000"/>
              </a:lnSpc>
              <a:buNone/>
            </a:pPr>
            <a:r>
              <a:rPr lang="en-US" sz="6000" b="0" strike="noStrike" spc="-1">
                <a:solidFill>
                  <a:srgbClr val="000000"/>
                </a:solidFill>
                <a:latin typeface="Calibri Light"/>
              </a:rPr>
              <a:t>Activity 4:</a:t>
            </a:r>
            <a:br>
              <a:rPr sz="6000"/>
            </a:br>
            <a:r>
              <a:rPr lang="en-US" sz="6000" b="0" strike="noStrike" spc="-1">
                <a:solidFill>
                  <a:srgbClr val="000000"/>
                </a:solidFill>
                <a:latin typeface="Calibri Light"/>
              </a:rPr>
              <a:t>FEATURE EXTRACTION FROM IMAGES USING IMAGEJ</a:t>
            </a:r>
            <a:endParaRPr lang="en-US" sz="6000" b="0" strike="noStrike" spc="-1">
              <a:solidFill>
                <a:srgbClr val="000000"/>
              </a:solidFill>
              <a:latin typeface="Calibri"/>
            </a:endParaRPr>
          </a:p>
        </p:txBody>
      </p:sp>
      <p:sp>
        <p:nvSpPr>
          <p:cNvPr id="83" name="PlaceHolder 2"/>
          <p:cNvSpPr>
            <a:spLocks noGrp="1"/>
          </p:cNvSpPr>
          <p:nvPr>
            <p:ph type="subTitle"/>
          </p:nvPr>
        </p:nvSpPr>
        <p:spPr>
          <a:xfrm>
            <a:off x="1523880" y="4992480"/>
            <a:ext cx="9143640" cy="992880"/>
          </a:xfrm>
          <a:prstGeom prst="rect">
            <a:avLst/>
          </a:prstGeom>
          <a:noFill/>
          <a:ln w="0">
            <a:noFill/>
          </a:ln>
        </p:spPr>
        <p:txBody>
          <a:bodyPr anchor="t">
            <a:normAutofit fontScale="99000"/>
          </a:bodyPr>
          <a:lstStyle/>
          <a:p>
            <a:pPr algn="ctr">
              <a:lnSpc>
                <a:spcPct val="90000"/>
              </a:lnSpc>
              <a:spcBef>
                <a:spcPts val="1001"/>
              </a:spcBef>
              <a:buNone/>
              <a:tabLst>
                <a:tab pos="0" algn="l"/>
              </a:tabLst>
            </a:pPr>
            <a:r>
              <a:rPr lang="en-US" sz="1600" b="0" strike="noStrike" spc="-1">
                <a:solidFill>
                  <a:srgbClr val="000000"/>
                </a:solidFill>
                <a:latin typeface="Calibri"/>
              </a:rPr>
              <a:t>Genesis Vertudez – 202003099</a:t>
            </a:r>
            <a:endParaRPr lang="en-PH" sz="1600" b="0" strike="noStrike" spc="-1">
              <a:latin typeface="Arial"/>
            </a:endParaRPr>
          </a:p>
          <a:p>
            <a:pPr algn="ctr">
              <a:lnSpc>
                <a:spcPct val="90000"/>
              </a:lnSpc>
              <a:spcBef>
                <a:spcPts val="1001"/>
              </a:spcBef>
              <a:buNone/>
              <a:tabLst>
                <a:tab pos="0" algn="l"/>
              </a:tabLst>
            </a:pPr>
            <a:r>
              <a:rPr lang="en-US" sz="1600" b="0" strike="noStrike" spc="-1">
                <a:solidFill>
                  <a:srgbClr val="000000"/>
                </a:solidFill>
                <a:latin typeface="Calibri"/>
              </a:rPr>
              <a:t>App Physics 157 - Computational Analysis and Modeling in Physics</a:t>
            </a:r>
            <a:endParaRPr lang="en-PH" sz="1600" b="0" strike="noStrike" spc="-1">
              <a:latin typeface="Arial"/>
            </a:endParaRPr>
          </a:p>
          <a:p>
            <a:pPr algn="ctr">
              <a:lnSpc>
                <a:spcPct val="90000"/>
              </a:lnSpc>
              <a:spcBef>
                <a:spcPts val="1001"/>
              </a:spcBef>
              <a:buNone/>
              <a:tabLst>
                <a:tab pos="0" algn="l"/>
              </a:tabLst>
            </a:pPr>
            <a:r>
              <a:rPr lang="en-US" sz="1600" b="0" strike="noStrike" spc="-1">
                <a:solidFill>
                  <a:srgbClr val="000000"/>
                </a:solidFill>
                <a:latin typeface="Calibri"/>
              </a:rPr>
              <a:t>Submitted to Dr. Maricor Soriano; Mx. Rene Principe Jr.</a:t>
            </a:r>
            <a:endParaRPr lang="en-PH" sz="16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p:nvPr>
        </p:nvSpPr>
        <p:spPr>
          <a:xfrm>
            <a:off x="838080" y="1825560"/>
            <a:ext cx="10515240" cy="4350960"/>
          </a:xfrm>
          <a:prstGeom prst="rect">
            <a:avLst/>
          </a:prstGeom>
          <a:noFill/>
          <a:ln w="0">
            <a:noFill/>
          </a:ln>
        </p:spPr>
        <p:txBody>
          <a:bodyPr anchor="t">
            <a:normAutofit fontScale="94000"/>
          </a:bodyPr>
          <a:lstStyle/>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Converting to 8-bit</a:t>
            </a: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Applying threshold only works on grayscale images, so we convert it first.</a:t>
            </a:r>
          </a:p>
        </p:txBody>
      </p:sp>
      <p:sp>
        <p:nvSpPr>
          <p:cNvPr id="95" name="PlaceHolder 2"/>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RESULTS &amp; ANALYSIS</a:t>
            </a:r>
            <a:endParaRPr lang="en-US" sz="4400" b="0" strike="noStrike" spc="-1">
              <a:solidFill>
                <a:srgbClr val="000000"/>
              </a:solidFill>
              <a:latin typeface="Calibri"/>
            </a:endParaRPr>
          </a:p>
        </p:txBody>
      </p:sp>
      <p:sp>
        <p:nvSpPr>
          <p:cNvPr id="96"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a:solidFill>
                  <a:srgbClr val="000000"/>
                </a:solidFill>
                <a:latin typeface="Calibri"/>
              </a:rPr>
              <a:t>Files: </a:t>
            </a:r>
            <a:r>
              <a:rPr lang="en-US" sz="1200" b="0" u="sng" strike="noStrike" spc="-1">
                <a:solidFill>
                  <a:srgbClr val="0563C1"/>
                </a:solidFill>
                <a:uFillTx/>
                <a:latin typeface="Calibri"/>
                <a:hlinkClick r:id="rId2"/>
              </a:rPr>
              <a:t>https://github.com/genvert/AP_157_FX-2_Vertudez/tree/main/Activity%204</a:t>
            </a:r>
            <a:endParaRPr lang="en-PH" sz="1200" b="0" strike="noStrike" spc="-1">
              <a:latin typeface="Arial"/>
            </a:endParaRPr>
          </a:p>
        </p:txBody>
      </p:sp>
      <p:pic>
        <p:nvPicPr>
          <p:cNvPr id="3" name="Picture 2">
            <a:extLst>
              <a:ext uri="{FF2B5EF4-FFF2-40B4-BE49-F238E27FC236}">
                <a16:creationId xmlns:a16="http://schemas.microsoft.com/office/drawing/2014/main" id="{5D424471-A06F-48B0-A769-EFB422B0B0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0376" y="2124360"/>
            <a:ext cx="2691247" cy="3588330"/>
          </a:xfrm>
          <a:prstGeom prst="rect">
            <a:avLst/>
          </a:prstGeom>
        </p:spPr>
      </p:pic>
    </p:spTree>
    <p:extLst>
      <p:ext uri="{BB962C8B-B14F-4D97-AF65-F5344CB8AC3E}">
        <p14:creationId xmlns:p14="http://schemas.microsoft.com/office/powerpoint/2010/main" val="1527396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1"/>
          <p:cNvSpPr>
            <a:spLocks noGrp="1"/>
          </p:cNvSpPr>
          <p:nvPr>
            <p:ph/>
          </p:nvPr>
        </p:nvSpPr>
        <p:spPr>
          <a:xfrm>
            <a:off x="838080" y="1442880"/>
            <a:ext cx="10515240" cy="5414760"/>
          </a:xfrm>
          <a:prstGeom prst="rect">
            <a:avLst/>
          </a:prstGeom>
          <a:noFill/>
          <a:ln w="0">
            <a:noFill/>
          </a:ln>
        </p:spPr>
        <p:txBody>
          <a:bodyPr anchor="t">
            <a:normAutofit/>
          </a:bodyPr>
          <a:lstStyle/>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Applying threshold and binarizing</a:t>
            </a: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Since </a:t>
            </a:r>
            <a:r>
              <a:rPr lang="en-US" spc="-1" dirty="0">
                <a:solidFill>
                  <a:srgbClr val="000000"/>
                </a:solidFill>
                <a:latin typeface="Calibri"/>
              </a:rPr>
              <a:t>I want the 4x4x4 with white face, it is easy to pick it out from the background and other objects which are significantly darker.</a:t>
            </a: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The image is then binarized to make sure that there are only two values for easier extraction of geometric features.</a:t>
            </a:r>
          </a:p>
        </p:txBody>
      </p:sp>
      <p:sp>
        <p:nvSpPr>
          <p:cNvPr id="99" name="PlaceHolder 2"/>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RESULTS &amp; ANALYSIS</a:t>
            </a:r>
            <a:endParaRPr lang="en-US" sz="4400" b="0" strike="noStrike" spc="-1">
              <a:solidFill>
                <a:srgbClr val="000000"/>
              </a:solidFill>
              <a:latin typeface="Calibri"/>
            </a:endParaRPr>
          </a:p>
        </p:txBody>
      </p:sp>
      <p:sp>
        <p:nvSpPr>
          <p:cNvPr id="100"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a:solidFill>
                  <a:srgbClr val="000000"/>
                </a:solidFill>
                <a:latin typeface="Calibri"/>
              </a:rPr>
              <a:t>Files: </a:t>
            </a:r>
            <a:r>
              <a:rPr lang="en-US" sz="1200" b="0" u="sng" strike="noStrike" spc="-1">
                <a:solidFill>
                  <a:srgbClr val="0563C1"/>
                </a:solidFill>
                <a:uFillTx/>
                <a:latin typeface="Calibri"/>
                <a:hlinkClick r:id="rId2"/>
              </a:rPr>
              <a:t>https://github.com/genvert/AP_157_FX-2_Vertudez/tree/main/Activity%204</a:t>
            </a:r>
            <a:endParaRPr lang="en-PH" sz="1200" b="0" strike="noStrike" spc="-1">
              <a:latin typeface="Arial"/>
            </a:endParaRPr>
          </a:p>
        </p:txBody>
      </p:sp>
      <p:pic>
        <p:nvPicPr>
          <p:cNvPr id="3" name="Picture 2">
            <a:extLst>
              <a:ext uri="{FF2B5EF4-FFF2-40B4-BE49-F238E27FC236}">
                <a16:creationId xmlns:a16="http://schemas.microsoft.com/office/drawing/2014/main" id="{7B704775-23FC-420E-AEE2-31C14CD1C7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7345" y="1931508"/>
            <a:ext cx="3517083" cy="2994984"/>
          </a:xfrm>
          <a:prstGeom prst="rect">
            <a:avLst/>
          </a:prstGeom>
        </p:spPr>
      </p:pic>
      <p:pic>
        <p:nvPicPr>
          <p:cNvPr id="5" name="Picture 4">
            <a:extLst>
              <a:ext uri="{FF2B5EF4-FFF2-40B4-BE49-F238E27FC236}">
                <a16:creationId xmlns:a16="http://schemas.microsoft.com/office/drawing/2014/main" id="{5FFBA7EB-FF67-4FA7-B190-6ADD72C32B9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86650" y="1931508"/>
            <a:ext cx="2353575" cy="3138100"/>
          </a:xfrm>
          <a:prstGeom prst="rect">
            <a:avLst/>
          </a:prstGeom>
        </p:spPr>
      </p:pic>
    </p:spTree>
    <p:extLst>
      <p:ext uri="{BB962C8B-B14F-4D97-AF65-F5344CB8AC3E}">
        <p14:creationId xmlns:p14="http://schemas.microsoft.com/office/powerpoint/2010/main" val="1258329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p:nvPr>
        </p:nvSpPr>
        <p:spPr>
          <a:xfrm>
            <a:off x="838080" y="1690560"/>
            <a:ext cx="10515240" cy="5104080"/>
          </a:xfrm>
          <a:prstGeom prst="rect">
            <a:avLst/>
          </a:prstGeom>
          <a:noFill/>
          <a:ln w="0">
            <a:noFill/>
          </a:ln>
        </p:spPr>
        <p:txBody>
          <a:bodyPr anchor="t">
            <a:normAutofit/>
          </a:bodyPr>
          <a:lstStyle/>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Analyze particles results</a:t>
            </a:r>
          </a:p>
          <a:p>
            <a:pPr marL="228600" indent="-228600">
              <a:lnSpc>
                <a:spcPct val="90000"/>
              </a:lnSpc>
              <a:spcBef>
                <a:spcPts val="1001"/>
              </a:spcBef>
              <a:buClr>
                <a:srgbClr val="000000"/>
              </a:buClr>
              <a:buFont typeface="Arial"/>
              <a:buChar char="•"/>
            </a:pPr>
            <a:endParaRPr lang="en-US"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tabLst>
                <a:tab pos="0" algn="l"/>
              </a:tabLst>
            </a:pPr>
            <a:endParaRPr lang="en-US" sz="2800" b="0" strike="noStrike" spc="-1" dirty="0">
              <a:solidFill>
                <a:srgbClr val="000000"/>
              </a:solidFill>
              <a:latin typeface="Calibri"/>
            </a:endParaRPr>
          </a:p>
        </p:txBody>
      </p:sp>
      <p:sp>
        <p:nvSpPr>
          <p:cNvPr id="104" name="PlaceHolder 2"/>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dirty="0">
                <a:solidFill>
                  <a:srgbClr val="000000"/>
                </a:solidFill>
                <a:latin typeface="Calibri Light"/>
              </a:rPr>
              <a:t>RESULTS &amp; ANALYSIS</a:t>
            </a:r>
            <a:endParaRPr lang="en-US" sz="4400" b="0" strike="noStrike" spc="-1" dirty="0">
              <a:solidFill>
                <a:srgbClr val="000000"/>
              </a:solidFill>
              <a:latin typeface="Calibri"/>
            </a:endParaRPr>
          </a:p>
        </p:txBody>
      </p:sp>
      <p:sp>
        <p:nvSpPr>
          <p:cNvPr id="105"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a:solidFill>
                  <a:srgbClr val="000000"/>
                </a:solidFill>
                <a:latin typeface="Calibri"/>
              </a:rPr>
              <a:t>Files: </a:t>
            </a:r>
            <a:r>
              <a:rPr lang="en-US" sz="1200" b="0" u="sng" strike="noStrike" spc="-1">
                <a:solidFill>
                  <a:srgbClr val="0563C1"/>
                </a:solidFill>
                <a:uFillTx/>
                <a:latin typeface="Calibri"/>
                <a:hlinkClick r:id="rId2"/>
              </a:rPr>
              <a:t>https://github.com/genvert/AP_157_FX-2_Vertudez/tree/main/Activity%204</a:t>
            </a:r>
            <a:endParaRPr lang="en-PH" sz="1200" b="0" strike="noStrike" spc="-1">
              <a:latin typeface="Arial"/>
            </a:endParaRPr>
          </a:p>
        </p:txBody>
      </p:sp>
      <p:pic>
        <p:nvPicPr>
          <p:cNvPr id="3" name="Picture 2">
            <a:extLst>
              <a:ext uri="{FF2B5EF4-FFF2-40B4-BE49-F238E27FC236}">
                <a16:creationId xmlns:a16="http://schemas.microsoft.com/office/drawing/2014/main" id="{CE1188CD-22D9-4D50-ABB9-38AF5D4214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6474" y="2339773"/>
            <a:ext cx="5859051" cy="4021660"/>
          </a:xfrm>
          <a:prstGeom prst="rect">
            <a:avLst/>
          </a:prstGeom>
        </p:spPr>
      </p:pic>
    </p:spTree>
    <p:extLst>
      <p:ext uri="{BB962C8B-B14F-4D97-AF65-F5344CB8AC3E}">
        <p14:creationId xmlns:p14="http://schemas.microsoft.com/office/powerpoint/2010/main" val="29415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p:nvPr>
        </p:nvSpPr>
        <p:spPr>
          <a:xfrm>
            <a:off x="838080" y="1690560"/>
            <a:ext cx="10515240" cy="5104080"/>
          </a:xfrm>
          <a:prstGeom prst="rect">
            <a:avLst/>
          </a:prstGeom>
          <a:noFill/>
          <a:ln w="0">
            <a:noFill/>
          </a:ln>
        </p:spPr>
        <p:txBody>
          <a:bodyPr anchor="t">
            <a:normAutofit/>
          </a:bodyPr>
          <a:lstStyle/>
          <a:p>
            <a:pPr marL="228600" indent="-228600" algn="l" rtl="0" eaLnBrk="1" latinLnBrk="0" hangingPunct="1">
              <a:lnSpc>
                <a:spcPct val="90000"/>
              </a:lnSpc>
              <a:spcBef>
                <a:spcPts val="1001"/>
              </a:spcBef>
              <a:spcAft>
                <a:spcPts val="0"/>
              </a:spcAft>
              <a:buClr>
                <a:srgbClr val="000000"/>
              </a:buClr>
              <a:buSzPts val="2600"/>
              <a:buFont typeface="Arial" panose="020B0604020202020204" pitchFamily="34" charset="0"/>
              <a:buChar char="•"/>
            </a:pPr>
            <a:r>
              <a:rPr lang="en-US" sz="2800" b="0" kern="1200" spc="-1" dirty="0">
                <a:solidFill>
                  <a:srgbClr val="000000"/>
                </a:solidFill>
                <a:effectLst/>
                <a:latin typeface="Calibri" panose="020F0502020204030204" pitchFamily="34" charset="0"/>
                <a:ea typeface="DejaVu Sans"/>
                <a:cs typeface="DejaVu Sans"/>
              </a:rPr>
              <a:t>Actually, I know that my 4x4x4 has a side of about 60 mm, which sets each ‘cubie’ as we call it, to have about 15 mm. This can be confirmed since the extracted area of each ‘cubie’ ranges from about 200-220 mm^2, whose square root is about 14-15 mm.</a:t>
            </a:r>
          </a:p>
          <a:p>
            <a:pPr marL="228600" indent="-228600" algn="l" rtl="0" eaLnBrk="1" latinLnBrk="0" hangingPunct="1">
              <a:lnSpc>
                <a:spcPct val="90000"/>
              </a:lnSpc>
              <a:spcBef>
                <a:spcPts val="1001"/>
              </a:spcBef>
              <a:spcAft>
                <a:spcPts val="0"/>
              </a:spcAft>
              <a:buClr>
                <a:srgbClr val="000000"/>
              </a:buClr>
              <a:buSzPts val="2600"/>
              <a:buFont typeface="Arial" panose="020B0604020202020204" pitchFamily="34" charset="0"/>
              <a:buChar char="•"/>
            </a:pPr>
            <a:r>
              <a:rPr lang="en-US" spc="-1" dirty="0">
                <a:solidFill>
                  <a:srgbClr val="000000"/>
                </a:solidFill>
                <a:latin typeface="Calibri" panose="020F0502020204030204" pitchFamily="34" charset="0"/>
              </a:rPr>
              <a:t>Moreover, we see that the perimeter of each ‘cubie’ is about 60 mm, which, when divided by 4 (approximating each ‘cubie’ as a square), is about 15 mm as </a:t>
            </a:r>
            <a:r>
              <a:rPr lang="en-US" spc="-1">
                <a:solidFill>
                  <a:srgbClr val="000000"/>
                </a:solidFill>
                <a:latin typeface="Calibri" panose="020F0502020204030204" pitchFamily="34" charset="0"/>
              </a:rPr>
              <a:t>well.</a:t>
            </a:r>
          </a:p>
          <a:p>
            <a:pPr marL="228600" indent="-228600" algn="l" rtl="0" eaLnBrk="1" latinLnBrk="0" hangingPunct="1">
              <a:lnSpc>
                <a:spcPct val="90000"/>
              </a:lnSpc>
              <a:spcBef>
                <a:spcPts val="1001"/>
              </a:spcBef>
              <a:spcAft>
                <a:spcPts val="0"/>
              </a:spcAft>
              <a:buClr>
                <a:srgbClr val="000000"/>
              </a:buClr>
              <a:buSzPts val="2600"/>
              <a:buFont typeface="Arial" panose="020B0604020202020204" pitchFamily="34" charset="0"/>
              <a:buChar char="•"/>
            </a:pPr>
            <a:r>
              <a:rPr lang="en-US" spc="-1">
                <a:solidFill>
                  <a:srgbClr val="000000"/>
                </a:solidFill>
                <a:latin typeface="Calibri" panose="020F0502020204030204" pitchFamily="34" charset="0"/>
              </a:rPr>
              <a:t>Amazing</a:t>
            </a:r>
            <a:r>
              <a:rPr lang="en-US" spc="-1" dirty="0">
                <a:solidFill>
                  <a:srgbClr val="000000"/>
                </a:solidFill>
                <a:latin typeface="Calibri" panose="020F0502020204030204" pitchFamily="34" charset="0"/>
              </a:rPr>
              <a:t>!</a:t>
            </a:r>
            <a:endParaRPr lang="en-US" sz="2800" dirty="0">
              <a:effectLst/>
            </a:endParaRPr>
          </a:p>
          <a:p>
            <a:pPr marL="0" indent="0">
              <a:lnSpc>
                <a:spcPct val="90000"/>
              </a:lnSpc>
              <a:spcBef>
                <a:spcPts val="1001"/>
              </a:spcBef>
              <a:buClr>
                <a:srgbClr val="000000"/>
              </a:buClr>
              <a:buNone/>
            </a:pPr>
            <a:endParaRPr lang="en-US"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endParaRPr lang="en-US"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tabLst>
                <a:tab pos="0" algn="l"/>
              </a:tabLst>
            </a:pPr>
            <a:endParaRPr lang="en-US" sz="2800" b="0" strike="noStrike" spc="-1" dirty="0">
              <a:solidFill>
                <a:srgbClr val="000000"/>
              </a:solidFill>
              <a:latin typeface="Calibri"/>
            </a:endParaRPr>
          </a:p>
        </p:txBody>
      </p:sp>
      <p:sp>
        <p:nvSpPr>
          <p:cNvPr id="104" name="PlaceHolder 2"/>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dirty="0">
                <a:solidFill>
                  <a:srgbClr val="000000"/>
                </a:solidFill>
                <a:latin typeface="Calibri Light"/>
              </a:rPr>
              <a:t>RESULTS &amp; ANALYSIS</a:t>
            </a:r>
            <a:endParaRPr lang="en-US" sz="4400" b="0" strike="noStrike" spc="-1" dirty="0">
              <a:solidFill>
                <a:srgbClr val="000000"/>
              </a:solidFill>
              <a:latin typeface="Calibri"/>
            </a:endParaRPr>
          </a:p>
        </p:txBody>
      </p:sp>
      <p:sp>
        <p:nvSpPr>
          <p:cNvPr id="105"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a:solidFill>
                  <a:srgbClr val="000000"/>
                </a:solidFill>
                <a:latin typeface="Calibri"/>
              </a:rPr>
              <a:t>Files: </a:t>
            </a:r>
            <a:r>
              <a:rPr lang="en-US" sz="1200" b="0" u="sng" strike="noStrike" spc="-1">
                <a:solidFill>
                  <a:srgbClr val="0563C1"/>
                </a:solidFill>
                <a:uFillTx/>
                <a:latin typeface="Calibri"/>
                <a:hlinkClick r:id="rId2"/>
              </a:rPr>
              <a:t>https://github.com/genvert/AP_157_FX-2_Vertudez/tree/main/Activity%204</a:t>
            </a:r>
            <a:endParaRPr lang="en-PH" sz="1200" b="0" strike="noStrike" spc="-1">
              <a:latin typeface="Arial"/>
            </a:endParaRPr>
          </a:p>
        </p:txBody>
      </p:sp>
    </p:spTree>
    <p:extLst>
      <p:ext uri="{BB962C8B-B14F-4D97-AF65-F5344CB8AC3E}">
        <p14:creationId xmlns:p14="http://schemas.microsoft.com/office/powerpoint/2010/main" val="3693483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dirty="0">
                <a:solidFill>
                  <a:srgbClr val="000000"/>
                </a:solidFill>
                <a:latin typeface="Calibri Light"/>
              </a:rPr>
              <a:t>REFLECTION</a:t>
            </a:r>
            <a:endParaRPr lang="en-US" sz="4400" b="0" strike="noStrike" spc="-1" dirty="0">
              <a:solidFill>
                <a:srgbClr val="000000"/>
              </a:solidFill>
              <a:latin typeface="Calibri"/>
            </a:endParaRPr>
          </a:p>
        </p:txBody>
      </p:sp>
      <p:sp>
        <p:nvSpPr>
          <p:cNvPr id="110"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This activity was straightforward so I was able to follow it easily.</a:t>
            </a: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It is fun to recognize and understand the functions of different options in ImageJ based on our fundamental understandings of image processing. It is cool to know that you can do these manually with coding without the app.</a:t>
            </a: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I am grateful for this no-coding exercise. This is a breather exercise because I have been overwhelmed by coding lately.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strike="noStrike" spc="-1" dirty="0">
                <a:solidFill>
                  <a:srgbClr val="000000"/>
                </a:solidFill>
                <a:latin typeface="Calibri Light" panose="020F0302020204030204" pitchFamily="34" charset="0"/>
                <a:cs typeface="Calibri Light" panose="020F0302020204030204" pitchFamily="34" charset="0"/>
              </a:rPr>
              <a:t>SELF-GRADE</a:t>
            </a:r>
          </a:p>
        </p:txBody>
      </p:sp>
      <p:sp>
        <p:nvSpPr>
          <p:cNvPr id="110"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400" spc="-1" dirty="0">
                <a:solidFill>
                  <a:srgbClr val="000000"/>
                </a:solidFill>
                <a:latin typeface="Calibri"/>
              </a:rPr>
              <a:t>Technical correctness: 35/35</a:t>
            </a:r>
          </a:p>
          <a:p>
            <a:pPr lvl="1">
              <a:spcBef>
                <a:spcPts val="1001"/>
              </a:spcBef>
              <a:buClr>
                <a:srgbClr val="000000"/>
              </a:buClr>
              <a:buFont typeface="Arial"/>
              <a:buChar char="•"/>
            </a:pPr>
            <a:r>
              <a:rPr lang="en-US" sz="2000" b="0" strike="noStrike" spc="-1" dirty="0">
                <a:solidFill>
                  <a:srgbClr val="000000"/>
                </a:solidFill>
                <a:latin typeface="Calibri"/>
              </a:rPr>
              <a:t>I </a:t>
            </a:r>
            <a:r>
              <a:rPr lang="en-US" sz="2000" spc="-1" dirty="0">
                <a:solidFill>
                  <a:srgbClr val="000000"/>
                </a:solidFill>
                <a:latin typeface="Calibri"/>
              </a:rPr>
              <a:t>am confident that I understood how to use ImageJ to extract feature from images, and have applied it.</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Quality of presentation: 35/35</a:t>
            </a:r>
          </a:p>
          <a:p>
            <a:pPr lvl="1">
              <a:spcBef>
                <a:spcPts val="1001"/>
              </a:spcBef>
              <a:buClr>
                <a:srgbClr val="000000"/>
              </a:buClr>
              <a:buFont typeface="Arial"/>
              <a:buChar char="•"/>
            </a:pPr>
            <a:r>
              <a:rPr lang="en-US" sz="2000" spc="-1" dirty="0">
                <a:solidFill>
                  <a:srgbClr val="000000"/>
                </a:solidFill>
                <a:latin typeface="Calibri"/>
              </a:rPr>
              <a:t>I have explained each step, and images are clear and concise.</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Self-reflection: 30/30</a:t>
            </a:r>
          </a:p>
          <a:p>
            <a:pPr lvl="1">
              <a:spcBef>
                <a:spcPts val="1001"/>
              </a:spcBef>
              <a:buClr>
                <a:srgbClr val="000000"/>
              </a:buClr>
              <a:buFont typeface="Arial"/>
              <a:buChar char="•"/>
            </a:pPr>
            <a:r>
              <a:rPr lang="en-US" sz="2000" spc="-1" dirty="0">
                <a:solidFill>
                  <a:srgbClr val="000000"/>
                </a:solidFill>
                <a:latin typeface="Calibri"/>
              </a:rPr>
              <a:t>Even though I was slacking in this subject for a while, I managed to get back on track. The topics are really fun and interesting. It helped me understand the ideas behind image tools such as smartphone cameras, Photoshop, etc.</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Initiative: 10/10</a:t>
            </a:r>
          </a:p>
          <a:p>
            <a:pPr lvl="1">
              <a:spcBef>
                <a:spcPts val="1001"/>
              </a:spcBef>
              <a:buClr>
                <a:srgbClr val="000000"/>
              </a:buClr>
              <a:buFont typeface="Arial"/>
              <a:buChar char="•"/>
            </a:pPr>
            <a:r>
              <a:rPr lang="en-US" sz="2000" spc="-1" dirty="0">
                <a:solidFill>
                  <a:srgbClr val="000000"/>
                </a:solidFill>
                <a:latin typeface="Calibri"/>
              </a:rPr>
              <a:t>I used an extra image for extraction.</a:t>
            </a:r>
          </a:p>
        </p:txBody>
      </p:sp>
    </p:spTree>
    <p:extLst>
      <p:ext uri="{BB962C8B-B14F-4D97-AF65-F5344CB8AC3E}">
        <p14:creationId xmlns:p14="http://schemas.microsoft.com/office/powerpoint/2010/main" val="3784929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OBJECTIVES</a:t>
            </a:r>
            <a:endParaRPr lang="en-US" sz="4400" b="0" strike="noStrike" spc="-1">
              <a:solidFill>
                <a:srgbClr val="000000"/>
              </a:solidFill>
              <a:latin typeface="Calibri"/>
            </a:endParaRPr>
          </a:p>
        </p:txBody>
      </p:sp>
      <p:sp>
        <p:nvSpPr>
          <p:cNvPr id="85"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Use ImageJ to manipulate images and extract their features</a:t>
            </a: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Apply threshold to grayscale histogram to separate objects from background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ontent Placeholder 2"/>
          <p:cNvSpPr/>
          <p:nvPr/>
        </p:nvSpPr>
        <p:spPr>
          <a:xfrm>
            <a:off x="838080" y="1825560"/>
            <a:ext cx="10515240" cy="4350960"/>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Image of sand particles</a:t>
            </a:r>
            <a:endParaRPr lang="en-PH" sz="2800" b="0" strike="noStrike" spc="-1">
              <a:latin typeface="Arial"/>
            </a:endParaRPr>
          </a:p>
          <a:p>
            <a:pPr>
              <a:lnSpc>
                <a:spcPct val="90000"/>
              </a:lnSpc>
              <a:spcBef>
                <a:spcPts val="1001"/>
              </a:spcBef>
              <a:buNone/>
            </a:pPr>
            <a:endParaRPr lang="en-PH" sz="2800" b="0" strike="noStrike" spc="-1">
              <a:latin typeface="Arial"/>
            </a:endParaRPr>
          </a:p>
          <a:p>
            <a:pPr>
              <a:lnSpc>
                <a:spcPct val="90000"/>
              </a:lnSpc>
              <a:spcBef>
                <a:spcPts val="1001"/>
              </a:spcBef>
              <a:buNone/>
            </a:pPr>
            <a:endParaRPr lang="en-PH" sz="2800" b="0" strike="noStrike" spc="-1">
              <a:latin typeface="Arial"/>
            </a:endParaRPr>
          </a:p>
          <a:p>
            <a:pPr>
              <a:lnSpc>
                <a:spcPct val="90000"/>
              </a:lnSpc>
              <a:spcBef>
                <a:spcPts val="1001"/>
              </a:spcBef>
              <a:buNone/>
            </a:pPr>
            <a:endParaRPr lang="en-PH" sz="2800" b="0" strike="noStrike" spc="-1">
              <a:latin typeface="Arial"/>
            </a:endParaRPr>
          </a:p>
          <a:p>
            <a:pPr>
              <a:lnSpc>
                <a:spcPct val="90000"/>
              </a:lnSpc>
              <a:spcBef>
                <a:spcPts val="1001"/>
              </a:spcBef>
              <a:buNone/>
              <a:tabLst>
                <a:tab pos="0" algn="l"/>
              </a:tabLst>
            </a:pPr>
            <a:endParaRPr lang="en-PH" sz="2800" b="0" strike="noStrike" spc="-1">
              <a:latin typeface="Arial"/>
            </a:endParaRPr>
          </a:p>
        </p:txBody>
      </p:sp>
      <p:sp>
        <p:nvSpPr>
          <p:cNvPr id="87"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RESULTS &amp; ANALYSIS</a:t>
            </a:r>
            <a:endParaRPr lang="en-US" sz="4400" b="0" strike="noStrike" spc="-1">
              <a:solidFill>
                <a:srgbClr val="000000"/>
              </a:solidFill>
              <a:latin typeface="Calibri"/>
            </a:endParaRPr>
          </a:p>
        </p:txBody>
      </p:sp>
      <p:sp>
        <p:nvSpPr>
          <p:cNvPr id="88"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a:solidFill>
                  <a:srgbClr val="000000"/>
                </a:solidFill>
                <a:latin typeface="Calibri"/>
              </a:rPr>
              <a:t>Files: </a:t>
            </a:r>
            <a:r>
              <a:rPr lang="en-US" sz="1200" b="0" u="sng" strike="noStrike" spc="-1">
                <a:solidFill>
                  <a:srgbClr val="0563C1"/>
                </a:solidFill>
                <a:uFillTx/>
                <a:latin typeface="Calibri"/>
                <a:hlinkClick r:id="rId2"/>
              </a:rPr>
              <a:t>https://github.com/genvert/AP_157_FX-2_Vertudez/tree/main/Activity%204</a:t>
            </a:r>
            <a:endParaRPr lang="en-PH" sz="1200" b="0" strike="noStrike" spc="-1">
              <a:latin typeface="Arial"/>
            </a:endParaRPr>
          </a:p>
        </p:txBody>
      </p:sp>
      <p:pic>
        <p:nvPicPr>
          <p:cNvPr id="89" name="Content Placeholder 5"/>
          <p:cNvPicPr/>
          <p:nvPr/>
        </p:nvPicPr>
        <p:blipFill>
          <a:blip r:embed="rId3"/>
          <a:stretch/>
        </p:blipFill>
        <p:spPr>
          <a:xfrm>
            <a:off x="4271760" y="2391840"/>
            <a:ext cx="3647880" cy="364788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RESULTS &amp; ANALYSIS</a:t>
            </a:r>
            <a:endParaRPr lang="en-US" sz="4400" b="0" strike="noStrike" spc="-1">
              <a:solidFill>
                <a:srgbClr val="000000"/>
              </a:solidFill>
              <a:latin typeface="Calibri"/>
            </a:endParaRPr>
          </a:p>
        </p:txBody>
      </p:sp>
      <p:sp>
        <p:nvSpPr>
          <p:cNvPr id="91" name="PlaceHolder 2"/>
          <p:cNvSpPr>
            <a:spLocks noGrp="1"/>
          </p:cNvSpPr>
          <p:nvPr>
            <p:ph/>
          </p:nvPr>
        </p:nvSpPr>
        <p:spPr>
          <a:xfrm>
            <a:off x="901800" y="1397880"/>
            <a:ext cx="10515240" cy="5262120"/>
          </a:xfrm>
          <a:prstGeom prst="rect">
            <a:avLst/>
          </a:prstGeom>
          <a:noFill/>
          <a:ln w="0">
            <a:noFill/>
          </a:ln>
        </p:spPr>
        <p:txBody>
          <a:bodyPr anchor="t">
            <a:normAutofit fontScale="96000" lnSpcReduction="10000"/>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Setting scale</a:t>
            </a: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I just set an arbitrary scale as instructed. I used 10 units for about the same distance in the cell example.</a:t>
            </a:r>
          </a:p>
        </p:txBody>
      </p:sp>
      <p:sp>
        <p:nvSpPr>
          <p:cNvPr id="92"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a:solidFill>
                  <a:srgbClr val="000000"/>
                </a:solidFill>
                <a:latin typeface="Calibri"/>
              </a:rPr>
              <a:t>Files: </a:t>
            </a:r>
            <a:r>
              <a:rPr lang="en-US" sz="1200" b="0" u="sng" strike="noStrike" spc="-1">
                <a:solidFill>
                  <a:srgbClr val="0563C1"/>
                </a:solidFill>
                <a:uFillTx/>
                <a:latin typeface="Calibri"/>
                <a:hlinkClick r:id="rId2"/>
              </a:rPr>
              <a:t>https://github.com/genvert/AP_157_FX-2_Vertudez/tree/main/Activity%204</a:t>
            </a:r>
            <a:endParaRPr lang="en-PH" sz="1200" b="0" strike="noStrike" spc="-1">
              <a:latin typeface="Arial"/>
            </a:endParaRPr>
          </a:p>
        </p:txBody>
      </p:sp>
      <p:pic>
        <p:nvPicPr>
          <p:cNvPr id="93" name="Picture 11"/>
          <p:cNvPicPr/>
          <p:nvPr/>
        </p:nvPicPr>
        <p:blipFill>
          <a:blip r:embed="rId3"/>
          <a:stretch/>
        </p:blipFill>
        <p:spPr>
          <a:xfrm>
            <a:off x="3494160" y="1690560"/>
            <a:ext cx="5203080" cy="395460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p:nvPr>
        </p:nvSpPr>
        <p:spPr>
          <a:xfrm>
            <a:off x="838080" y="1825560"/>
            <a:ext cx="10515240" cy="4350960"/>
          </a:xfrm>
          <a:prstGeom prst="rect">
            <a:avLst/>
          </a:prstGeom>
          <a:noFill/>
          <a:ln w="0">
            <a:noFill/>
          </a:ln>
        </p:spPr>
        <p:txBody>
          <a:bodyPr anchor="t">
            <a:normAutofit fontScale="94000"/>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Converting to 8-bit</a:t>
            </a: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Applying threshold only works on grayscale images, so we convert it first.</a:t>
            </a:r>
          </a:p>
        </p:txBody>
      </p:sp>
      <p:sp>
        <p:nvSpPr>
          <p:cNvPr id="95" name="PlaceHolder 2"/>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RESULTS &amp; ANALYSIS</a:t>
            </a:r>
            <a:endParaRPr lang="en-US" sz="4400" b="0" strike="noStrike" spc="-1">
              <a:solidFill>
                <a:srgbClr val="000000"/>
              </a:solidFill>
              <a:latin typeface="Calibri"/>
            </a:endParaRPr>
          </a:p>
        </p:txBody>
      </p:sp>
      <p:sp>
        <p:nvSpPr>
          <p:cNvPr id="96"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a:solidFill>
                  <a:srgbClr val="000000"/>
                </a:solidFill>
                <a:latin typeface="Calibri"/>
              </a:rPr>
              <a:t>Files: </a:t>
            </a:r>
            <a:r>
              <a:rPr lang="en-US" sz="1200" b="0" u="sng" strike="noStrike" spc="-1">
                <a:solidFill>
                  <a:srgbClr val="0563C1"/>
                </a:solidFill>
                <a:uFillTx/>
                <a:latin typeface="Calibri"/>
                <a:hlinkClick r:id="rId2"/>
              </a:rPr>
              <a:t>https://github.com/genvert/AP_157_FX-2_Vertudez/tree/main/Activity%204</a:t>
            </a:r>
            <a:endParaRPr lang="en-PH" sz="1200" b="0" strike="noStrike" spc="-1">
              <a:latin typeface="Arial"/>
            </a:endParaRPr>
          </a:p>
        </p:txBody>
      </p:sp>
      <p:pic>
        <p:nvPicPr>
          <p:cNvPr id="97" name="Picture 4"/>
          <p:cNvPicPr/>
          <p:nvPr/>
        </p:nvPicPr>
        <p:blipFill>
          <a:blip r:embed="rId3"/>
          <a:stretch/>
        </p:blipFill>
        <p:spPr>
          <a:xfrm>
            <a:off x="4387320" y="2351160"/>
            <a:ext cx="3417120" cy="341712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1"/>
          <p:cNvSpPr>
            <a:spLocks noGrp="1"/>
          </p:cNvSpPr>
          <p:nvPr>
            <p:ph/>
          </p:nvPr>
        </p:nvSpPr>
        <p:spPr>
          <a:xfrm>
            <a:off x="838080" y="1442880"/>
            <a:ext cx="10515240" cy="5414760"/>
          </a:xfrm>
          <a:prstGeom prst="rect">
            <a:avLst/>
          </a:prstGeom>
          <a:noFill/>
          <a:ln w="0">
            <a:noFill/>
          </a:ln>
        </p:spPr>
        <p:txBody>
          <a:bodyPr anchor="t">
            <a:norm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Applying threshold and binarizing</a:t>
            </a: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Since the background is black, it is easy to pick it out the histogram.</a:t>
            </a:r>
          </a:p>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The image is then binarized to make sure that there are only two values for easier extraction of geometric features.</a:t>
            </a:r>
          </a:p>
        </p:txBody>
      </p:sp>
      <p:sp>
        <p:nvSpPr>
          <p:cNvPr id="99" name="PlaceHolder 2"/>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RESULTS &amp; ANALYSIS</a:t>
            </a:r>
            <a:endParaRPr lang="en-US" sz="4400" b="0" strike="noStrike" spc="-1">
              <a:solidFill>
                <a:srgbClr val="000000"/>
              </a:solidFill>
              <a:latin typeface="Calibri"/>
            </a:endParaRPr>
          </a:p>
        </p:txBody>
      </p:sp>
      <p:sp>
        <p:nvSpPr>
          <p:cNvPr id="100"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a:solidFill>
                  <a:srgbClr val="000000"/>
                </a:solidFill>
                <a:latin typeface="Calibri"/>
              </a:rPr>
              <a:t>Files: </a:t>
            </a:r>
            <a:r>
              <a:rPr lang="en-US" sz="1200" b="0" u="sng" strike="noStrike" spc="-1">
                <a:solidFill>
                  <a:srgbClr val="0563C1"/>
                </a:solidFill>
                <a:uFillTx/>
                <a:latin typeface="Calibri"/>
                <a:hlinkClick r:id="rId2"/>
              </a:rPr>
              <a:t>https://github.com/genvert/AP_157_FX-2_Vertudez/tree/main/Activity%204</a:t>
            </a:r>
            <a:endParaRPr lang="en-PH" sz="1200" b="0" strike="noStrike" spc="-1">
              <a:latin typeface="Arial"/>
            </a:endParaRPr>
          </a:p>
        </p:txBody>
      </p:sp>
      <p:pic>
        <p:nvPicPr>
          <p:cNvPr id="101" name="Picture 3"/>
          <p:cNvPicPr/>
          <p:nvPr/>
        </p:nvPicPr>
        <p:blipFill>
          <a:blip r:embed="rId3"/>
          <a:stretch/>
        </p:blipFill>
        <p:spPr>
          <a:xfrm>
            <a:off x="1954080" y="1954800"/>
            <a:ext cx="3918240" cy="2948400"/>
          </a:xfrm>
          <a:prstGeom prst="rect">
            <a:avLst/>
          </a:prstGeom>
          <a:ln w="0">
            <a:noFill/>
          </a:ln>
        </p:spPr>
      </p:pic>
      <p:pic>
        <p:nvPicPr>
          <p:cNvPr id="102" name="Picture 4"/>
          <p:cNvPicPr/>
          <p:nvPr/>
        </p:nvPicPr>
        <p:blipFill>
          <a:blip r:embed="rId4"/>
          <a:stretch/>
        </p:blipFill>
        <p:spPr>
          <a:xfrm>
            <a:off x="7138800" y="1954800"/>
            <a:ext cx="2948400" cy="294840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p:nvPr>
        </p:nvSpPr>
        <p:spPr>
          <a:xfrm>
            <a:off x="838080" y="1690560"/>
            <a:ext cx="10515240" cy="5104080"/>
          </a:xfrm>
          <a:prstGeom prst="rect">
            <a:avLst/>
          </a:prstGeom>
          <a:noFill/>
          <a:ln w="0">
            <a:noFill/>
          </a:ln>
        </p:spPr>
        <p:txBody>
          <a:bodyPr anchor="t">
            <a:norm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Analyze particles results</a:t>
            </a: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tabLst>
                <a:tab pos="0" algn="l"/>
              </a:tabLst>
            </a:pPr>
            <a:endParaRPr lang="en-US" sz="2800" b="0" strike="noStrike" spc="-1">
              <a:solidFill>
                <a:srgbClr val="000000"/>
              </a:solidFill>
              <a:latin typeface="Calibri"/>
            </a:endParaRPr>
          </a:p>
        </p:txBody>
      </p:sp>
      <p:sp>
        <p:nvSpPr>
          <p:cNvPr id="104" name="PlaceHolder 2"/>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RESULTS &amp; ANALYSIS</a:t>
            </a:r>
            <a:endParaRPr lang="en-US" sz="4400" b="0" strike="noStrike" spc="-1">
              <a:solidFill>
                <a:srgbClr val="000000"/>
              </a:solidFill>
              <a:latin typeface="Calibri"/>
            </a:endParaRPr>
          </a:p>
        </p:txBody>
      </p:sp>
      <p:sp>
        <p:nvSpPr>
          <p:cNvPr id="105"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a:solidFill>
                  <a:srgbClr val="000000"/>
                </a:solidFill>
                <a:latin typeface="Calibri"/>
              </a:rPr>
              <a:t>Files: </a:t>
            </a:r>
            <a:r>
              <a:rPr lang="en-US" sz="1200" b="0" u="sng" strike="noStrike" spc="-1">
                <a:solidFill>
                  <a:srgbClr val="0563C1"/>
                </a:solidFill>
                <a:uFillTx/>
                <a:latin typeface="Calibri"/>
                <a:hlinkClick r:id="rId2"/>
              </a:rPr>
              <a:t>https://github.com/genvert/AP_157_FX-2_Vertudez/tree/main/Activity%204</a:t>
            </a:r>
            <a:endParaRPr lang="en-PH" sz="1200" b="0" strike="noStrike" spc="-1">
              <a:latin typeface="Arial"/>
            </a:endParaRPr>
          </a:p>
        </p:txBody>
      </p:sp>
      <p:pic>
        <p:nvPicPr>
          <p:cNvPr id="106" name="Picture 9"/>
          <p:cNvPicPr/>
          <p:nvPr/>
        </p:nvPicPr>
        <p:blipFill>
          <a:blip r:embed="rId3"/>
          <a:stretch/>
        </p:blipFill>
        <p:spPr>
          <a:xfrm>
            <a:off x="843120" y="2303280"/>
            <a:ext cx="3341160" cy="3540240"/>
          </a:xfrm>
          <a:prstGeom prst="rect">
            <a:avLst/>
          </a:prstGeom>
          <a:ln w="0">
            <a:noFill/>
          </a:ln>
        </p:spPr>
      </p:pic>
      <p:pic>
        <p:nvPicPr>
          <p:cNvPr id="107" name="Picture 14"/>
          <p:cNvPicPr/>
          <p:nvPr/>
        </p:nvPicPr>
        <p:blipFill>
          <a:blip r:embed="rId4"/>
          <a:stretch/>
        </p:blipFill>
        <p:spPr>
          <a:xfrm>
            <a:off x="4525920" y="2303280"/>
            <a:ext cx="3401280" cy="3553920"/>
          </a:xfrm>
          <a:prstGeom prst="rect">
            <a:avLst/>
          </a:prstGeom>
          <a:ln w="0">
            <a:noFill/>
          </a:ln>
        </p:spPr>
      </p:pic>
      <p:pic>
        <p:nvPicPr>
          <p:cNvPr id="108" name="Picture 16"/>
          <p:cNvPicPr/>
          <p:nvPr/>
        </p:nvPicPr>
        <p:blipFill>
          <a:blip r:embed="rId5"/>
          <a:stretch/>
        </p:blipFill>
        <p:spPr>
          <a:xfrm>
            <a:off x="8193600" y="2800440"/>
            <a:ext cx="3421440" cy="305676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ontent Placeholder 2"/>
          <p:cNvSpPr/>
          <p:nvPr/>
        </p:nvSpPr>
        <p:spPr>
          <a:xfrm>
            <a:off x="838080" y="1825560"/>
            <a:ext cx="10515240" cy="4350960"/>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Image of </a:t>
            </a:r>
            <a:r>
              <a:rPr lang="en-US" sz="2800" spc="-1" dirty="0">
                <a:solidFill>
                  <a:srgbClr val="000000"/>
                </a:solidFill>
                <a:latin typeface="Calibri"/>
              </a:rPr>
              <a:t>a 4x4x4 Rubik’s cube</a:t>
            </a:r>
            <a:endParaRPr lang="en-PH" sz="2800" b="0" strike="noStrike" spc="-1" dirty="0">
              <a:latin typeface="Arial"/>
            </a:endParaRPr>
          </a:p>
          <a:p>
            <a:pPr>
              <a:lnSpc>
                <a:spcPct val="90000"/>
              </a:lnSpc>
              <a:spcBef>
                <a:spcPts val="1001"/>
              </a:spcBef>
              <a:buNone/>
            </a:pPr>
            <a:endParaRPr lang="en-PH" sz="2800" b="0" strike="noStrike" spc="-1" dirty="0">
              <a:latin typeface="Arial"/>
            </a:endParaRPr>
          </a:p>
          <a:p>
            <a:pPr>
              <a:lnSpc>
                <a:spcPct val="90000"/>
              </a:lnSpc>
              <a:spcBef>
                <a:spcPts val="1001"/>
              </a:spcBef>
              <a:buNone/>
            </a:pPr>
            <a:endParaRPr lang="en-PH" sz="2800" b="0" strike="noStrike" spc="-1" dirty="0">
              <a:latin typeface="Arial"/>
            </a:endParaRPr>
          </a:p>
          <a:p>
            <a:pPr>
              <a:lnSpc>
                <a:spcPct val="90000"/>
              </a:lnSpc>
              <a:spcBef>
                <a:spcPts val="1001"/>
              </a:spcBef>
              <a:buNone/>
              <a:tabLst>
                <a:tab pos="0" algn="l"/>
              </a:tabLst>
            </a:pPr>
            <a:endParaRPr lang="en-PH" sz="2800" b="0" strike="noStrike" spc="-1" dirty="0">
              <a:latin typeface="Arial"/>
            </a:endParaRPr>
          </a:p>
        </p:txBody>
      </p:sp>
      <p:sp>
        <p:nvSpPr>
          <p:cNvPr id="87"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RESULTS &amp; ANALYSIS</a:t>
            </a:r>
            <a:endParaRPr lang="en-US" sz="4400" b="0" strike="noStrike" spc="-1">
              <a:solidFill>
                <a:srgbClr val="000000"/>
              </a:solidFill>
              <a:latin typeface="Calibri"/>
            </a:endParaRPr>
          </a:p>
        </p:txBody>
      </p:sp>
      <p:sp>
        <p:nvSpPr>
          <p:cNvPr id="88"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a:solidFill>
                  <a:srgbClr val="000000"/>
                </a:solidFill>
                <a:latin typeface="Calibri"/>
              </a:rPr>
              <a:t>Files: </a:t>
            </a:r>
            <a:r>
              <a:rPr lang="en-US" sz="1200" b="0" u="sng" strike="noStrike" spc="-1">
                <a:solidFill>
                  <a:srgbClr val="0563C1"/>
                </a:solidFill>
                <a:uFillTx/>
                <a:latin typeface="Calibri"/>
                <a:hlinkClick r:id="rId2"/>
              </a:rPr>
              <a:t>https://github.com/genvert/AP_157_FX-2_Vertudez/tree/main/Activity%204</a:t>
            </a:r>
            <a:endParaRPr lang="en-PH" sz="1200" b="0" strike="noStrike" spc="-1">
              <a:latin typeface="Arial"/>
            </a:endParaRPr>
          </a:p>
        </p:txBody>
      </p:sp>
      <p:pic>
        <p:nvPicPr>
          <p:cNvPr id="3" name="Picture 2">
            <a:extLst>
              <a:ext uri="{FF2B5EF4-FFF2-40B4-BE49-F238E27FC236}">
                <a16:creationId xmlns:a16="http://schemas.microsoft.com/office/drawing/2014/main" id="{F2707812-2C56-4BE6-BFE8-8E441362FA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4015970" y="2853434"/>
            <a:ext cx="4159459" cy="3119594"/>
          </a:xfrm>
          <a:prstGeom prst="rect">
            <a:avLst/>
          </a:prstGeom>
        </p:spPr>
      </p:pic>
    </p:spTree>
    <p:extLst>
      <p:ext uri="{BB962C8B-B14F-4D97-AF65-F5344CB8AC3E}">
        <p14:creationId xmlns:p14="http://schemas.microsoft.com/office/powerpoint/2010/main" val="1023647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RESULTS &amp; ANALYSIS</a:t>
            </a:r>
            <a:endParaRPr lang="en-US" sz="4400" b="0" strike="noStrike" spc="-1">
              <a:solidFill>
                <a:srgbClr val="000000"/>
              </a:solidFill>
              <a:latin typeface="Calibri"/>
            </a:endParaRPr>
          </a:p>
        </p:txBody>
      </p:sp>
      <p:sp>
        <p:nvSpPr>
          <p:cNvPr id="91" name="PlaceHolder 2"/>
          <p:cNvSpPr>
            <a:spLocks noGrp="1"/>
          </p:cNvSpPr>
          <p:nvPr>
            <p:ph/>
          </p:nvPr>
        </p:nvSpPr>
        <p:spPr>
          <a:xfrm>
            <a:off x="901800" y="1397880"/>
            <a:ext cx="10515240" cy="5262120"/>
          </a:xfrm>
          <a:prstGeom prst="rect">
            <a:avLst/>
          </a:prstGeom>
          <a:noFill/>
          <a:ln w="0">
            <a:noFill/>
          </a:ln>
        </p:spPr>
        <p:txBody>
          <a:bodyPr anchor="t">
            <a:normAutofit fontScale="96000" lnSpcReduction="10000"/>
          </a:bodyPr>
          <a:lstStyle/>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Setting scale</a:t>
            </a: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a:lnSpc>
                <a:spcPct val="90000"/>
              </a:lnSpc>
              <a:spcBef>
                <a:spcPts val="1001"/>
              </a:spcBef>
              <a:buNone/>
            </a:pP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I used a 5 peso coin on top of a 5x5x5 cube which is </a:t>
            </a:r>
            <a:r>
              <a:rPr lang="en-US" spc="-1" dirty="0">
                <a:solidFill>
                  <a:srgbClr val="000000"/>
                </a:solidFill>
                <a:latin typeface="Calibri"/>
              </a:rPr>
              <a:t>about the same height as a 4x4x4 (if I just put it on the table, the height difference affects the scaling) for scaling. It is about 25 mm. </a:t>
            </a:r>
            <a:endParaRPr lang="en-US" sz="2800" b="0" strike="noStrike" spc="-1" dirty="0">
              <a:solidFill>
                <a:srgbClr val="000000"/>
              </a:solidFill>
              <a:latin typeface="Calibri"/>
            </a:endParaRPr>
          </a:p>
        </p:txBody>
      </p:sp>
      <p:sp>
        <p:nvSpPr>
          <p:cNvPr id="92"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a:solidFill>
                  <a:srgbClr val="000000"/>
                </a:solidFill>
                <a:latin typeface="Calibri"/>
              </a:rPr>
              <a:t>Files: </a:t>
            </a:r>
            <a:r>
              <a:rPr lang="en-US" sz="1200" b="0" u="sng" strike="noStrike" spc="-1">
                <a:solidFill>
                  <a:srgbClr val="0563C1"/>
                </a:solidFill>
                <a:uFillTx/>
                <a:latin typeface="Calibri"/>
                <a:hlinkClick r:id="rId2"/>
              </a:rPr>
              <a:t>https://github.com/genvert/AP_157_FX-2_Vertudez/tree/main/Activity%204</a:t>
            </a:r>
            <a:endParaRPr lang="en-PH" sz="1200" b="0" strike="noStrike" spc="-1">
              <a:latin typeface="Arial"/>
            </a:endParaRPr>
          </a:p>
        </p:txBody>
      </p:sp>
      <p:pic>
        <p:nvPicPr>
          <p:cNvPr id="3" name="Picture 2">
            <a:extLst>
              <a:ext uri="{FF2B5EF4-FFF2-40B4-BE49-F238E27FC236}">
                <a16:creationId xmlns:a16="http://schemas.microsoft.com/office/drawing/2014/main" id="{F48DB1F7-774B-4F64-BAB2-F9E77ACF59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8400" y="1690200"/>
            <a:ext cx="4775200" cy="3775055"/>
          </a:xfrm>
          <a:prstGeom prst="rect">
            <a:avLst/>
          </a:prstGeom>
        </p:spPr>
      </p:pic>
    </p:spTree>
    <p:extLst>
      <p:ext uri="{BB962C8B-B14F-4D97-AF65-F5344CB8AC3E}">
        <p14:creationId xmlns:p14="http://schemas.microsoft.com/office/powerpoint/2010/main" val="1312496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608</TotalTime>
  <Words>865</Words>
  <Application>Microsoft Office PowerPoint</Application>
  <PresentationFormat>Widescreen</PresentationFormat>
  <Paragraphs>140</Paragraphs>
  <Slides>15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Calibri</vt:lpstr>
      <vt:lpstr>Calibri Light</vt:lpstr>
      <vt:lpstr>Symbol</vt:lpstr>
      <vt:lpstr>Times New Roman</vt:lpstr>
      <vt:lpstr>Wingdings</vt:lpstr>
      <vt:lpstr>Office Theme</vt:lpstr>
      <vt:lpstr>Office Theme</vt:lpstr>
      <vt:lpstr>Activity 4: FEATURE EXTRACTION FROM IMAGES USING IMAGEJ</vt:lpstr>
      <vt:lpstr>OBJECTIVES</vt:lpstr>
      <vt:lpstr>RESULTS &amp; ANALYSIS</vt:lpstr>
      <vt:lpstr>RESULTS &amp; ANALYSIS</vt:lpstr>
      <vt:lpstr>RESULTS &amp; ANALYSIS</vt:lpstr>
      <vt:lpstr>RESULTS &amp; ANALYSIS</vt:lpstr>
      <vt:lpstr>RESULTS &amp; ANALYSIS</vt:lpstr>
      <vt:lpstr>RESULTS &amp; ANALYSIS</vt:lpstr>
      <vt:lpstr>RESULTS &amp; ANALYSIS</vt:lpstr>
      <vt:lpstr>RESULTS &amp; ANALYSIS</vt:lpstr>
      <vt:lpstr>RESULTS &amp; ANALYSIS</vt:lpstr>
      <vt:lpstr>RESULTS &amp; ANALYSIS</vt:lpstr>
      <vt:lpstr>RESULTS &amp; ANALYSIS</vt:lpstr>
      <vt:lpstr>REFLECTION</vt:lpstr>
      <vt:lpstr>SELF-GRADE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Vertudez_Activity_2_Part_1_Report</dc:title>
  <dc:subject/>
  <dc:creator>Genesis Vertudez</dc:creator>
  <dc:description/>
  <cp:lastModifiedBy>Genesis Vertudez</cp:lastModifiedBy>
  <cp:revision>92</cp:revision>
  <dcterms:created xsi:type="dcterms:W3CDTF">2023-03-23T09:55:22Z</dcterms:created>
  <dcterms:modified xsi:type="dcterms:W3CDTF">2023-04-28T14:27:13Z</dcterms:modified>
  <dc:language>en-PH</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8</vt:i4>
  </property>
</Properties>
</file>