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72" r:id="rId15"/>
    <p:sldId id="263"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a:bodyPr>
          <a:lstStyle/>
          <a:p>
            <a:pPr algn="ctr">
              <a:lnSpc>
                <a:spcPct val="90000"/>
              </a:lnSpc>
              <a:buNone/>
            </a:pPr>
            <a:r>
              <a:rPr lang="en-US" sz="6000" b="0" strike="noStrike" spc="-1" dirty="0">
                <a:solidFill>
                  <a:srgbClr val="000000"/>
                </a:solidFill>
                <a:latin typeface="Calibri Light"/>
              </a:rPr>
              <a:t>Activity 5:</a:t>
            </a:r>
            <a:br>
              <a:rPr sz="6000"/>
            </a:br>
            <a:r>
              <a:rPr lang="en-US" sz="6000" b="0" strike="noStrike" spc="-1">
                <a:solidFill>
                  <a:srgbClr val="000000"/>
                </a:solidFill>
                <a:latin typeface="Calibri Light"/>
              </a:rPr>
              <a:t>IMAGE SEGMENTATION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Converting to 8-bit</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D424471-A06F-48B0-A769-EFB422B0B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376" y="2124360"/>
            <a:ext cx="2691247" cy="3588330"/>
          </a:xfrm>
          <a:prstGeom prst="rect">
            <a:avLst/>
          </a:prstGeom>
        </p:spPr>
      </p:pic>
    </p:spTree>
    <p:extLst>
      <p:ext uri="{BB962C8B-B14F-4D97-AF65-F5344CB8AC3E}">
        <p14:creationId xmlns:p14="http://schemas.microsoft.com/office/powerpoint/2010/main" val="152739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and binarizing</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Since </a:t>
            </a:r>
            <a:r>
              <a:rPr lang="en-US" spc="-1" dirty="0">
                <a:solidFill>
                  <a:srgbClr val="000000"/>
                </a:solidFill>
                <a:latin typeface="Calibri"/>
              </a:rPr>
              <a:t>I want the 4x4x4 with white face, it is easy to pick it out from the background and other objects which are significantly darker.</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704775-23FC-420E-AEE2-31C14CD1C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7345" y="1931508"/>
            <a:ext cx="3517083" cy="2994984"/>
          </a:xfrm>
          <a:prstGeom prst="rect">
            <a:avLst/>
          </a:prstGeom>
        </p:spPr>
      </p:pic>
      <p:pic>
        <p:nvPicPr>
          <p:cNvPr id="5" name="Picture 4">
            <a:extLst>
              <a:ext uri="{FF2B5EF4-FFF2-40B4-BE49-F238E27FC236}">
                <a16:creationId xmlns:a16="http://schemas.microsoft.com/office/drawing/2014/main" id="{5FFBA7EB-FF67-4FA7-B190-6ADD72C32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50" y="1931508"/>
            <a:ext cx="2353575" cy="3138100"/>
          </a:xfrm>
          <a:prstGeom prst="rect">
            <a:avLst/>
          </a:prstGeom>
        </p:spPr>
      </p:pic>
    </p:spTree>
    <p:extLst>
      <p:ext uri="{BB962C8B-B14F-4D97-AF65-F5344CB8AC3E}">
        <p14:creationId xmlns:p14="http://schemas.microsoft.com/office/powerpoint/2010/main" val="125832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Analyze particles results</a:t>
            </a: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E1188CD-22D9-4D50-ABB9-38AF5D421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474" y="2339773"/>
            <a:ext cx="5859051" cy="4021660"/>
          </a:xfrm>
          <a:prstGeom prst="rect">
            <a:avLst/>
          </a:prstGeom>
        </p:spPr>
      </p:pic>
    </p:spTree>
    <p:extLst>
      <p:ext uri="{BB962C8B-B14F-4D97-AF65-F5344CB8AC3E}">
        <p14:creationId xmlns:p14="http://schemas.microsoft.com/office/powerpoint/2010/main" val="294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z="2800" b="0" kern="1200" spc="-1" dirty="0">
                <a:solidFill>
                  <a:srgbClr val="000000"/>
                </a:solidFill>
                <a:effectLst/>
                <a:latin typeface="Calibri" panose="020F0502020204030204" pitchFamily="34" charset="0"/>
                <a:ea typeface="DejaVu Sans"/>
                <a:cs typeface="DejaVu Sans"/>
              </a:rPr>
              <a:t>Actually, I know that my 4x4x4 has a side of about 60 mm, which sets each ‘cubie’ as we call it, to have about 15 mm. This can be confirmed since the extracted area of each ‘cubie’ ranges from about 200-220 mm^2, whose square root is about 14-15 mm.</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dirty="0">
                <a:solidFill>
                  <a:srgbClr val="000000"/>
                </a:solidFill>
                <a:latin typeface="Calibri" panose="020F0502020204030204" pitchFamily="34" charset="0"/>
              </a:rPr>
              <a:t>Moreover, we see that the perimeter of each ‘cubie’ is about 60 mm, which, when divided by 4 (approximating each ‘cubie’ as a square), is about 15 mm as </a:t>
            </a:r>
            <a:r>
              <a:rPr lang="en-US" spc="-1">
                <a:solidFill>
                  <a:srgbClr val="000000"/>
                </a:solidFill>
                <a:latin typeface="Calibri" panose="020F0502020204030204" pitchFamily="34" charset="0"/>
              </a:rPr>
              <a:t>well.</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a:solidFill>
                  <a:srgbClr val="000000"/>
                </a:solidFill>
                <a:latin typeface="Calibri" panose="020F0502020204030204" pitchFamily="34" charset="0"/>
              </a:rPr>
              <a:t>Amazing</a:t>
            </a:r>
            <a:r>
              <a:rPr lang="en-US" spc="-1" dirty="0">
                <a:solidFill>
                  <a:srgbClr val="000000"/>
                </a:solidFill>
                <a:latin typeface="Calibri" panose="020F0502020204030204" pitchFamily="34" charset="0"/>
              </a:rPr>
              <a:t>!</a:t>
            </a:r>
            <a:endParaRPr lang="en-US" sz="2800" dirty="0">
              <a:effectLst/>
            </a:endParaRPr>
          </a:p>
          <a:p>
            <a:pPr marL="0" indent="0">
              <a:lnSpc>
                <a:spcPct val="90000"/>
              </a:lnSpc>
              <a:spcBef>
                <a:spcPts val="1001"/>
              </a:spcBef>
              <a:buClr>
                <a:srgbClr val="000000"/>
              </a:buClr>
              <a:buNone/>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a:latin typeface="Calibri" panose="020F0502020204030204" pitchFamily="34" charset="0"/>
                <a:cs typeface="Calibri" panose="020F0502020204030204" pitchFamily="34" charset="0"/>
              </a:rPr>
              <a:t>Codes and files: </a:t>
            </a:r>
            <a:r>
              <a:rPr lang="en-US" sz="120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Image of sand particles</a:t>
            </a: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tabLst>
                <a:tab pos="0" algn="l"/>
              </a:tabLst>
            </a:pPr>
            <a:endParaRPr lang="en-PH" sz="2800" b="0" strike="noStrike" spc="-1">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89" name="Content Placeholder 5"/>
          <p:cNvPicPr/>
          <p:nvPr/>
        </p:nvPicPr>
        <p:blipFill>
          <a:blip r:embed="rId3"/>
          <a:stretch/>
        </p:blipFill>
        <p:spPr>
          <a:xfrm>
            <a:off x="4271760" y="2391840"/>
            <a:ext cx="3647880" cy="36478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Setting scale</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 just set an arbitrary scale as instructed. I used 10 units for about the same distance in the cell example.</a:t>
            </a: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93" name="Picture 11"/>
          <p:cNvPicPr/>
          <p:nvPr/>
        </p:nvPicPr>
        <p:blipFill>
          <a:blip r:embed="rId3"/>
          <a:stretch/>
        </p:blipFill>
        <p:spPr>
          <a:xfrm>
            <a:off x="3494160" y="1690560"/>
            <a:ext cx="5203080" cy="39546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Converting to 8-bit</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97" name="Picture 4"/>
          <p:cNvPicPr/>
          <p:nvPr/>
        </p:nvPicPr>
        <p:blipFill>
          <a:blip r:embed="rId3"/>
          <a:stretch/>
        </p:blipFill>
        <p:spPr>
          <a:xfrm>
            <a:off x="4387320" y="2351160"/>
            <a:ext cx="3417120" cy="3417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and binarizing</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Since the background is black, it is easy to pick it out the histogram.</a:t>
            </a: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101" name="Picture 3"/>
          <p:cNvPicPr/>
          <p:nvPr/>
        </p:nvPicPr>
        <p:blipFill>
          <a:blip r:embed="rId3"/>
          <a:stretch/>
        </p:blipFill>
        <p:spPr>
          <a:xfrm>
            <a:off x="1954080" y="1954800"/>
            <a:ext cx="3918240" cy="2948400"/>
          </a:xfrm>
          <a:prstGeom prst="rect">
            <a:avLst/>
          </a:prstGeom>
          <a:ln w="0">
            <a:noFill/>
          </a:ln>
        </p:spPr>
      </p:pic>
      <p:pic>
        <p:nvPicPr>
          <p:cNvPr id="102" name="Picture 4"/>
          <p:cNvPicPr/>
          <p:nvPr/>
        </p:nvPicPr>
        <p:blipFill>
          <a:blip r:embed="rId4"/>
          <a:stretch/>
        </p:blipFill>
        <p:spPr>
          <a:xfrm>
            <a:off x="7138800" y="1954800"/>
            <a:ext cx="2948400" cy="29484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Analyze particles results</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106" name="Picture 9"/>
          <p:cNvPicPr/>
          <p:nvPr/>
        </p:nvPicPr>
        <p:blipFill>
          <a:blip r:embed="rId3"/>
          <a:stretch/>
        </p:blipFill>
        <p:spPr>
          <a:xfrm>
            <a:off x="843120" y="2303280"/>
            <a:ext cx="3341160" cy="3540240"/>
          </a:xfrm>
          <a:prstGeom prst="rect">
            <a:avLst/>
          </a:prstGeom>
          <a:ln w="0">
            <a:noFill/>
          </a:ln>
        </p:spPr>
      </p:pic>
      <p:pic>
        <p:nvPicPr>
          <p:cNvPr id="107" name="Picture 14"/>
          <p:cNvPicPr/>
          <p:nvPr/>
        </p:nvPicPr>
        <p:blipFill>
          <a:blip r:embed="rId4"/>
          <a:stretch/>
        </p:blipFill>
        <p:spPr>
          <a:xfrm>
            <a:off x="4525920" y="2303280"/>
            <a:ext cx="3401280" cy="3553920"/>
          </a:xfrm>
          <a:prstGeom prst="rect">
            <a:avLst/>
          </a:prstGeom>
          <a:ln w="0">
            <a:noFill/>
          </a:ln>
        </p:spPr>
      </p:pic>
      <p:pic>
        <p:nvPicPr>
          <p:cNvPr id="108" name="Picture 16"/>
          <p:cNvPicPr/>
          <p:nvPr/>
        </p:nvPicPr>
        <p:blipFill>
          <a:blip r:embed="rId5"/>
          <a:stretch/>
        </p:blipFill>
        <p:spPr>
          <a:xfrm>
            <a:off x="8193600" y="2800440"/>
            <a:ext cx="3421440" cy="305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Image of </a:t>
            </a:r>
            <a:r>
              <a:rPr lang="en-US" sz="2800" spc="-1" dirty="0">
                <a:solidFill>
                  <a:srgbClr val="000000"/>
                </a:solidFill>
                <a:latin typeface="Calibri"/>
              </a:rPr>
              <a:t>a 4x4x4 Rubik’s cube</a:t>
            </a: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tabLst>
                <a:tab pos="0" algn="l"/>
              </a:tabLst>
            </a:pPr>
            <a:endParaRPr lang="en-PH" sz="2800" b="0" strike="noStrike" spc="-1" dirty="0">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2707812-2C56-4BE6-BFE8-8E441362FA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015970" y="2853434"/>
            <a:ext cx="4159459" cy="3119594"/>
          </a:xfrm>
          <a:prstGeom prst="rect">
            <a:avLst/>
          </a:prstGeom>
        </p:spPr>
      </p:pic>
    </p:spTree>
    <p:extLst>
      <p:ext uri="{BB962C8B-B14F-4D97-AF65-F5344CB8AC3E}">
        <p14:creationId xmlns:p14="http://schemas.microsoft.com/office/powerpoint/2010/main" val="10236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Setting scale</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used a 5 peso coin on top of a 5x5x5 cube which is </a:t>
            </a:r>
            <a:r>
              <a:rPr lang="en-US" spc="-1" dirty="0">
                <a:solidFill>
                  <a:srgbClr val="000000"/>
                </a:solidFill>
                <a:latin typeface="Calibri"/>
              </a:rPr>
              <a:t>about the same height as a 4x4x4 (if I just put it on the table, the height difference affects the scaling) for scaling. It is about 25 mm. </a:t>
            </a:r>
            <a:endParaRPr lang="en-US" sz="2800" b="0" strike="noStrike" spc="-1" dirty="0">
              <a:solidFill>
                <a:srgbClr val="000000"/>
              </a:solidFill>
              <a:latin typeface="Calibri"/>
            </a:endParaRP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48DB1F7-774B-4F64-BAB2-F9E77ACF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690200"/>
            <a:ext cx="4775200" cy="3775055"/>
          </a:xfrm>
          <a:prstGeom prst="rect">
            <a:avLst/>
          </a:prstGeom>
        </p:spPr>
      </p:pic>
    </p:spTree>
    <p:extLst>
      <p:ext uri="{BB962C8B-B14F-4D97-AF65-F5344CB8AC3E}">
        <p14:creationId xmlns:p14="http://schemas.microsoft.com/office/powerpoint/2010/main" val="131249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883</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Symbol</vt:lpstr>
      <vt:lpstr>Times New Roman</vt:lpstr>
      <vt:lpstr>Wingdings</vt:lpstr>
      <vt:lpstr>Office Theme</vt:lpstr>
      <vt:lpstr>Office Theme</vt:lpstr>
      <vt:lpstr>Activity 5: IMAGE SEGMENTATION</vt:lpstr>
      <vt:lpstr>OBJECTIVES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94</cp:revision>
  <dcterms:created xsi:type="dcterms:W3CDTF">2023-03-23T09:55:22Z</dcterms:created>
  <dcterms:modified xsi:type="dcterms:W3CDTF">2023-06-19T16:42:00Z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