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2" r:id="rId6"/>
    <p:sldId id="289" r:id="rId7"/>
    <p:sldId id="292" r:id="rId8"/>
    <p:sldId id="263" r:id="rId9"/>
    <p:sldId id="288" r:id="rId10"/>
    <p:sldId id="287"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916219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18116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95331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98305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87345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72701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4891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45048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057797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770167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28615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2253964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hyperlink" Target="https://github.com/genvert/AP_157_FX-2_Vertudez/tree/main/Activity%207"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nvert/AP_157_FX-2_Vertudez/tree/main/Activity%207" TargetMode="External"/><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1349120"/>
            <a:ext cx="9143640" cy="2387160"/>
          </a:xfrm>
          <a:prstGeom prst="rect">
            <a:avLst/>
          </a:prstGeom>
          <a:noFill/>
          <a:ln w="0">
            <a:noFill/>
          </a:ln>
        </p:spPr>
        <p:txBody>
          <a:bodyPr anchor="b">
            <a:normAutofit/>
          </a:bodyPr>
          <a:lstStyle/>
          <a:p>
            <a:pPr algn="ctr">
              <a:lnSpc>
                <a:spcPct val="90000"/>
              </a:lnSpc>
              <a:buNone/>
            </a:pPr>
            <a:r>
              <a:rPr lang="en-US" sz="6000" b="0" strike="noStrike" spc="-1" dirty="0">
                <a:solidFill>
                  <a:srgbClr val="000000"/>
                </a:solidFill>
                <a:latin typeface="Calibri Light"/>
              </a:rPr>
              <a:t>Activity 7:</a:t>
            </a:r>
            <a:br>
              <a:rPr lang="en-US" sz="6000" b="0" strike="noStrike" spc="-1" dirty="0">
                <a:solidFill>
                  <a:srgbClr val="000000"/>
                </a:solidFill>
                <a:latin typeface="Calibri Light"/>
              </a:rPr>
            </a:br>
            <a:r>
              <a:rPr lang="en-US" sz="6000" b="0" strike="noStrike" spc="-1" dirty="0">
                <a:solidFill>
                  <a:srgbClr val="000000"/>
                </a:solidFill>
                <a:latin typeface="Calibri Light"/>
              </a:rPr>
              <a:t>FEATURE EXTRACTION</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410636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dirty="0">
                <a:solidFill>
                  <a:srgbClr val="000000"/>
                </a:solidFill>
                <a:latin typeface="Calibri"/>
              </a:rPr>
              <a:t>Genesis Vertudez – 202003099</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App Physics 157 - Computational Analysis and Modeling in Physics</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Submitted to Dr. </a:t>
            </a:r>
            <a:r>
              <a:rPr lang="en-US" sz="1600" b="0" strike="noStrike" spc="-1" dirty="0" err="1">
                <a:solidFill>
                  <a:srgbClr val="000000"/>
                </a:solidFill>
                <a:latin typeface="Calibri"/>
              </a:rPr>
              <a:t>Maricor</a:t>
            </a:r>
            <a:r>
              <a:rPr lang="en-US" sz="1600" b="0" strike="noStrike" spc="-1" dirty="0">
                <a:solidFill>
                  <a:srgbClr val="000000"/>
                </a:solidFill>
                <a:latin typeface="Calibri"/>
              </a:rPr>
              <a:t> Soriano; Mx. Rene Principe Jr.</a:t>
            </a:r>
            <a:endParaRPr lang="en-PH" sz="1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OBJECTIVES</a:t>
            </a:r>
            <a:endParaRPr lang="en-US" sz="4400" b="1" strike="noStrike" spc="-1" dirty="0">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pc="-1" dirty="0">
                <a:solidFill>
                  <a:srgbClr val="000000"/>
                </a:solidFill>
                <a:latin typeface="Calibri"/>
              </a:rPr>
              <a:t>Extract features of an original image from its cleanly segmented image</a:t>
            </a: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Label desired objects in the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lack and white&#10;&#10;Description automatically generated">
            <a:extLst>
              <a:ext uri="{FF2B5EF4-FFF2-40B4-BE49-F238E27FC236}">
                <a16:creationId xmlns:a16="http://schemas.microsoft.com/office/drawing/2014/main" id="{38419261-7ED5-8EAF-0A21-788240053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2" y="4112693"/>
            <a:ext cx="2525560" cy="1721973"/>
          </a:xfrm>
          <a:prstGeom prst="rect">
            <a:avLst/>
          </a:prstGeom>
        </p:spPr>
      </p:pic>
      <p:pic>
        <p:nvPicPr>
          <p:cNvPr id="8" name="Picture 7" descr="A close-up of a microscope&#10;&#10;Description automatically generated with low confidence">
            <a:extLst>
              <a:ext uri="{FF2B5EF4-FFF2-40B4-BE49-F238E27FC236}">
                <a16:creationId xmlns:a16="http://schemas.microsoft.com/office/drawing/2014/main" id="{DFBB700B-AB3B-B58E-4E07-06E9AA3BC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84" y="1707026"/>
            <a:ext cx="2525561" cy="1721974"/>
          </a:xfrm>
          <a:prstGeom prst="rect">
            <a:avLst/>
          </a:prstGeom>
        </p:spPr>
      </p:pic>
      <p:pic>
        <p:nvPicPr>
          <p:cNvPr id="18" name="Picture 17" descr="A picture containing screenshot, flower, colorfulness, text&#10;&#10;Description automatically generated">
            <a:extLst>
              <a:ext uri="{FF2B5EF4-FFF2-40B4-BE49-F238E27FC236}">
                <a16:creationId xmlns:a16="http://schemas.microsoft.com/office/drawing/2014/main" id="{DF7E99F8-20AE-1451-84D7-7C60BED2A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1276" y="1124669"/>
            <a:ext cx="4844361" cy="2422181"/>
          </a:xfrm>
          <a:prstGeom prst="rect">
            <a:avLst/>
          </a:prstGeom>
        </p:spPr>
      </p:pic>
      <p:pic>
        <p:nvPicPr>
          <p:cNvPr id="16" name="Picture 15" descr="A picture containing text, screenshot, number, font&#10;&#10;Description automatically generated">
            <a:extLst>
              <a:ext uri="{FF2B5EF4-FFF2-40B4-BE49-F238E27FC236}">
                <a16:creationId xmlns:a16="http://schemas.microsoft.com/office/drawing/2014/main" id="{9705D99F-DFE5-7247-0A8E-E7FACCA714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6772" y="3416901"/>
            <a:ext cx="3894947" cy="2989600"/>
          </a:xfrm>
          <a:prstGeom prst="rect">
            <a:avLst/>
          </a:prstGeom>
        </p:spPr>
      </p:pic>
      <p:sp>
        <p:nvSpPr>
          <p:cNvPr id="104" name="PlaceHolder 2"/>
          <p:cNvSpPr>
            <a:spLocks noGrp="1"/>
          </p:cNvSpPr>
          <p:nvPr>
            <p:ph type="title"/>
          </p:nvPr>
        </p:nvSpPr>
        <p:spPr>
          <a:xfrm>
            <a:off x="-1" y="0"/>
            <a:ext cx="12191759"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FEATURE EXTRACTION – MALARIA CELLS</a:t>
            </a:r>
            <a:endParaRPr lang="en-US" sz="4400" b="1"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6"/>
              </a:rPr>
              <a:t>https://github.com/genvert/AP_157_FX-2_Vertudez/tree/main/Activity</a:t>
            </a:r>
            <a:r>
              <a:rPr lang="en-US" sz="1200" spc="-1">
                <a:solidFill>
                  <a:srgbClr val="000000"/>
                </a:solidFill>
                <a:latin typeface="Calibri"/>
                <a:hlinkClick r:id="rId6"/>
              </a:rPr>
              <a:t>%207</a:t>
            </a:r>
            <a:endParaRPr lang="en-US" sz="1200" spc="-1" dirty="0">
              <a:solidFill>
                <a:srgbClr val="000000"/>
              </a:solidFill>
              <a:latin typeface="Calibri"/>
            </a:endParaRPr>
          </a:p>
        </p:txBody>
      </p:sp>
      <p:sp>
        <p:nvSpPr>
          <p:cNvPr id="10" name="TextBox 9">
            <a:extLst>
              <a:ext uri="{FF2B5EF4-FFF2-40B4-BE49-F238E27FC236}">
                <a16:creationId xmlns:a16="http://schemas.microsoft.com/office/drawing/2014/main" id="{EBFC1B79-F698-B3A4-99DB-BA406F8442F5}"/>
              </a:ext>
            </a:extLst>
          </p:cNvPr>
          <p:cNvSpPr txBox="1"/>
          <p:nvPr/>
        </p:nvSpPr>
        <p:spPr>
          <a:xfrm>
            <a:off x="1056226" y="3433398"/>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Original image</a:t>
            </a:r>
          </a:p>
        </p:txBody>
      </p:sp>
      <p:sp>
        <p:nvSpPr>
          <p:cNvPr id="11" name="TextBox 10">
            <a:extLst>
              <a:ext uri="{FF2B5EF4-FFF2-40B4-BE49-F238E27FC236}">
                <a16:creationId xmlns:a16="http://schemas.microsoft.com/office/drawing/2014/main" id="{6AEB4832-7289-07A7-4295-7326272A8B79}"/>
              </a:ext>
            </a:extLst>
          </p:cNvPr>
          <p:cNvSpPr txBox="1"/>
          <p:nvPr/>
        </p:nvSpPr>
        <p:spPr>
          <a:xfrm>
            <a:off x="905214" y="5834666"/>
            <a:ext cx="1734897"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Segmented image</a:t>
            </a:r>
          </a:p>
        </p:txBody>
      </p:sp>
      <p:sp>
        <p:nvSpPr>
          <p:cNvPr id="12" name="TextBox 11">
            <a:extLst>
              <a:ext uri="{FF2B5EF4-FFF2-40B4-BE49-F238E27FC236}">
                <a16:creationId xmlns:a16="http://schemas.microsoft.com/office/drawing/2014/main" id="{A3EDC94A-CA75-8AEB-7327-009AA62177A3}"/>
              </a:ext>
            </a:extLst>
          </p:cNvPr>
          <p:cNvSpPr txBox="1"/>
          <p:nvPr/>
        </p:nvSpPr>
        <p:spPr>
          <a:xfrm>
            <a:off x="8937806" y="3078347"/>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Labeled image</a:t>
            </a:r>
          </a:p>
        </p:txBody>
      </p:sp>
      <p:sp>
        <p:nvSpPr>
          <p:cNvPr id="13" name="TextBox 12">
            <a:extLst>
              <a:ext uri="{FF2B5EF4-FFF2-40B4-BE49-F238E27FC236}">
                <a16:creationId xmlns:a16="http://schemas.microsoft.com/office/drawing/2014/main" id="{65E67B09-030D-C2C9-E027-3874D8F50BAE}"/>
              </a:ext>
            </a:extLst>
          </p:cNvPr>
          <p:cNvSpPr txBox="1"/>
          <p:nvPr/>
        </p:nvSpPr>
        <p:spPr>
          <a:xfrm>
            <a:off x="8937807" y="6314907"/>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Features</a:t>
            </a:r>
          </a:p>
        </p:txBody>
      </p:sp>
      <p:sp>
        <p:nvSpPr>
          <p:cNvPr id="15" name="TextBox 14">
            <a:extLst>
              <a:ext uri="{FF2B5EF4-FFF2-40B4-BE49-F238E27FC236}">
                <a16:creationId xmlns:a16="http://schemas.microsoft.com/office/drawing/2014/main" id="{44B9FB98-D7FB-F0C6-B569-8C8FF252ABDB}"/>
              </a:ext>
            </a:extLst>
          </p:cNvPr>
          <p:cNvSpPr txBox="1"/>
          <p:nvPr/>
        </p:nvSpPr>
        <p:spPr>
          <a:xfrm>
            <a:off x="434456" y="1144029"/>
            <a:ext cx="11322843" cy="338554"/>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Now that we have the cleanly segmented image, we can now </a:t>
            </a:r>
            <a:r>
              <a:rPr lang="en-US" sz="1600" b="1" dirty="0">
                <a:latin typeface="Calibri" panose="020F0502020204030204" pitchFamily="34" charset="0"/>
                <a:cs typeface="Calibri" panose="020F0502020204030204" pitchFamily="34" charset="0"/>
              </a:rPr>
              <a:t>extract features </a:t>
            </a:r>
            <a:r>
              <a:rPr lang="en-US" sz="1600" dirty="0">
                <a:latin typeface="Calibri" panose="020F0502020204030204" pitchFamily="34" charset="0"/>
                <a:cs typeface="Calibri" panose="020F0502020204030204" pitchFamily="34" charset="0"/>
              </a:rPr>
              <a:t>from the original image.</a:t>
            </a:r>
            <a:endParaRPr lang="en-US" sz="1600" b="1"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6FFA19FB-904B-F626-A996-4A0F5556C6C7}"/>
              </a:ext>
            </a:extLst>
          </p:cNvPr>
          <p:cNvSpPr txBox="1"/>
          <p:nvPr/>
        </p:nvSpPr>
        <p:spPr>
          <a:xfrm>
            <a:off x="3276384" y="1707026"/>
            <a:ext cx="4189645" cy="4708981"/>
          </a:xfrm>
          <a:prstGeom prst="rect">
            <a:avLst/>
          </a:prstGeom>
          <a:noFill/>
        </p:spPr>
        <p:txBody>
          <a:bodyPr wrap="square" rtlCol="0">
            <a:spAutoFit/>
          </a:bodyPr>
          <a:lstStyle/>
          <a:p>
            <a:pPr algn="just"/>
            <a:r>
              <a:rPr lang="en-US" sz="1500" dirty="0">
                <a:latin typeface="Calibri" panose="020F0502020204030204" pitchFamily="34" charset="0"/>
                <a:cs typeface="Calibri" panose="020F0502020204030204" pitchFamily="34" charset="0"/>
              </a:rPr>
              <a:t>Shown on the left again are the original image and the segmented image of the malaria cells.</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We can then label each blob of cell individually, with colors or with numbers as shown in the right. The number labels are placed on the centroid of each blob, which is a feature also extracted from it. One cell is counted as one continuous (connected) white patch. Human judgment might suggest that cells number 3 and 13 are actually still a group of cells, which is more likely correct. However, this needs a more advanced methods to actually discern the individual cells in that group.</a:t>
            </a:r>
          </a:p>
          <a:p>
            <a:pPr algn="just"/>
            <a:endParaRPr lang="en-US" sz="1500" dirty="0">
              <a:latin typeface="Calibri" panose="020F0502020204030204" pitchFamily="34" charset="0"/>
              <a:cs typeface="Calibri" panose="020F0502020204030204" pitchFamily="34" charset="0"/>
            </a:endParaRPr>
          </a:p>
          <a:p>
            <a:pPr algn="just"/>
            <a:r>
              <a:rPr lang="en-US" sz="1500" dirty="0">
                <a:latin typeface="Calibri" panose="020F0502020204030204" pitchFamily="34" charset="0"/>
                <a:cs typeface="Calibri" panose="020F0502020204030204" pitchFamily="34" charset="0"/>
              </a:rPr>
              <a:t>The image on the right shows the extracted features of each cell, including their area, convex area which is the area of the smallest convex shape that can bound the cell, bounding box area, major and minor axes lengths, and eccentricity which is a measure of roundness.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1" y="0"/>
            <a:ext cx="12191759"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FEATURE EXTRACTION – SAND PARTICLES</a:t>
            </a:r>
            <a:endParaRPr lang="en-US" sz="4400" b="1"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a:t>
            </a:r>
            <a:r>
              <a:rPr lang="en-US" sz="1200" spc="-1">
                <a:solidFill>
                  <a:srgbClr val="000000"/>
                </a:solidFill>
                <a:latin typeface="Calibri"/>
                <a:hlinkClick r:id="rId2"/>
              </a:rPr>
              <a:t>%207</a:t>
            </a:r>
            <a:endParaRPr lang="en-US" sz="1200" spc="-1" dirty="0">
              <a:solidFill>
                <a:srgbClr val="000000"/>
              </a:solidFill>
              <a:latin typeface="Calibri"/>
            </a:endParaRPr>
          </a:p>
        </p:txBody>
      </p:sp>
      <p:sp>
        <p:nvSpPr>
          <p:cNvPr id="24" name="TextBox 23">
            <a:extLst>
              <a:ext uri="{FF2B5EF4-FFF2-40B4-BE49-F238E27FC236}">
                <a16:creationId xmlns:a16="http://schemas.microsoft.com/office/drawing/2014/main" id="{2231A92B-72CD-B7BB-8EF7-066CE285674D}"/>
              </a:ext>
            </a:extLst>
          </p:cNvPr>
          <p:cNvSpPr txBox="1"/>
          <p:nvPr/>
        </p:nvSpPr>
        <p:spPr>
          <a:xfrm>
            <a:off x="1088168" y="3347956"/>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Original image</a:t>
            </a:r>
          </a:p>
        </p:txBody>
      </p:sp>
      <p:sp>
        <p:nvSpPr>
          <p:cNvPr id="25" name="TextBox 24">
            <a:extLst>
              <a:ext uri="{FF2B5EF4-FFF2-40B4-BE49-F238E27FC236}">
                <a16:creationId xmlns:a16="http://schemas.microsoft.com/office/drawing/2014/main" id="{C9CEB83A-6C5A-15BD-9E3C-6AF2FCB777F2}"/>
              </a:ext>
            </a:extLst>
          </p:cNvPr>
          <p:cNvSpPr txBox="1"/>
          <p:nvPr/>
        </p:nvSpPr>
        <p:spPr>
          <a:xfrm>
            <a:off x="937156" y="5839785"/>
            <a:ext cx="1734897"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Segmented image</a:t>
            </a:r>
          </a:p>
        </p:txBody>
      </p:sp>
      <p:sp>
        <p:nvSpPr>
          <p:cNvPr id="26" name="TextBox 25">
            <a:extLst>
              <a:ext uri="{FF2B5EF4-FFF2-40B4-BE49-F238E27FC236}">
                <a16:creationId xmlns:a16="http://schemas.microsoft.com/office/drawing/2014/main" id="{BA0C4E50-44C4-EE32-1F1F-CBD865719DBC}"/>
              </a:ext>
            </a:extLst>
          </p:cNvPr>
          <p:cNvSpPr txBox="1"/>
          <p:nvPr/>
        </p:nvSpPr>
        <p:spPr>
          <a:xfrm>
            <a:off x="8937806" y="3288409"/>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Labeled image</a:t>
            </a:r>
          </a:p>
        </p:txBody>
      </p:sp>
      <p:sp>
        <p:nvSpPr>
          <p:cNvPr id="27" name="TextBox 26">
            <a:extLst>
              <a:ext uri="{FF2B5EF4-FFF2-40B4-BE49-F238E27FC236}">
                <a16:creationId xmlns:a16="http://schemas.microsoft.com/office/drawing/2014/main" id="{8C8C3592-8DCB-AB3C-3CAF-29811930C2CF}"/>
              </a:ext>
            </a:extLst>
          </p:cNvPr>
          <p:cNvSpPr txBox="1"/>
          <p:nvPr/>
        </p:nvSpPr>
        <p:spPr>
          <a:xfrm>
            <a:off x="8937807" y="6314907"/>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Features</a:t>
            </a:r>
          </a:p>
        </p:txBody>
      </p:sp>
      <p:sp>
        <p:nvSpPr>
          <p:cNvPr id="28" name="TextBox 27">
            <a:extLst>
              <a:ext uri="{FF2B5EF4-FFF2-40B4-BE49-F238E27FC236}">
                <a16:creationId xmlns:a16="http://schemas.microsoft.com/office/drawing/2014/main" id="{5160CB35-A2B0-B1AC-76E0-A22B299C103C}"/>
              </a:ext>
            </a:extLst>
          </p:cNvPr>
          <p:cNvSpPr txBox="1"/>
          <p:nvPr/>
        </p:nvSpPr>
        <p:spPr>
          <a:xfrm>
            <a:off x="3208185" y="1364805"/>
            <a:ext cx="4189645" cy="4770537"/>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Shown on the left again are the original image and the segmented image of the sand particles.</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We can then label each particle of sand individually, with colors or with numbers as shown in the right. The number labels are placed on the centroid of each particle, which is a feature also extracted from it. One particle is counted as one continuous (connected) white patch. In this case, the particles are clearly separated so we are certain that there is no overlapping individual particle.</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The image on the right shows the extracted features of each cell, including their area, convex area which is the area of the smallest convex shape that can bound the cell, bounding box area, major and minor axes lengths, and eccentricity which is a measure of roundness.</a:t>
            </a:r>
          </a:p>
        </p:txBody>
      </p:sp>
      <p:pic>
        <p:nvPicPr>
          <p:cNvPr id="31" name="Picture 30" descr="A group of rocks on a black background&#10;&#10;Description automatically generated with low confidence">
            <a:extLst>
              <a:ext uri="{FF2B5EF4-FFF2-40B4-BE49-F238E27FC236}">
                <a16:creationId xmlns:a16="http://schemas.microsoft.com/office/drawing/2014/main" id="{C1CA6725-40F3-0F32-FB21-C1F00A38DE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851" y="1191390"/>
            <a:ext cx="2225511" cy="2225511"/>
          </a:xfrm>
          <a:prstGeom prst="rect">
            <a:avLst/>
          </a:prstGeom>
        </p:spPr>
      </p:pic>
      <p:pic>
        <p:nvPicPr>
          <p:cNvPr id="33" name="Picture 32" descr="A picture containing text, screenshot, number, menu&#10;&#10;Description automatically generated">
            <a:extLst>
              <a:ext uri="{FF2B5EF4-FFF2-40B4-BE49-F238E27FC236}">
                <a16:creationId xmlns:a16="http://schemas.microsoft.com/office/drawing/2014/main" id="{494F6286-0957-17EC-3442-1306B6FD6B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37962" y="4220525"/>
            <a:ext cx="2397234" cy="2008175"/>
          </a:xfrm>
          <a:prstGeom prst="rect">
            <a:avLst/>
          </a:prstGeom>
        </p:spPr>
      </p:pic>
      <p:pic>
        <p:nvPicPr>
          <p:cNvPr id="35" name="Picture 34" descr="A picture containing text, screenshot, number, font&#10;&#10;Description automatically generated">
            <a:extLst>
              <a:ext uri="{FF2B5EF4-FFF2-40B4-BE49-F238E27FC236}">
                <a16:creationId xmlns:a16="http://schemas.microsoft.com/office/drawing/2014/main" id="{BE8DB832-EC22-7B65-E45D-753A4A5C74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6029" y="4220525"/>
            <a:ext cx="2214729" cy="1946496"/>
          </a:xfrm>
          <a:prstGeom prst="rect">
            <a:avLst/>
          </a:prstGeom>
        </p:spPr>
      </p:pic>
      <p:pic>
        <p:nvPicPr>
          <p:cNvPr id="37" name="Picture 36" descr="A picture containing screenshot, colorfulness, art&#10;&#10;Description automatically generated">
            <a:extLst>
              <a:ext uri="{FF2B5EF4-FFF2-40B4-BE49-F238E27FC236}">
                <a16:creationId xmlns:a16="http://schemas.microsoft.com/office/drawing/2014/main" id="{E6AEC007-5AB2-A8D5-D6BD-AF43460ECC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3139" y="1244067"/>
            <a:ext cx="4189645" cy="2094823"/>
          </a:xfrm>
          <a:prstGeom prst="rect">
            <a:avLst/>
          </a:prstGeom>
        </p:spPr>
      </p:pic>
      <p:pic>
        <p:nvPicPr>
          <p:cNvPr id="39" name="Picture 38" descr="A picture containing pattern, wrapping paper, black and white, design&#10;&#10;Description automatically generated">
            <a:extLst>
              <a:ext uri="{FF2B5EF4-FFF2-40B4-BE49-F238E27FC236}">
                <a16:creationId xmlns:a16="http://schemas.microsoft.com/office/drawing/2014/main" id="{37F15841-A615-5031-35FF-A6757170C4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1851" y="3708223"/>
            <a:ext cx="2225511" cy="2225511"/>
          </a:xfrm>
          <a:prstGeom prst="rect">
            <a:avLst/>
          </a:prstGeom>
        </p:spPr>
      </p:pic>
    </p:spTree>
    <p:extLst>
      <p:ext uri="{BB962C8B-B14F-4D97-AF65-F5344CB8AC3E}">
        <p14:creationId xmlns:p14="http://schemas.microsoft.com/office/powerpoint/2010/main" val="279372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square, symmetry, rectangle, line&#10;&#10;Description automatically generated">
            <a:extLst>
              <a:ext uri="{FF2B5EF4-FFF2-40B4-BE49-F238E27FC236}">
                <a16:creationId xmlns:a16="http://schemas.microsoft.com/office/drawing/2014/main" id="{1D46A248-7CA9-F704-E55F-21DD30D47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195" y="3750413"/>
            <a:ext cx="1891915" cy="2522554"/>
          </a:xfrm>
          <a:prstGeom prst="rect">
            <a:avLst/>
          </a:prstGeom>
        </p:spPr>
      </p:pic>
      <p:sp>
        <p:nvSpPr>
          <p:cNvPr id="104" name="PlaceHolder 2"/>
          <p:cNvSpPr>
            <a:spLocks noGrp="1"/>
          </p:cNvSpPr>
          <p:nvPr>
            <p:ph type="title"/>
          </p:nvPr>
        </p:nvSpPr>
        <p:spPr>
          <a:xfrm>
            <a:off x="-1" y="0"/>
            <a:ext cx="12191759"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FEATURE EXTRACTION – CUBE</a:t>
            </a:r>
            <a:endParaRPr lang="en-US" sz="4400" b="1"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3"/>
              </a:rPr>
              <a:t>https://github.com/genvert/AP_157_FX-2_Vertudez/tree/main/Activity</a:t>
            </a:r>
            <a:r>
              <a:rPr lang="en-US" sz="1200" spc="-1">
                <a:solidFill>
                  <a:srgbClr val="000000"/>
                </a:solidFill>
                <a:latin typeface="Calibri"/>
                <a:hlinkClick r:id="rId3"/>
              </a:rPr>
              <a:t>%207</a:t>
            </a:r>
            <a:endParaRPr lang="en-US" sz="1200" spc="-1" dirty="0">
              <a:solidFill>
                <a:srgbClr val="000000"/>
              </a:solidFill>
              <a:latin typeface="Calibri"/>
            </a:endParaRPr>
          </a:p>
        </p:txBody>
      </p:sp>
      <p:sp>
        <p:nvSpPr>
          <p:cNvPr id="10" name="TextBox 9">
            <a:extLst>
              <a:ext uri="{FF2B5EF4-FFF2-40B4-BE49-F238E27FC236}">
                <a16:creationId xmlns:a16="http://schemas.microsoft.com/office/drawing/2014/main" id="{EBFC1B79-F698-B3A4-99DB-BA406F8442F5}"/>
              </a:ext>
            </a:extLst>
          </p:cNvPr>
          <p:cNvSpPr txBox="1"/>
          <p:nvPr/>
        </p:nvSpPr>
        <p:spPr>
          <a:xfrm>
            <a:off x="977713" y="3414173"/>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Original image</a:t>
            </a:r>
          </a:p>
        </p:txBody>
      </p:sp>
      <p:sp>
        <p:nvSpPr>
          <p:cNvPr id="11" name="TextBox 10">
            <a:extLst>
              <a:ext uri="{FF2B5EF4-FFF2-40B4-BE49-F238E27FC236}">
                <a16:creationId xmlns:a16="http://schemas.microsoft.com/office/drawing/2014/main" id="{6AEB4832-7289-07A7-4295-7326272A8B79}"/>
              </a:ext>
            </a:extLst>
          </p:cNvPr>
          <p:cNvSpPr txBox="1"/>
          <p:nvPr/>
        </p:nvSpPr>
        <p:spPr>
          <a:xfrm>
            <a:off x="826703" y="6197205"/>
            <a:ext cx="1734897"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Segmented image</a:t>
            </a:r>
          </a:p>
        </p:txBody>
      </p:sp>
      <p:sp>
        <p:nvSpPr>
          <p:cNvPr id="12" name="TextBox 11">
            <a:extLst>
              <a:ext uri="{FF2B5EF4-FFF2-40B4-BE49-F238E27FC236}">
                <a16:creationId xmlns:a16="http://schemas.microsoft.com/office/drawing/2014/main" id="{A3EDC94A-CA75-8AEB-7327-009AA62177A3}"/>
              </a:ext>
            </a:extLst>
          </p:cNvPr>
          <p:cNvSpPr txBox="1"/>
          <p:nvPr/>
        </p:nvSpPr>
        <p:spPr>
          <a:xfrm>
            <a:off x="8937805" y="3045935"/>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Labeled image</a:t>
            </a:r>
          </a:p>
        </p:txBody>
      </p:sp>
      <p:sp>
        <p:nvSpPr>
          <p:cNvPr id="13" name="TextBox 12">
            <a:extLst>
              <a:ext uri="{FF2B5EF4-FFF2-40B4-BE49-F238E27FC236}">
                <a16:creationId xmlns:a16="http://schemas.microsoft.com/office/drawing/2014/main" id="{65E67B09-030D-C2C9-E027-3874D8F50BAE}"/>
              </a:ext>
            </a:extLst>
          </p:cNvPr>
          <p:cNvSpPr txBox="1"/>
          <p:nvPr/>
        </p:nvSpPr>
        <p:spPr>
          <a:xfrm>
            <a:off x="8920958" y="6205749"/>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Features</a:t>
            </a:r>
          </a:p>
        </p:txBody>
      </p:sp>
      <p:sp>
        <p:nvSpPr>
          <p:cNvPr id="20" name="TextBox 19">
            <a:extLst>
              <a:ext uri="{FF2B5EF4-FFF2-40B4-BE49-F238E27FC236}">
                <a16:creationId xmlns:a16="http://schemas.microsoft.com/office/drawing/2014/main" id="{6FFA19FB-904B-F626-A996-4A0F5556C6C7}"/>
              </a:ext>
            </a:extLst>
          </p:cNvPr>
          <p:cNvSpPr txBox="1"/>
          <p:nvPr/>
        </p:nvSpPr>
        <p:spPr>
          <a:xfrm>
            <a:off x="3388307" y="1325160"/>
            <a:ext cx="4189645" cy="4832092"/>
          </a:xfrm>
          <a:prstGeom prst="rect">
            <a:avLst/>
          </a:prstGeom>
          <a:noFill/>
        </p:spPr>
        <p:txBody>
          <a:bodyPr wrap="square" rtlCol="0">
            <a:spAutoFit/>
          </a:bodyPr>
          <a:lstStyle/>
          <a:p>
            <a:pPr algn="just"/>
            <a:r>
              <a:rPr lang="en-US" sz="1400" dirty="0">
                <a:latin typeface="Calibri" panose="020F0502020204030204" pitchFamily="34" charset="0"/>
                <a:cs typeface="Calibri" panose="020F0502020204030204" pitchFamily="34" charset="0"/>
              </a:rPr>
              <a:t>Shown on the left again are the original image and the segmented image of the 4x4x4 Rubik’s cube.</a:t>
            </a:r>
          </a:p>
          <a:p>
            <a:pPr algn="just"/>
            <a:endParaRPr lang="en-US" sz="1400" dirty="0">
              <a:latin typeface="Calibri" panose="020F0502020204030204" pitchFamily="34" charset="0"/>
              <a:cs typeface="Calibri" panose="020F0502020204030204" pitchFamily="34" charset="0"/>
            </a:endParaRPr>
          </a:p>
          <a:p>
            <a:pPr algn="just"/>
            <a:r>
              <a:rPr lang="en-US" sz="1400" dirty="0">
                <a:latin typeface="Calibri" panose="020F0502020204030204" pitchFamily="34" charset="0"/>
                <a:cs typeface="Calibri" panose="020F0502020204030204" pitchFamily="34" charset="0"/>
              </a:rPr>
              <a:t>We can then label each piece individually, with colors or with numbers as shown in the right. The number labels are placed on the centroid of each blob, which is a feature also extracted from it. One piece is counted as one continuous (connected) white patch. It might seem that the previously segmented (not yet morphed) is better, but it still shows white patches on the orange cube where there is reflection (top left). Thus, it is necessary to use morphological operators to remove them. Note that from ImageJ, the segmented image actually contains the said noise in the orange cube, but they only labeled the white ones, so it was okay that time.</a:t>
            </a:r>
          </a:p>
          <a:p>
            <a:pPr algn="just"/>
            <a:endParaRPr lang="en-US" sz="1400" dirty="0">
              <a:latin typeface="Calibri" panose="020F0502020204030204" pitchFamily="34" charset="0"/>
              <a:cs typeface="Calibri" panose="020F0502020204030204" pitchFamily="34" charset="0"/>
            </a:endParaRPr>
          </a:p>
          <a:p>
            <a:pPr algn="just"/>
            <a:r>
              <a:rPr lang="en-US" sz="1400" dirty="0">
                <a:latin typeface="Calibri" panose="020F0502020204030204" pitchFamily="34" charset="0"/>
                <a:cs typeface="Calibri" panose="020F0502020204030204" pitchFamily="34" charset="0"/>
              </a:rPr>
              <a:t>The image on the right shows the extracted features of each cell, including their area, convex area which is the area of the smallest convex shape that can bound the cell, bounding box area, major and minor axes lengths, and eccentricity which is a measure of roundness.</a:t>
            </a:r>
          </a:p>
        </p:txBody>
      </p:sp>
      <p:pic>
        <p:nvPicPr>
          <p:cNvPr id="3" name="Picture 2" descr="A picture containing wall, rectangle, blue, indoor&#10;&#10;Description automatically generated">
            <a:extLst>
              <a:ext uri="{FF2B5EF4-FFF2-40B4-BE49-F238E27FC236}">
                <a16:creationId xmlns:a16="http://schemas.microsoft.com/office/drawing/2014/main" id="{D524DFD9-37FE-83AF-C154-8C70E1AD02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196" y="939067"/>
            <a:ext cx="1891915" cy="2522554"/>
          </a:xfrm>
          <a:prstGeom prst="rect">
            <a:avLst/>
          </a:prstGeom>
        </p:spPr>
      </p:pic>
      <p:pic>
        <p:nvPicPr>
          <p:cNvPr id="6" name="Picture 5" descr="A picture containing text, screenshot, number, font&#10;&#10;Description automatically generated">
            <a:extLst>
              <a:ext uri="{FF2B5EF4-FFF2-40B4-BE49-F238E27FC236}">
                <a16:creationId xmlns:a16="http://schemas.microsoft.com/office/drawing/2014/main" id="{53C72D64-C1AE-CDBE-DB3B-590A02484E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4551" y="3597984"/>
            <a:ext cx="3265690" cy="2573129"/>
          </a:xfrm>
          <a:prstGeom prst="rect">
            <a:avLst/>
          </a:prstGeom>
        </p:spPr>
      </p:pic>
      <p:pic>
        <p:nvPicPr>
          <p:cNvPr id="9" name="Picture 8" descr="A picture containing screenshot, text, colorfulness&#10;&#10;Description automatically generated">
            <a:extLst>
              <a:ext uri="{FF2B5EF4-FFF2-40B4-BE49-F238E27FC236}">
                <a16:creationId xmlns:a16="http://schemas.microsoft.com/office/drawing/2014/main" id="{227C396C-16E4-6ACA-4517-1DD3A74C7B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4567" y="1018799"/>
            <a:ext cx="3979352" cy="1989676"/>
          </a:xfrm>
          <a:prstGeom prst="rect">
            <a:avLst/>
          </a:prstGeom>
        </p:spPr>
      </p:pic>
    </p:spTree>
    <p:extLst>
      <p:ext uri="{BB962C8B-B14F-4D97-AF65-F5344CB8AC3E}">
        <p14:creationId xmlns:p14="http://schemas.microsoft.com/office/powerpoint/2010/main" val="148320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REFLECTION</a:t>
            </a:r>
            <a:endParaRPr lang="en-US" sz="4400" b="1" strike="noStrike" spc="-1" dirty="0">
              <a:solidFill>
                <a:srgbClr val="000000"/>
              </a:solidFill>
              <a:latin typeface="Calibri"/>
            </a:endParaRPr>
          </a:p>
        </p:txBody>
      </p:sp>
      <p:sp>
        <p:nvSpPr>
          <p:cNvPr id="3" name="Content Placeholder 2">
            <a:extLst>
              <a:ext uri="{FF2B5EF4-FFF2-40B4-BE49-F238E27FC236}">
                <a16:creationId xmlns:a16="http://schemas.microsoft.com/office/drawing/2014/main" id="{3661E796-F4E5-FB00-CF9E-2EBCFE9E3B0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This activity was very straightforward.</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It was fun to see you can automatically extract features from an image after segmenting it cleanly.</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This definitely gave me ample idea on how ImageJ extract features from the image since we have done it by parts and explored the mathematics behind them.</a:t>
            </a:r>
          </a:p>
          <a:p>
            <a:pPr marL="0" indent="0">
              <a:buFont typeface="Arial" panose="020B0604020202020204" pitchFamily="34" charset="0"/>
              <a:buNone/>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label the original image with colors or with numbers, and to extract features using the cleanly segmented image.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idea,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The activity was really fun and straightforward. I gained knowledge behind the ideas on how ImageJ extract features from images.</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went beyond the expected output by trying the image I used in ImageJ activity.</a:t>
            </a:r>
          </a:p>
        </p:txBody>
      </p:sp>
    </p:spTree>
    <p:extLst>
      <p:ext uri="{BB962C8B-B14F-4D97-AF65-F5344CB8AC3E}">
        <p14:creationId xmlns:p14="http://schemas.microsoft.com/office/powerpoint/2010/main" val="377708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normAutofit/>
          </a:bodyPr>
          <a:lstStyle/>
          <a:p>
            <a:pPr marL="0" indent="0">
              <a:buNone/>
            </a:pPr>
            <a:r>
              <a:rPr lang="en-US" dirty="0"/>
              <a:t>[1] Soriano, M. (2023). AP 157 module. Activity 7 - Feature Extraction Part 3 of 3.</a:t>
            </a:r>
          </a:p>
        </p:txBody>
      </p:sp>
    </p:spTree>
    <p:extLst>
      <p:ext uri="{BB962C8B-B14F-4D97-AF65-F5344CB8AC3E}">
        <p14:creationId xmlns:p14="http://schemas.microsoft.com/office/powerpoint/2010/main" val="2740225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TotalTime>
  <Words>880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Calibri Light</vt:lpstr>
      <vt:lpstr>Symbol</vt:lpstr>
      <vt:lpstr>Times New Roman</vt:lpstr>
      <vt:lpstr>Wingdings</vt:lpstr>
      <vt:lpstr>Office Theme</vt:lpstr>
      <vt:lpstr>Office Theme</vt:lpstr>
      <vt:lpstr>1_Office Theme</vt:lpstr>
      <vt:lpstr>Activity 7: FEATURE EXTRACTION</vt:lpstr>
      <vt:lpstr>OBJECTIVES</vt:lpstr>
      <vt:lpstr>FEATURE EXTRACTION – MALARIA CELLS</vt:lpstr>
      <vt:lpstr>FEATURE EXTRACTION – SAND PARTICLES</vt:lpstr>
      <vt:lpstr>FEATURE EXTRACTION – CUBE</vt:lpstr>
      <vt:lpstr>REFLECTION</vt:lpstr>
      <vt:lpstr>SELF-GRADE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254</cp:revision>
  <dcterms:created xsi:type="dcterms:W3CDTF">2023-03-23T09:55:22Z</dcterms:created>
  <dcterms:modified xsi:type="dcterms:W3CDTF">2023-07-03T08:54:16Z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