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62" r:id="rId6"/>
    <p:sldId id="271" r:id="rId7"/>
    <p:sldId id="272" r:id="rId8"/>
    <p:sldId id="273" r:id="rId9"/>
    <p:sldId id="274" r:id="rId10"/>
    <p:sldId id="275" r:id="rId11"/>
    <p:sldId id="276" r:id="rId12"/>
    <p:sldId id="277" r:id="rId13"/>
    <p:sldId id="290" r:id="rId14"/>
    <p:sldId id="289" r:id="rId15"/>
    <p:sldId id="263" r:id="rId16"/>
    <p:sldId id="288" r:id="rId17"/>
    <p:sldId id="287" r:id="rId1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D66026D5-9FEE-4422-9C9A-D7D0B7490EEE}"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E9F7EB3-B858-4E6F-AE4B-220177D48935}"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B85E14C5-2507-4A3D-A826-3C30156C16F4}"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0EC1D7CD-DE40-4B41-AA6D-418A30293C8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D945BEBC-E0C4-4190-BC4C-4D0846ACED55}"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327B8DD-A35D-4C63-A55F-3D5E3B56C052}"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2441D70D-ACE4-406E-B13B-D8B78F663E98}"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FD97871-1903-451B-AB00-4A6A247A4B2E}"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1AB10D40-3D42-4583-9B83-332E6DDCC12C}"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70DB12F-3BF0-441E-A70B-006AAE74FE7E}"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48793D3-08DD-4805-BD37-1BA87CFBBEC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60E73F75-38CA-4647-84C1-1F4D0A83B23E}"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CA8AAEE-2222-47D6-84A8-072A004D3A7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807A02B-DB37-418D-A75A-B14C893355F3}"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6C174838-8885-470B-964E-EFD549297A47}"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47FD2EF1-0483-4E65-BA48-06A4FB24CCA1}"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0536DB5F-1B61-4B96-A409-2BE9F5A03AED}"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942-6F86-4D5C-9E44-8AF20C2FA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F248B-5398-4DD6-AB4A-A4B265B20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26934-8B32-4979-B39D-0B75A83CDF8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7326CD7E-229C-4822-9595-29CA82DD6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FF06C-9DBC-4A71-B50D-620DED683DA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9162199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E0E9-64EC-443C-A77F-25BC434152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2239D-DB24-4B33-8D9F-2FBC27715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4F2C3-A790-4C27-81CF-40E25574593F}"/>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210C9ECE-EDCA-433C-81A3-080928592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BC87-5418-4557-A362-4F281DC7EEBD}"/>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218116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D5D9-01ED-46A4-AB06-CDFB94679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CBDCE-0123-477C-86B5-328753FAE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97548-D59A-4040-9FA2-FB80E4B07034}"/>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5FCAA6F5-DBC5-4049-907D-52BFED6D6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77203-9BF6-40FF-B3B8-CA94D75EEE93}"/>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953317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98E5-8481-406E-A116-13CA6413D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33A4A-219E-49D4-9056-78A8DEE120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8BF79-7F2F-4C6F-86EB-30FE972FF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1283F-A5CD-488B-B33C-8FDABB3E8013}"/>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6" name="Footer Placeholder 5">
            <a:extLst>
              <a:ext uri="{FF2B5EF4-FFF2-40B4-BE49-F238E27FC236}">
                <a16:creationId xmlns:a16="http://schemas.microsoft.com/office/drawing/2014/main" id="{DF778BBC-440A-49E6-A358-82DD19D95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BFE3E-2203-4820-B2DE-6AEF64443E02}"/>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298305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E847-C4F8-40B1-885E-3E726D6F32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C5BA11-C166-46F8-9893-BA64D3306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6EEA78-4136-4674-B0B1-BCC827C0D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E882B-7EF7-47B3-AFC1-450AB7BDB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9EFCD-3DF3-4781-B7A2-82615CCD76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BA70-EC9F-4530-A328-559CF5EC1C2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8" name="Footer Placeholder 7">
            <a:extLst>
              <a:ext uri="{FF2B5EF4-FFF2-40B4-BE49-F238E27FC236}">
                <a16:creationId xmlns:a16="http://schemas.microsoft.com/office/drawing/2014/main" id="{ABDBE363-F4E8-4CAF-929D-FCDC1E5DEE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F96E98-B9AD-4A14-A079-EE36BE23FB4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873452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94C2E52-FC0C-4940-B0E0-8322765B7D46}"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306A-4DD7-458C-8540-E2218B7D7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AE2AA-80B2-44DC-B624-4EDB11B8053B}"/>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4" name="Footer Placeholder 3">
            <a:extLst>
              <a:ext uri="{FF2B5EF4-FFF2-40B4-BE49-F238E27FC236}">
                <a16:creationId xmlns:a16="http://schemas.microsoft.com/office/drawing/2014/main" id="{FA6BDED7-6F69-4C67-BB60-0F3D2C0ED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5C6C8-E943-4B5D-9A20-71B4C9A82055}"/>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727018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57175-E6A9-482B-8E1B-0BA68BD72A3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3" name="Footer Placeholder 2">
            <a:extLst>
              <a:ext uri="{FF2B5EF4-FFF2-40B4-BE49-F238E27FC236}">
                <a16:creationId xmlns:a16="http://schemas.microsoft.com/office/drawing/2014/main" id="{BF265CFD-8DA3-44E0-AFA6-D11B1C0195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77BD2-15EC-48B5-BD43-99565FC689B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648918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EADF-3F5E-424A-99C6-80CA7FE2F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7B91E-5142-4E06-A375-CDD753B4E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A6A898-2DB6-40CC-BC0D-277BFEA66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E243A-3130-45C4-BDF0-8CB9E85C3F58}"/>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6" name="Footer Placeholder 5">
            <a:extLst>
              <a:ext uri="{FF2B5EF4-FFF2-40B4-BE49-F238E27FC236}">
                <a16:creationId xmlns:a16="http://schemas.microsoft.com/office/drawing/2014/main" id="{62E71C74-A83E-4294-8ECD-00ABE246B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21C56-D2BC-4171-938E-AE4B7E6E4CD6}"/>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2450487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F6B4-36C2-426E-93D1-9D9D19555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1E74B4-D55D-4FE3-B1D4-06A653A11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46B369-DA4C-4D00-885C-0C0E55648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1500A-C38A-489B-BE57-1DDA47A4068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6" name="Footer Placeholder 5">
            <a:extLst>
              <a:ext uri="{FF2B5EF4-FFF2-40B4-BE49-F238E27FC236}">
                <a16:creationId xmlns:a16="http://schemas.microsoft.com/office/drawing/2014/main" id="{4976A7E6-49AA-40C7-A2A9-1CB52AF4C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89DA9-B00D-4E7A-B9BF-0453FF637930}"/>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0577972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0529-7E20-4536-87B9-6411159FE5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31151B-65BC-4513-9E2E-6337EE1DB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CF166-77DE-4095-A05A-71C7CB41D21D}"/>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1B27C625-F285-44EB-98BA-D9CFC4479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B6974-F501-4847-BC39-D013B31D6C9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7701670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22E23-4381-4F77-95FF-D6BF3E691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CC288-9A14-417C-8C8C-D54F28562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94A5B-204A-4461-935C-76F13506FE9D}"/>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24F03D09-08E9-4411-9019-62963BB33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1F2E2-5629-4717-B978-9F09C476B52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286151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0496184-F7E5-44F4-B9CB-7AC28D57CBE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001489A-00C9-4112-BCAE-2BCCB6244B3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EF101C0-9429-47F0-8BB7-C9D0D24054A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1E44CEB-2938-4811-999B-BBF6738AAB5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B111FE0-304D-4856-8344-A2237324CB5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EF5D8BE-CA37-48BE-8682-C5F9A6608E2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 </a:t>
            </a:r>
            <a:endParaRPr lang="en-PH"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 </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9DE38E0A-6003-46E5-9275-0A0D868AF062}" type="slidenum">
              <a:rPr lang="en-US" sz="1200" b="0" strike="noStrike" spc="-1">
                <a:solidFill>
                  <a:srgbClr val="8B8B8B"/>
                </a:solidFill>
                <a:latin typeface="Calibri"/>
              </a:rPr>
              <a:t>‹#›</a:t>
            </a:fld>
            <a:endParaRPr lang="en-PH"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PH"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137B52AF-A145-44B9-B320-C6A6A38CA242}" type="slidenum">
              <a:rPr lang="en-US" sz="1200" b="0" strike="noStrike" spc="-1">
                <a:solidFill>
                  <a:srgbClr val="8B8B8B"/>
                </a:solidFill>
                <a:latin typeface="Calibri"/>
              </a:rPr>
              <a:t>‹#›</a:t>
            </a:fld>
            <a:endParaRPr lang="en-PH"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99AD1-D045-418F-9441-76F625E85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1B66BA-6690-40EC-B3E6-79EA076D4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BF686-2148-415D-8AB6-1EE4FAE47E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ABF3BA6C-2272-48AF-B332-C8F083390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2BE37D-70DA-41C6-B5F5-9A91468A1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12D06-E3F1-4FD2-B4B5-21FA3235D88A}" type="slidenum">
              <a:rPr lang="en-US" smtClean="0"/>
              <a:t>‹#›</a:t>
            </a:fld>
            <a:endParaRPr lang="en-US"/>
          </a:p>
        </p:txBody>
      </p:sp>
    </p:spTree>
    <p:extLst>
      <p:ext uri="{BB962C8B-B14F-4D97-AF65-F5344CB8AC3E}">
        <p14:creationId xmlns:p14="http://schemas.microsoft.com/office/powerpoint/2010/main" val="22539646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4" Type="http://schemas.openxmlformats.org/officeDocument/2006/relationships/image" Target="../media/image31.jpe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jp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genvert/AP_157_FX-2_Vertudez/tree/main/Activity%206" TargetMode="External"/><Relationship Id="rId2" Type="http://schemas.openxmlformats.org/officeDocument/2006/relationships/image" Target="../media/image39.jpeg"/><Relationship Id="rId1" Type="http://schemas.openxmlformats.org/officeDocument/2006/relationships/slideLayout" Target="../slideLayouts/slideLayout13.xml"/><Relationship Id="rId5" Type="http://schemas.openxmlformats.org/officeDocument/2006/relationships/image" Target="../media/image41.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d1we_yqUASg&amp;t=640s&amp;pp=ygUsbW9ycGhvbG9naWNhbCBvcGVyYXRpb25zIGluIGltYWdlIHByb2Nlc3Npbmc%3D" TargetMode="External"/><Relationship Id="rId2" Type="http://schemas.openxmlformats.org/officeDocument/2006/relationships/hyperlink" Target="https://www.youtube.com/watch?v=bRa770kRapc&amp;pp=ygUsbW9ycGhvbG9naWNhbCBvcGVyYXRpb25zIGluIGltYWdlIHByb2Nlc3Npbmc%3D" TargetMode="External"/><Relationship Id="rId1" Type="http://schemas.openxmlformats.org/officeDocument/2006/relationships/slideLayout" Target="../slideLayouts/slideLayout26.xml"/><Relationship Id="rId4" Type="http://schemas.openxmlformats.org/officeDocument/2006/relationships/hyperlink" Target="https://www.youtube.com/watch?v=2LAooUu1IjQ&amp;pp=ygUsbW9ycGhvbG9naWNhbCBvcGVyYXRpb25zIGluIGltYWdlIHByb2Nlc3Npbmc%3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github.com/genvert/AP_157_FX-2_Vertudez/tree/main/Activity%206"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github.com/genvert/AP_157_FX-2_Vertudez/tree/main/Activity%206"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https://github.com/genvert/AP_157_FX-2_Vertudez/tree/main/Activity%206"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5" Type="http://schemas.openxmlformats.org/officeDocument/2006/relationships/image" Target="../media/image31.jpe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github.com/genvert/AP_157_FX-2_Vertudez/tree/main/Activity%206" TargetMode="External"/><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4180" y="1349120"/>
            <a:ext cx="9143640" cy="2387160"/>
          </a:xfrm>
          <a:prstGeom prst="rect">
            <a:avLst/>
          </a:prstGeom>
          <a:noFill/>
          <a:ln w="0">
            <a:noFill/>
          </a:ln>
        </p:spPr>
        <p:txBody>
          <a:bodyPr anchor="b">
            <a:normAutofit fontScale="90000"/>
          </a:bodyPr>
          <a:lstStyle/>
          <a:p>
            <a:pPr algn="ctr">
              <a:lnSpc>
                <a:spcPct val="90000"/>
              </a:lnSpc>
              <a:buNone/>
            </a:pPr>
            <a:r>
              <a:rPr lang="en-US" sz="6000" b="0" strike="noStrike" spc="-1" dirty="0">
                <a:solidFill>
                  <a:srgbClr val="000000"/>
                </a:solidFill>
                <a:latin typeface="Calibri Light"/>
              </a:rPr>
              <a:t>Activity 6:</a:t>
            </a:r>
            <a:br>
              <a:rPr sz="6000" dirty="0"/>
            </a:br>
            <a:r>
              <a:rPr lang="en-US" sz="6000" b="0" strike="noStrike" spc="-1" dirty="0">
                <a:solidFill>
                  <a:srgbClr val="000000"/>
                </a:solidFill>
                <a:latin typeface="Calibri Light"/>
              </a:rPr>
              <a:t>MORPHOLOGICAL OPERATIONS</a:t>
            </a:r>
            <a:endParaRPr lang="en-US" sz="6000" b="0" strike="noStrike" spc="-1" dirty="0">
              <a:solidFill>
                <a:srgbClr val="000000"/>
              </a:solidFill>
              <a:latin typeface="Calibri"/>
            </a:endParaRPr>
          </a:p>
        </p:txBody>
      </p:sp>
      <p:sp>
        <p:nvSpPr>
          <p:cNvPr id="83" name="PlaceHolder 2"/>
          <p:cNvSpPr>
            <a:spLocks noGrp="1"/>
          </p:cNvSpPr>
          <p:nvPr>
            <p:ph type="subTitle"/>
          </p:nvPr>
        </p:nvSpPr>
        <p:spPr>
          <a:xfrm>
            <a:off x="1524180" y="4106360"/>
            <a:ext cx="9143640" cy="992880"/>
          </a:xfrm>
          <a:prstGeom prst="rect">
            <a:avLst/>
          </a:prstGeom>
          <a:noFill/>
          <a:ln w="0">
            <a:noFill/>
          </a:ln>
        </p:spPr>
        <p:txBody>
          <a:bodyPr anchor="t">
            <a:normAutofit fontScale="99000"/>
          </a:bodyPr>
          <a:lstStyle/>
          <a:p>
            <a:pPr algn="ctr">
              <a:lnSpc>
                <a:spcPct val="90000"/>
              </a:lnSpc>
              <a:spcBef>
                <a:spcPts val="1001"/>
              </a:spcBef>
              <a:buNone/>
              <a:tabLst>
                <a:tab pos="0" algn="l"/>
              </a:tabLst>
            </a:pPr>
            <a:r>
              <a:rPr lang="en-US" sz="1600" b="0" strike="noStrike" spc="-1" dirty="0">
                <a:solidFill>
                  <a:srgbClr val="000000"/>
                </a:solidFill>
                <a:latin typeface="Calibri"/>
              </a:rPr>
              <a:t>Genesis Vertudez – 202003099</a:t>
            </a:r>
            <a:endParaRPr lang="en-PH" sz="1600" b="0" strike="noStrike" spc="-1" dirty="0">
              <a:latin typeface="Arial"/>
            </a:endParaRPr>
          </a:p>
          <a:p>
            <a:pPr algn="ctr">
              <a:lnSpc>
                <a:spcPct val="90000"/>
              </a:lnSpc>
              <a:spcBef>
                <a:spcPts val="1001"/>
              </a:spcBef>
              <a:buNone/>
              <a:tabLst>
                <a:tab pos="0" algn="l"/>
              </a:tabLst>
            </a:pPr>
            <a:r>
              <a:rPr lang="en-US" sz="1600" b="0" strike="noStrike" spc="-1" dirty="0">
                <a:solidFill>
                  <a:srgbClr val="000000"/>
                </a:solidFill>
                <a:latin typeface="Calibri"/>
              </a:rPr>
              <a:t>App Physics 157 - Computational Analysis and Modeling in Physics</a:t>
            </a:r>
            <a:endParaRPr lang="en-PH" sz="1600" b="0" strike="noStrike" spc="-1" dirty="0">
              <a:latin typeface="Arial"/>
            </a:endParaRPr>
          </a:p>
          <a:p>
            <a:pPr algn="ctr">
              <a:lnSpc>
                <a:spcPct val="90000"/>
              </a:lnSpc>
              <a:spcBef>
                <a:spcPts val="1001"/>
              </a:spcBef>
              <a:buNone/>
              <a:tabLst>
                <a:tab pos="0" algn="l"/>
              </a:tabLst>
            </a:pPr>
            <a:r>
              <a:rPr lang="en-US" sz="1600" b="0" strike="noStrike" spc="-1" dirty="0">
                <a:solidFill>
                  <a:srgbClr val="000000"/>
                </a:solidFill>
                <a:latin typeface="Calibri"/>
              </a:rPr>
              <a:t>Submitted to Dr. </a:t>
            </a:r>
            <a:r>
              <a:rPr lang="en-US" sz="1600" b="0" strike="noStrike" spc="-1" dirty="0" err="1">
                <a:solidFill>
                  <a:srgbClr val="000000"/>
                </a:solidFill>
                <a:latin typeface="Calibri"/>
              </a:rPr>
              <a:t>Maricor</a:t>
            </a:r>
            <a:r>
              <a:rPr lang="en-US" sz="1600" b="0" strike="noStrike" spc="-1" dirty="0">
                <a:solidFill>
                  <a:srgbClr val="000000"/>
                </a:solidFill>
                <a:latin typeface="Calibri"/>
              </a:rPr>
              <a:t> Soriano; Mx. Rene Principe Jr.</a:t>
            </a:r>
            <a:endParaRPr lang="en-PH"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4" name="Picture 3" descr="A white circles on a black background&#10;&#10;Description automatically generated with low confidence">
            <a:extLst>
              <a:ext uri="{FF2B5EF4-FFF2-40B4-BE49-F238E27FC236}">
                <a16:creationId xmlns:a16="http://schemas.microsoft.com/office/drawing/2014/main" id="{5305C99C-5D81-A57A-26ED-34D15D3A0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718" y="3901676"/>
            <a:ext cx="3488423" cy="2378470"/>
          </a:xfrm>
          <a:prstGeom prst="rect">
            <a:avLst/>
          </a:prstGeom>
        </p:spPr>
      </p:pic>
      <p:pic>
        <p:nvPicPr>
          <p:cNvPr id="7" name="Picture 6" descr="A close-up of a microscope&#10;&#10;Description automatically generated with low confidence">
            <a:extLst>
              <a:ext uri="{FF2B5EF4-FFF2-40B4-BE49-F238E27FC236}">
                <a16:creationId xmlns:a16="http://schemas.microsoft.com/office/drawing/2014/main" id="{FB5F0D8D-EE46-A779-C994-97664D05AC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718" y="1258916"/>
            <a:ext cx="3488423" cy="2378470"/>
          </a:xfrm>
          <a:prstGeom prst="rect">
            <a:avLst/>
          </a:prstGeom>
        </p:spPr>
      </p:pic>
      <p:sp>
        <p:nvSpPr>
          <p:cNvPr id="2" name="PlaceHolder 2">
            <a:extLst>
              <a:ext uri="{FF2B5EF4-FFF2-40B4-BE49-F238E27FC236}">
                <a16:creationId xmlns:a16="http://schemas.microsoft.com/office/drawing/2014/main" id="{45F55C6B-2B6B-5062-916B-B2185588F9D3}"/>
              </a:ext>
            </a:extLst>
          </p:cNvPr>
          <p:cNvSpPr txBox="1">
            <a:spLocks/>
          </p:cNvSpPr>
          <p:nvPr/>
        </p:nvSpPr>
        <p:spPr>
          <a:xfrm>
            <a:off x="-1" y="0"/>
            <a:ext cx="12191759" cy="1325160"/>
          </a:xfrm>
          <a:prstGeom prst="rect">
            <a:avLst/>
          </a:prstGeom>
          <a:noFill/>
          <a:ln w="0">
            <a:noFill/>
          </a:ln>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1" dirty="0">
                <a:solidFill>
                  <a:srgbClr val="000000"/>
                </a:solidFill>
                <a:latin typeface="Calibri Light"/>
              </a:rPr>
              <a:t>MORPHOLOGICAL OPERATIONS - MALARIA CELLS</a:t>
            </a:r>
            <a:endParaRPr lang="en-US" b="1" spc="-1" dirty="0">
              <a:solidFill>
                <a:srgbClr val="000000"/>
              </a:solidFill>
              <a:latin typeface="Calibri"/>
            </a:endParaRPr>
          </a:p>
        </p:txBody>
      </p:sp>
      <p:sp>
        <p:nvSpPr>
          <p:cNvPr id="3" name="TextBox 2">
            <a:extLst>
              <a:ext uri="{FF2B5EF4-FFF2-40B4-BE49-F238E27FC236}">
                <a16:creationId xmlns:a16="http://schemas.microsoft.com/office/drawing/2014/main" id="{DEC2A9E8-821B-CD4A-CD67-FEAD8EC54807}"/>
              </a:ext>
            </a:extLst>
          </p:cNvPr>
          <p:cNvSpPr txBox="1"/>
          <p:nvPr/>
        </p:nvSpPr>
        <p:spPr>
          <a:xfrm>
            <a:off x="5298371" y="2397948"/>
            <a:ext cx="5806911" cy="2062103"/>
          </a:xfrm>
          <a:prstGeom prst="rect">
            <a:avLst/>
          </a:prstGeom>
          <a:noFill/>
        </p:spPr>
        <p:txBody>
          <a:bodyPr wrap="square" rtlCol="0">
            <a:spAutoFit/>
          </a:bodyPr>
          <a:lstStyle/>
          <a:p>
            <a:pPr algn="just"/>
            <a:r>
              <a:rPr lang="en-US" sz="1600" dirty="0">
                <a:latin typeface="Calibri" panose="020F0502020204030204" pitchFamily="34" charset="0"/>
                <a:cs typeface="Calibri" panose="020F0502020204030204" pitchFamily="34" charset="0"/>
              </a:rPr>
              <a:t>Finally, we compare the original image to the cleaned segmented image on the left.</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This final segmented image is what we will use for feature extraction in the next activity.</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It is vital to try and produce the best segmented image since this will be the basis for extracting the features of the original image.</a:t>
            </a:r>
          </a:p>
        </p:txBody>
      </p:sp>
      <p:sp>
        <p:nvSpPr>
          <p:cNvPr id="5" name="TextBox 4">
            <a:extLst>
              <a:ext uri="{FF2B5EF4-FFF2-40B4-BE49-F238E27FC236}">
                <a16:creationId xmlns:a16="http://schemas.microsoft.com/office/drawing/2014/main" id="{0C79E86A-F663-D5CB-C405-9F9BC719AE9A}"/>
              </a:ext>
            </a:extLst>
          </p:cNvPr>
          <p:cNvSpPr txBox="1"/>
          <p:nvPr/>
        </p:nvSpPr>
        <p:spPr>
          <a:xfrm>
            <a:off x="1253570" y="3563122"/>
            <a:ext cx="3154718"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Original image</a:t>
            </a:r>
          </a:p>
        </p:txBody>
      </p:sp>
      <p:sp>
        <p:nvSpPr>
          <p:cNvPr id="6" name="TextBox 5">
            <a:extLst>
              <a:ext uri="{FF2B5EF4-FFF2-40B4-BE49-F238E27FC236}">
                <a16:creationId xmlns:a16="http://schemas.microsoft.com/office/drawing/2014/main" id="{4CBBBAFE-2FE8-F81C-2AF0-20E2160970EE}"/>
              </a:ext>
            </a:extLst>
          </p:cNvPr>
          <p:cNvSpPr txBox="1"/>
          <p:nvPr/>
        </p:nvSpPr>
        <p:spPr>
          <a:xfrm>
            <a:off x="1253570" y="6205882"/>
            <a:ext cx="3154718"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“Cleaned” segmented image</a:t>
            </a:r>
          </a:p>
        </p:txBody>
      </p:sp>
    </p:spTree>
    <p:extLst>
      <p:ext uri="{BB962C8B-B14F-4D97-AF65-F5344CB8AC3E}">
        <p14:creationId xmlns:p14="http://schemas.microsoft.com/office/powerpoint/2010/main" val="2121265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sp>
        <p:nvSpPr>
          <p:cNvPr id="2" name="PlaceHolder 2">
            <a:extLst>
              <a:ext uri="{FF2B5EF4-FFF2-40B4-BE49-F238E27FC236}">
                <a16:creationId xmlns:a16="http://schemas.microsoft.com/office/drawing/2014/main" id="{45F55C6B-2B6B-5062-916B-B2185588F9D3}"/>
              </a:ext>
            </a:extLst>
          </p:cNvPr>
          <p:cNvSpPr txBox="1">
            <a:spLocks/>
          </p:cNvSpPr>
          <p:nvPr/>
        </p:nvSpPr>
        <p:spPr>
          <a:xfrm>
            <a:off x="-1" y="0"/>
            <a:ext cx="12191759" cy="1325160"/>
          </a:xfrm>
          <a:prstGeom prst="rect">
            <a:avLst/>
          </a:prstGeom>
          <a:noFill/>
          <a:ln w="0">
            <a:noFill/>
          </a:ln>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1" dirty="0">
                <a:solidFill>
                  <a:srgbClr val="000000"/>
                </a:solidFill>
                <a:latin typeface="Calibri Light"/>
              </a:rPr>
              <a:t>MORPHOLOGICAL OPERATIONS – SAND PARTICLES</a:t>
            </a:r>
            <a:endParaRPr lang="en-US" b="1" spc="-1" dirty="0">
              <a:solidFill>
                <a:srgbClr val="000000"/>
              </a:solidFill>
              <a:latin typeface="Calibri"/>
            </a:endParaRPr>
          </a:p>
        </p:txBody>
      </p:sp>
      <p:sp>
        <p:nvSpPr>
          <p:cNvPr id="3" name="TextBox 2">
            <a:extLst>
              <a:ext uri="{FF2B5EF4-FFF2-40B4-BE49-F238E27FC236}">
                <a16:creationId xmlns:a16="http://schemas.microsoft.com/office/drawing/2014/main" id="{DEC2A9E8-821B-CD4A-CD67-FEAD8EC54807}"/>
              </a:ext>
            </a:extLst>
          </p:cNvPr>
          <p:cNvSpPr txBox="1"/>
          <p:nvPr/>
        </p:nvSpPr>
        <p:spPr>
          <a:xfrm>
            <a:off x="438996" y="5791802"/>
            <a:ext cx="10971821" cy="584775"/>
          </a:xfrm>
          <a:prstGeom prst="rect">
            <a:avLst/>
          </a:prstGeom>
          <a:noFill/>
        </p:spPr>
        <p:txBody>
          <a:bodyPr wrap="square" rtlCol="0">
            <a:spAutoFit/>
          </a:bodyPr>
          <a:lstStyle/>
          <a:p>
            <a:pPr algn="just"/>
            <a:r>
              <a:rPr lang="en-US" sz="1600" dirty="0">
                <a:latin typeface="Calibri" panose="020F0502020204030204" pitchFamily="34" charset="0"/>
                <a:cs typeface="Calibri" panose="020F0502020204030204" pitchFamily="34" charset="0"/>
              </a:rPr>
              <a:t>Here is another example where I used the images from the ImageJ activity to see if I can have similar results. For the sand image, I used the closing operation twice, with the same structuring element I used for the malaria cells.</a:t>
            </a:r>
          </a:p>
        </p:txBody>
      </p:sp>
      <p:sp>
        <p:nvSpPr>
          <p:cNvPr id="5" name="TextBox 4">
            <a:extLst>
              <a:ext uri="{FF2B5EF4-FFF2-40B4-BE49-F238E27FC236}">
                <a16:creationId xmlns:a16="http://schemas.microsoft.com/office/drawing/2014/main" id="{0C79E86A-F663-D5CB-C405-9F9BC719AE9A}"/>
              </a:ext>
            </a:extLst>
          </p:cNvPr>
          <p:cNvSpPr txBox="1"/>
          <p:nvPr/>
        </p:nvSpPr>
        <p:spPr>
          <a:xfrm>
            <a:off x="589695" y="5197434"/>
            <a:ext cx="3154718"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Original image</a:t>
            </a:r>
          </a:p>
        </p:txBody>
      </p:sp>
      <p:sp>
        <p:nvSpPr>
          <p:cNvPr id="6" name="TextBox 5">
            <a:extLst>
              <a:ext uri="{FF2B5EF4-FFF2-40B4-BE49-F238E27FC236}">
                <a16:creationId xmlns:a16="http://schemas.microsoft.com/office/drawing/2014/main" id="{4CBBBAFE-2FE8-F81C-2AF0-20E2160970EE}"/>
              </a:ext>
            </a:extLst>
          </p:cNvPr>
          <p:cNvSpPr txBox="1"/>
          <p:nvPr/>
        </p:nvSpPr>
        <p:spPr>
          <a:xfrm>
            <a:off x="8430472" y="5196644"/>
            <a:ext cx="3154718"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“Cleaned” segmented image</a:t>
            </a:r>
          </a:p>
        </p:txBody>
      </p:sp>
      <p:sp>
        <p:nvSpPr>
          <p:cNvPr id="14" name="TextBox 13">
            <a:extLst>
              <a:ext uri="{FF2B5EF4-FFF2-40B4-BE49-F238E27FC236}">
                <a16:creationId xmlns:a16="http://schemas.microsoft.com/office/drawing/2014/main" id="{79BED8A8-6917-DAB9-5384-10C08D0101D3}"/>
              </a:ext>
            </a:extLst>
          </p:cNvPr>
          <p:cNvSpPr txBox="1"/>
          <p:nvPr/>
        </p:nvSpPr>
        <p:spPr>
          <a:xfrm>
            <a:off x="4518519" y="5197434"/>
            <a:ext cx="3154718"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Segmented image</a:t>
            </a:r>
          </a:p>
        </p:txBody>
      </p:sp>
      <p:pic>
        <p:nvPicPr>
          <p:cNvPr id="7" name="Picture 6" descr="A picture containing pattern, black and white, art&#10;&#10;Description automatically generated">
            <a:extLst>
              <a:ext uri="{FF2B5EF4-FFF2-40B4-BE49-F238E27FC236}">
                <a16:creationId xmlns:a16="http://schemas.microsoft.com/office/drawing/2014/main" id="{A8C4305A-36DF-1E1C-BAF3-BF6176FCDC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7794" y="1474254"/>
            <a:ext cx="3736412" cy="3736412"/>
          </a:xfrm>
          <a:prstGeom prst="rect">
            <a:avLst/>
          </a:prstGeom>
        </p:spPr>
      </p:pic>
      <p:pic>
        <p:nvPicPr>
          <p:cNvPr id="10" name="Picture 9" descr="A group of rocks on a black background&#10;&#10;Description automatically generated with low confidence">
            <a:extLst>
              <a:ext uri="{FF2B5EF4-FFF2-40B4-BE49-F238E27FC236}">
                <a16:creationId xmlns:a16="http://schemas.microsoft.com/office/drawing/2014/main" id="{8DADC47C-0279-D7C5-2A4E-C0511DF130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8848" y="1461022"/>
            <a:ext cx="3736412" cy="3736412"/>
          </a:xfrm>
          <a:prstGeom prst="rect">
            <a:avLst/>
          </a:prstGeom>
        </p:spPr>
      </p:pic>
      <p:pic>
        <p:nvPicPr>
          <p:cNvPr id="15" name="Picture 14" descr="A picture containing pattern, wrapping paper, black and white, design&#10;&#10;Description automatically generated">
            <a:extLst>
              <a:ext uri="{FF2B5EF4-FFF2-40B4-BE49-F238E27FC236}">
                <a16:creationId xmlns:a16="http://schemas.microsoft.com/office/drawing/2014/main" id="{85AE8678-AFB5-D400-8925-DFDA1FDB9D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39625" y="1481442"/>
            <a:ext cx="3736412" cy="3736412"/>
          </a:xfrm>
          <a:prstGeom prst="rect">
            <a:avLst/>
          </a:prstGeom>
        </p:spPr>
      </p:pic>
    </p:spTree>
    <p:extLst>
      <p:ext uri="{BB962C8B-B14F-4D97-AF65-F5344CB8AC3E}">
        <p14:creationId xmlns:p14="http://schemas.microsoft.com/office/powerpoint/2010/main" val="3391008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wall, rectangle, blue, indoor&#10;&#10;Description automatically generated">
            <a:extLst>
              <a:ext uri="{FF2B5EF4-FFF2-40B4-BE49-F238E27FC236}">
                <a16:creationId xmlns:a16="http://schemas.microsoft.com/office/drawing/2014/main" id="{D1660769-2C86-8D81-A882-48AD5D755A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915" y="1325160"/>
            <a:ext cx="2753805" cy="3671740"/>
          </a:xfrm>
          <a:prstGeom prst="rect">
            <a:avLst/>
          </a:prstGeom>
        </p:spPr>
      </p:pic>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3"/>
              </a:rPr>
              <a:t>https://github.com/genvert/AP_157_FX-2_Vertudez/tree/main/Activity%206</a:t>
            </a:r>
            <a:endParaRPr lang="en-PH" sz="1200" b="0" strike="noStrike" spc="-1" dirty="0">
              <a:latin typeface="Arial"/>
            </a:endParaRPr>
          </a:p>
        </p:txBody>
      </p:sp>
      <p:sp>
        <p:nvSpPr>
          <p:cNvPr id="2" name="PlaceHolder 2">
            <a:extLst>
              <a:ext uri="{FF2B5EF4-FFF2-40B4-BE49-F238E27FC236}">
                <a16:creationId xmlns:a16="http://schemas.microsoft.com/office/drawing/2014/main" id="{45F55C6B-2B6B-5062-916B-B2185588F9D3}"/>
              </a:ext>
            </a:extLst>
          </p:cNvPr>
          <p:cNvSpPr txBox="1">
            <a:spLocks/>
          </p:cNvSpPr>
          <p:nvPr/>
        </p:nvSpPr>
        <p:spPr>
          <a:xfrm>
            <a:off x="-1" y="0"/>
            <a:ext cx="12191759" cy="1325160"/>
          </a:xfrm>
          <a:prstGeom prst="rect">
            <a:avLst/>
          </a:prstGeom>
          <a:noFill/>
          <a:ln w="0">
            <a:noFill/>
          </a:ln>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1" dirty="0">
                <a:solidFill>
                  <a:srgbClr val="000000"/>
                </a:solidFill>
                <a:latin typeface="Calibri Light"/>
              </a:rPr>
              <a:t>MORPHOLOGICAL OPERATIONS - CUBE</a:t>
            </a:r>
            <a:endParaRPr lang="en-US" b="1" spc="-1" dirty="0">
              <a:solidFill>
                <a:srgbClr val="000000"/>
              </a:solidFill>
              <a:latin typeface="Calibri"/>
            </a:endParaRPr>
          </a:p>
        </p:txBody>
      </p:sp>
      <p:sp>
        <p:nvSpPr>
          <p:cNvPr id="3" name="TextBox 2">
            <a:extLst>
              <a:ext uri="{FF2B5EF4-FFF2-40B4-BE49-F238E27FC236}">
                <a16:creationId xmlns:a16="http://schemas.microsoft.com/office/drawing/2014/main" id="{DEC2A9E8-821B-CD4A-CD67-FEAD8EC54807}"/>
              </a:ext>
            </a:extLst>
          </p:cNvPr>
          <p:cNvSpPr txBox="1"/>
          <p:nvPr/>
        </p:nvSpPr>
        <p:spPr>
          <a:xfrm>
            <a:off x="535264" y="5622808"/>
            <a:ext cx="10971821" cy="584775"/>
          </a:xfrm>
          <a:prstGeom prst="rect">
            <a:avLst/>
          </a:prstGeom>
          <a:noFill/>
        </p:spPr>
        <p:txBody>
          <a:bodyPr wrap="square" rtlCol="0">
            <a:spAutoFit/>
          </a:bodyPr>
          <a:lstStyle/>
          <a:p>
            <a:pPr algn="just"/>
            <a:r>
              <a:rPr lang="en-US" sz="1600" dirty="0">
                <a:latin typeface="Calibri" panose="020F0502020204030204" pitchFamily="34" charset="0"/>
                <a:cs typeface="Calibri" panose="020F0502020204030204" pitchFamily="34" charset="0"/>
              </a:rPr>
              <a:t>Here is another example where I used the images from the ImageJ activity to see if I can have similar results. For the Rubik’s cube, I used the closing operation twice, first with a larger square SE, and second with a smaller one.</a:t>
            </a:r>
          </a:p>
        </p:txBody>
      </p:sp>
      <p:sp>
        <p:nvSpPr>
          <p:cNvPr id="5" name="TextBox 4">
            <a:extLst>
              <a:ext uri="{FF2B5EF4-FFF2-40B4-BE49-F238E27FC236}">
                <a16:creationId xmlns:a16="http://schemas.microsoft.com/office/drawing/2014/main" id="{0C79E86A-F663-D5CB-C405-9F9BC719AE9A}"/>
              </a:ext>
            </a:extLst>
          </p:cNvPr>
          <p:cNvSpPr txBox="1"/>
          <p:nvPr/>
        </p:nvSpPr>
        <p:spPr>
          <a:xfrm>
            <a:off x="484458" y="4994263"/>
            <a:ext cx="3154718"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Original image</a:t>
            </a:r>
          </a:p>
        </p:txBody>
      </p:sp>
      <p:sp>
        <p:nvSpPr>
          <p:cNvPr id="6" name="TextBox 5">
            <a:extLst>
              <a:ext uri="{FF2B5EF4-FFF2-40B4-BE49-F238E27FC236}">
                <a16:creationId xmlns:a16="http://schemas.microsoft.com/office/drawing/2014/main" id="{4CBBBAFE-2FE8-F81C-2AF0-20E2160970EE}"/>
              </a:ext>
            </a:extLst>
          </p:cNvPr>
          <p:cNvSpPr txBox="1"/>
          <p:nvPr/>
        </p:nvSpPr>
        <p:spPr>
          <a:xfrm>
            <a:off x="8573836" y="5028440"/>
            <a:ext cx="3154718"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“Cleaned” segmented image</a:t>
            </a:r>
          </a:p>
        </p:txBody>
      </p:sp>
      <p:pic>
        <p:nvPicPr>
          <p:cNvPr id="9" name="Picture 8" descr="A picture containing symmetry, square, art, black and white&#10;&#10;Description automatically generated">
            <a:extLst>
              <a:ext uri="{FF2B5EF4-FFF2-40B4-BE49-F238E27FC236}">
                <a16:creationId xmlns:a16="http://schemas.microsoft.com/office/drawing/2014/main" id="{BF7F1E3E-223E-8774-B068-DB7C22C519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8975" y="1325160"/>
            <a:ext cx="2753805" cy="3671740"/>
          </a:xfrm>
          <a:prstGeom prst="rect">
            <a:avLst/>
          </a:prstGeom>
        </p:spPr>
      </p:pic>
      <p:pic>
        <p:nvPicPr>
          <p:cNvPr id="13" name="Picture 12" descr="A picture containing square, symmetry, rectangle, line&#10;&#10;Description automatically generated">
            <a:extLst>
              <a:ext uri="{FF2B5EF4-FFF2-40B4-BE49-F238E27FC236}">
                <a16:creationId xmlns:a16="http://schemas.microsoft.com/office/drawing/2014/main" id="{FA5E4CEB-0DA0-E8B4-C472-542C399007E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95305" y="1409210"/>
            <a:ext cx="2711780" cy="3615707"/>
          </a:xfrm>
          <a:prstGeom prst="rect">
            <a:avLst/>
          </a:prstGeom>
        </p:spPr>
      </p:pic>
      <p:sp>
        <p:nvSpPr>
          <p:cNvPr id="14" name="TextBox 13">
            <a:extLst>
              <a:ext uri="{FF2B5EF4-FFF2-40B4-BE49-F238E27FC236}">
                <a16:creationId xmlns:a16="http://schemas.microsoft.com/office/drawing/2014/main" id="{79BED8A8-6917-DAB9-5384-10C08D0101D3}"/>
              </a:ext>
            </a:extLst>
          </p:cNvPr>
          <p:cNvSpPr txBox="1"/>
          <p:nvPr/>
        </p:nvSpPr>
        <p:spPr>
          <a:xfrm>
            <a:off x="4518518" y="4993681"/>
            <a:ext cx="3154718"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Segmented image</a:t>
            </a:r>
          </a:p>
        </p:txBody>
      </p:sp>
    </p:spTree>
    <p:extLst>
      <p:ext uri="{BB962C8B-B14F-4D97-AF65-F5344CB8AC3E}">
        <p14:creationId xmlns:p14="http://schemas.microsoft.com/office/powerpoint/2010/main" val="6268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1" strike="noStrike" spc="-1" dirty="0">
                <a:solidFill>
                  <a:srgbClr val="000000"/>
                </a:solidFill>
                <a:latin typeface="Calibri Light"/>
              </a:rPr>
              <a:t>REFLECTION</a:t>
            </a:r>
            <a:endParaRPr lang="en-US" sz="4400" b="1" strike="noStrike" spc="-1" dirty="0">
              <a:solidFill>
                <a:srgbClr val="000000"/>
              </a:solidFill>
              <a:latin typeface="Calibri"/>
            </a:endParaRPr>
          </a:p>
        </p:txBody>
      </p:sp>
      <p:sp>
        <p:nvSpPr>
          <p:cNvPr id="3" name="Content Placeholder 2">
            <a:extLst>
              <a:ext uri="{FF2B5EF4-FFF2-40B4-BE49-F238E27FC236}">
                <a16:creationId xmlns:a16="http://schemas.microsoft.com/office/drawing/2014/main" id="{3661E796-F4E5-FB00-CF9E-2EBCFE9E3B0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alibri" panose="020F0502020204030204" pitchFamily="34" charset="0"/>
                <a:cs typeface="Calibri" panose="020F0502020204030204" pitchFamily="34" charset="0"/>
              </a:rPr>
              <a:t>This activity was somewhat a breather since it was fun and easy to do!</a:t>
            </a:r>
          </a:p>
          <a:p>
            <a:pPr marL="0" indent="0">
              <a:buFont typeface="Arial" panose="020B0604020202020204" pitchFamily="34" charset="0"/>
              <a:buNone/>
            </a:pPr>
            <a:r>
              <a:rPr lang="en-US" dirty="0">
                <a:latin typeface="Calibri" panose="020F0502020204030204" pitchFamily="34" charset="0"/>
                <a:cs typeface="Calibri" panose="020F0502020204030204" pitchFamily="34" charset="0"/>
              </a:rPr>
              <a:t>It was nice to look back at Set Theory because I am fuzzy with it.</a:t>
            </a:r>
          </a:p>
          <a:p>
            <a:pPr marL="0" indent="0">
              <a:buFont typeface="Arial" panose="020B0604020202020204" pitchFamily="34" charset="0"/>
              <a:buNone/>
            </a:pPr>
            <a:r>
              <a:rPr lang="en-US" dirty="0">
                <a:latin typeface="Calibri" panose="020F0502020204030204" pitchFamily="34" charset="0"/>
                <a:cs typeface="Calibri" panose="020F0502020204030204" pitchFamily="34" charset="0"/>
              </a:rPr>
              <a:t>I really enjoyed the manual mapping of the morphological operations and drawing it on a graphing paper. It was fun to visualize how the structuring elements will affect the images.</a:t>
            </a:r>
          </a:p>
          <a:p>
            <a:pPr marL="0" indent="0">
              <a:buFont typeface="Arial" panose="020B0604020202020204" pitchFamily="34" charset="0"/>
              <a:buNone/>
            </a:pPr>
            <a:r>
              <a:rPr lang="en-US" dirty="0">
                <a:latin typeface="Calibri" panose="020F0502020204030204" pitchFamily="34" charset="0"/>
                <a:cs typeface="Calibri" panose="020F0502020204030204" pitchFamily="34" charset="0"/>
              </a:rPr>
              <a:t>Lastly, I found it satisfying when a noisy segmented image gets cleaned up using morphological operators.</a:t>
            </a:r>
          </a:p>
          <a:p>
            <a:pPr marL="0" indent="0">
              <a:buFont typeface="Arial" panose="020B0604020202020204" pitchFamily="34" charset="0"/>
              <a:buNone/>
            </a:pP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1" strike="noStrike" spc="-1" dirty="0">
                <a:solidFill>
                  <a:srgbClr val="000000"/>
                </a:solidFill>
                <a:latin typeface="Calibri Light" panose="020F0302020204030204" pitchFamily="34" charset="0"/>
                <a:cs typeface="Calibri Light" panose="020F0302020204030204" pitchFamily="34" charset="0"/>
              </a:rPr>
              <a:t>SELF-GRADE</a:t>
            </a: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400" spc="-1" dirty="0">
                <a:solidFill>
                  <a:srgbClr val="000000"/>
                </a:solidFill>
                <a:latin typeface="Calibri"/>
              </a:rPr>
              <a:t>Technical correctness: 35/35</a:t>
            </a:r>
          </a:p>
          <a:p>
            <a:pPr lvl="1">
              <a:spcBef>
                <a:spcPts val="1001"/>
              </a:spcBef>
              <a:buClr>
                <a:srgbClr val="000000"/>
              </a:buClr>
              <a:buFont typeface="Arial"/>
              <a:buChar char="•"/>
            </a:pPr>
            <a:r>
              <a:rPr lang="en-US" sz="2000" b="0" strike="noStrike" spc="-1" dirty="0">
                <a:solidFill>
                  <a:srgbClr val="000000"/>
                </a:solidFill>
                <a:latin typeface="Calibri"/>
              </a:rPr>
              <a:t>I </a:t>
            </a:r>
            <a:r>
              <a:rPr lang="en-US" sz="2000" spc="-1" dirty="0">
                <a:solidFill>
                  <a:srgbClr val="000000"/>
                </a:solidFill>
                <a:latin typeface="Calibri"/>
              </a:rPr>
              <a:t>am confident that I understood how to experiment with combinations of morphological operations in order to gets the best “cleaned” segmented image.</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Quality of presentation: 35/35</a:t>
            </a:r>
          </a:p>
          <a:p>
            <a:pPr lvl="1">
              <a:spcBef>
                <a:spcPts val="1001"/>
              </a:spcBef>
              <a:buClr>
                <a:srgbClr val="000000"/>
              </a:buClr>
              <a:buFont typeface="Arial"/>
              <a:buChar char="•"/>
            </a:pPr>
            <a:r>
              <a:rPr lang="en-US" sz="2000" spc="-1" dirty="0">
                <a:solidFill>
                  <a:srgbClr val="000000"/>
                </a:solidFill>
                <a:latin typeface="Calibri"/>
              </a:rPr>
              <a:t>I have explained each step and idea, and images are clear and concise.</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Self-reflection: 30/30</a:t>
            </a:r>
          </a:p>
          <a:p>
            <a:pPr lvl="1">
              <a:spcBef>
                <a:spcPts val="1001"/>
              </a:spcBef>
              <a:buClr>
                <a:srgbClr val="000000"/>
              </a:buClr>
              <a:buFont typeface="Arial"/>
              <a:buChar char="•"/>
            </a:pPr>
            <a:r>
              <a:rPr lang="en-US" sz="2000" spc="-1" dirty="0">
                <a:solidFill>
                  <a:srgbClr val="000000"/>
                </a:solidFill>
                <a:latin typeface="Calibri"/>
              </a:rPr>
              <a:t>The activity was really fun and easy. I only slacked because I was stuck in the previous activity and again my bad habit is not trying other things when I am stuck in a previous thing.</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Initiative: 10/10</a:t>
            </a:r>
          </a:p>
          <a:p>
            <a:pPr lvl="1">
              <a:spcBef>
                <a:spcPts val="1001"/>
              </a:spcBef>
              <a:buClr>
                <a:srgbClr val="000000"/>
              </a:buClr>
              <a:buFont typeface="Arial"/>
              <a:buChar char="•"/>
            </a:pPr>
            <a:r>
              <a:rPr lang="en-US" sz="2000" spc="-1" dirty="0">
                <a:solidFill>
                  <a:srgbClr val="000000"/>
                </a:solidFill>
                <a:latin typeface="Calibri"/>
              </a:rPr>
              <a:t>I went beyond the expected output by trying the image I used in ImageJ activity.</a:t>
            </a:r>
          </a:p>
        </p:txBody>
      </p:sp>
    </p:spTree>
    <p:extLst>
      <p:ext uri="{BB962C8B-B14F-4D97-AF65-F5344CB8AC3E}">
        <p14:creationId xmlns:p14="http://schemas.microsoft.com/office/powerpoint/2010/main" val="3777084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E9C4-38D8-4459-800D-34EFB8965C72}"/>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D311CE1B-D3A4-475E-8BB4-E8DD00D0BF45}"/>
              </a:ext>
            </a:extLst>
          </p:cNvPr>
          <p:cNvSpPr>
            <a:spLocks noGrp="1"/>
          </p:cNvSpPr>
          <p:nvPr>
            <p:ph idx="1"/>
          </p:nvPr>
        </p:nvSpPr>
        <p:spPr/>
        <p:txBody>
          <a:bodyPr>
            <a:normAutofit fontScale="92500"/>
          </a:bodyPr>
          <a:lstStyle/>
          <a:p>
            <a:pPr marL="0" indent="0">
              <a:buNone/>
            </a:pPr>
            <a:r>
              <a:rPr lang="en-US" dirty="0"/>
              <a:t>[1] Soriano, M. (2023). AP 157 module. A6- Morphological operation 2023.</a:t>
            </a:r>
          </a:p>
          <a:p>
            <a:pPr marL="0" indent="0">
              <a:buNone/>
            </a:pPr>
            <a:r>
              <a:rPr lang="en-US" dirty="0"/>
              <a:t>[2] </a:t>
            </a:r>
            <a:r>
              <a:rPr lang="en-US" dirty="0">
                <a:hlinkClick r:id="rId2"/>
              </a:rPr>
              <a:t>https://www.youtube.com/watch?v=bRa770kRapc&amp;pp=ygUsbW9ycGhvbG9naWNhbCBvcGVyYXRpb25zIGluIGltYWdlIHByb2Nlc3Npbmc%3D</a:t>
            </a:r>
            <a:endParaRPr lang="en-US" dirty="0"/>
          </a:p>
          <a:p>
            <a:pPr marL="0" indent="0">
              <a:buNone/>
            </a:pPr>
            <a:r>
              <a:rPr lang="en-US" dirty="0"/>
              <a:t>[3] </a:t>
            </a:r>
            <a:r>
              <a:rPr lang="en-US" dirty="0">
                <a:hlinkClick r:id="rId3"/>
              </a:rPr>
              <a:t>https://www.youtube.com/watch?v=d1we_yqUASg&amp;t=640s&amp;pp=ygUsbW9ycGhvbG9naWNhbCBvcGVyYXRpb25zIGluIGltYWdlIHByb2Nlc3Npbmc%3D</a:t>
            </a:r>
            <a:endParaRPr lang="en-US" dirty="0"/>
          </a:p>
          <a:p>
            <a:pPr marL="0" indent="0">
              <a:buNone/>
            </a:pPr>
            <a:r>
              <a:rPr lang="en-US" dirty="0"/>
              <a:t>[4] </a:t>
            </a:r>
            <a:r>
              <a:rPr lang="en-US" dirty="0">
                <a:hlinkClick r:id="rId4"/>
              </a:rPr>
              <a:t>https://www.youtube.com/watch?v=2LAooUu1IjQ&amp;pp=ygUsbW9ycGhvbG9naWNhbCBvcGVyYXRpb25zIGluIGltYWdlIHByb2Nlc3Npbmc%3D</a:t>
            </a:r>
            <a:endParaRPr lang="en-US" dirty="0"/>
          </a:p>
          <a:p>
            <a:pPr marL="0" indent="0">
              <a:buNone/>
            </a:pPr>
            <a:endParaRPr lang="en-US" dirty="0"/>
          </a:p>
        </p:txBody>
      </p:sp>
    </p:spTree>
    <p:extLst>
      <p:ext uri="{BB962C8B-B14F-4D97-AF65-F5344CB8AC3E}">
        <p14:creationId xmlns:p14="http://schemas.microsoft.com/office/powerpoint/2010/main" val="2740225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1" strike="noStrike" spc="-1" dirty="0">
                <a:solidFill>
                  <a:srgbClr val="000000"/>
                </a:solidFill>
                <a:latin typeface="Calibri Light"/>
              </a:rPr>
              <a:t>OBJECTIVES</a:t>
            </a:r>
            <a:endParaRPr lang="en-US" sz="4400" b="1" strike="noStrike" spc="-1" dirty="0">
              <a:solidFill>
                <a:srgbClr val="000000"/>
              </a:solidFill>
              <a:latin typeface="Calibri"/>
            </a:endParaRPr>
          </a:p>
        </p:txBody>
      </p:sp>
      <p:sp>
        <p:nvSpPr>
          <p:cNvPr id="85"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Perform morphological operations manually on images given a structuring element</a:t>
            </a:r>
          </a:p>
          <a:p>
            <a:pPr marL="228600" indent="-228600">
              <a:lnSpc>
                <a:spcPct val="90000"/>
              </a:lnSpc>
              <a:spcBef>
                <a:spcPts val="1001"/>
              </a:spcBef>
              <a:buClr>
                <a:srgbClr val="000000"/>
              </a:buClr>
              <a:buFont typeface="Arial"/>
              <a:buChar char="•"/>
            </a:pPr>
            <a:r>
              <a:rPr lang="en-US" spc="-1" dirty="0">
                <a:solidFill>
                  <a:srgbClr val="000000"/>
                </a:solidFill>
                <a:latin typeface="Calibri"/>
              </a:rPr>
              <a:t>Verify the results numerically</a:t>
            </a: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Improve segmented images using morphological operations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2"/>
          <p:cNvSpPr>
            <a:spLocks noGrp="1"/>
          </p:cNvSpPr>
          <p:nvPr>
            <p:ph type="title"/>
          </p:nvPr>
        </p:nvSpPr>
        <p:spPr>
          <a:xfrm>
            <a:off x="-1" y="0"/>
            <a:ext cx="12191759" cy="1325160"/>
          </a:xfrm>
          <a:prstGeom prst="rect">
            <a:avLst/>
          </a:prstGeom>
          <a:noFill/>
          <a:ln w="0">
            <a:noFill/>
          </a:ln>
        </p:spPr>
        <p:txBody>
          <a:bodyPr anchor="ctr">
            <a:noAutofit/>
          </a:bodyPr>
          <a:lstStyle/>
          <a:p>
            <a:pPr algn="ctr">
              <a:lnSpc>
                <a:spcPct val="90000"/>
              </a:lnSpc>
              <a:buNone/>
            </a:pPr>
            <a:r>
              <a:rPr lang="en-US" sz="4400" b="1" strike="noStrike" spc="-1" dirty="0">
                <a:solidFill>
                  <a:srgbClr val="000000"/>
                </a:solidFill>
                <a:latin typeface="Calibri Light"/>
              </a:rPr>
              <a:t>MORPHOLOGICAL OPERATIONS - MANUAL</a:t>
            </a:r>
            <a:endParaRPr lang="en-US" sz="4400" b="1" strike="noStrike" spc="-1" dirty="0">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3" name="Picture 2" descr="A picture containing text, diagram, plan, parallel&#10;&#10;Description automatically generated">
            <a:extLst>
              <a:ext uri="{FF2B5EF4-FFF2-40B4-BE49-F238E27FC236}">
                <a16:creationId xmlns:a16="http://schemas.microsoft.com/office/drawing/2014/main" id="{9CBC4DD8-A761-EFD4-CA43-917EC8002C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943" y="3429000"/>
            <a:ext cx="2061720" cy="2739032"/>
          </a:xfrm>
          <a:prstGeom prst="rect">
            <a:avLst/>
          </a:prstGeom>
        </p:spPr>
      </p:pic>
      <p:pic>
        <p:nvPicPr>
          <p:cNvPr id="5" name="Picture 4" descr="A picture containing text, diagram, plan, rectangle&#10;&#10;Description automatically generated">
            <a:extLst>
              <a:ext uri="{FF2B5EF4-FFF2-40B4-BE49-F238E27FC236}">
                <a16:creationId xmlns:a16="http://schemas.microsoft.com/office/drawing/2014/main" id="{74D32E59-656C-18C5-E356-42D7FA1A10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1337" y="3429000"/>
            <a:ext cx="2061720" cy="2736534"/>
          </a:xfrm>
          <a:prstGeom prst="rect">
            <a:avLst/>
          </a:prstGeom>
        </p:spPr>
      </p:pic>
      <p:pic>
        <p:nvPicPr>
          <p:cNvPr id="7" name="Picture 6" descr="A picture containing diagram, plan, schematic, sketch&#10;&#10;Description automatically generated">
            <a:extLst>
              <a:ext uri="{FF2B5EF4-FFF2-40B4-BE49-F238E27FC236}">
                <a16:creationId xmlns:a16="http://schemas.microsoft.com/office/drawing/2014/main" id="{20D7274F-02E4-D1D6-6FE1-1369B288BF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19537" y="3429000"/>
            <a:ext cx="2104199" cy="2739032"/>
          </a:xfrm>
          <a:prstGeom prst="rect">
            <a:avLst/>
          </a:prstGeom>
        </p:spPr>
      </p:pic>
      <p:pic>
        <p:nvPicPr>
          <p:cNvPr id="9" name="Picture 8" descr="A picture containing text, diagram, rectangle, plan&#10;&#10;Description automatically generated">
            <a:extLst>
              <a:ext uri="{FF2B5EF4-FFF2-40B4-BE49-F238E27FC236}">
                <a16:creationId xmlns:a16="http://schemas.microsoft.com/office/drawing/2014/main" id="{0C8D7B2F-1671-0A40-FFDD-167787861DE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92611" y="3429001"/>
            <a:ext cx="2079851" cy="2739032"/>
          </a:xfrm>
          <a:prstGeom prst="rect">
            <a:avLst/>
          </a:prstGeom>
        </p:spPr>
      </p:pic>
      <p:sp>
        <p:nvSpPr>
          <p:cNvPr id="10" name="TextBox 9">
            <a:extLst>
              <a:ext uri="{FF2B5EF4-FFF2-40B4-BE49-F238E27FC236}">
                <a16:creationId xmlns:a16="http://schemas.microsoft.com/office/drawing/2014/main" id="{EBFC1B79-F698-B3A4-99DB-BA406F8442F5}"/>
              </a:ext>
            </a:extLst>
          </p:cNvPr>
          <p:cNvSpPr txBox="1"/>
          <p:nvPr/>
        </p:nvSpPr>
        <p:spPr>
          <a:xfrm>
            <a:off x="803365" y="6165534"/>
            <a:ext cx="1432875"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Solid square</a:t>
            </a:r>
          </a:p>
        </p:txBody>
      </p:sp>
      <p:sp>
        <p:nvSpPr>
          <p:cNvPr id="11" name="TextBox 10">
            <a:extLst>
              <a:ext uri="{FF2B5EF4-FFF2-40B4-BE49-F238E27FC236}">
                <a16:creationId xmlns:a16="http://schemas.microsoft.com/office/drawing/2014/main" id="{6AEB4832-7289-07A7-4295-7326272A8B79}"/>
              </a:ext>
            </a:extLst>
          </p:cNvPr>
          <p:cNvSpPr txBox="1"/>
          <p:nvPr/>
        </p:nvSpPr>
        <p:spPr>
          <a:xfrm>
            <a:off x="3855198" y="6165534"/>
            <a:ext cx="1432875"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Hollow square</a:t>
            </a:r>
          </a:p>
        </p:txBody>
      </p:sp>
      <p:sp>
        <p:nvSpPr>
          <p:cNvPr id="12" name="TextBox 11">
            <a:extLst>
              <a:ext uri="{FF2B5EF4-FFF2-40B4-BE49-F238E27FC236}">
                <a16:creationId xmlns:a16="http://schemas.microsoft.com/office/drawing/2014/main" id="{A3EDC94A-CA75-8AEB-7327-009AA62177A3}"/>
              </a:ext>
            </a:extLst>
          </p:cNvPr>
          <p:cNvSpPr txBox="1"/>
          <p:nvPr/>
        </p:nvSpPr>
        <p:spPr>
          <a:xfrm>
            <a:off x="6916069" y="6165534"/>
            <a:ext cx="1432875"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Plus symbol</a:t>
            </a:r>
          </a:p>
        </p:txBody>
      </p:sp>
      <p:sp>
        <p:nvSpPr>
          <p:cNvPr id="13" name="TextBox 12">
            <a:extLst>
              <a:ext uri="{FF2B5EF4-FFF2-40B4-BE49-F238E27FC236}">
                <a16:creationId xmlns:a16="http://schemas.microsoft.com/office/drawing/2014/main" id="{65E67B09-030D-C2C9-E027-3874D8F50BAE}"/>
              </a:ext>
            </a:extLst>
          </p:cNvPr>
          <p:cNvSpPr txBox="1"/>
          <p:nvPr/>
        </p:nvSpPr>
        <p:spPr>
          <a:xfrm>
            <a:off x="9955759" y="6165534"/>
            <a:ext cx="1432875" cy="338554"/>
          </a:xfrm>
          <a:prstGeom prst="rect">
            <a:avLst/>
          </a:prstGeom>
          <a:noFill/>
        </p:spPr>
        <p:txBody>
          <a:bodyPr wrap="square" rtlCol="0">
            <a:spAutoFit/>
          </a:bodyPr>
          <a:lstStyle/>
          <a:p>
            <a:pPr algn="ctr"/>
            <a:r>
              <a:rPr lang="en-US" sz="1600" b="1" dirty="0" err="1">
                <a:latin typeface="Calibri" panose="020F0502020204030204" pitchFamily="34" charset="0"/>
                <a:cs typeface="Calibri" panose="020F0502020204030204" pitchFamily="34" charset="0"/>
              </a:rPr>
              <a:t>Dumbell</a:t>
            </a:r>
            <a:endParaRPr lang="en-US" sz="1600" b="1"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44B9FB98-D7FB-F0C6-B569-8C8FF252ABDB}"/>
              </a:ext>
            </a:extLst>
          </p:cNvPr>
          <p:cNvSpPr txBox="1"/>
          <p:nvPr/>
        </p:nvSpPr>
        <p:spPr>
          <a:xfrm>
            <a:off x="488943" y="1265808"/>
            <a:ext cx="11322843" cy="2062103"/>
          </a:xfrm>
          <a:prstGeom prst="rect">
            <a:avLst/>
          </a:prstGeom>
          <a:noFill/>
        </p:spPr>
        <p:txBody>
          <a:bodyPr wrap="square" rtlCol="0">
            <a:spAutoFit/>
          </a:bodyPr>
          <a:lstStyle/>
          <a:p>
            <a:pPr algn="just"/>
            <a:r>
              <a:rPr lang="en-US" sz="1600" b="1" dirty="0">
                <a:latin typeface="Calibri" panose="020F0502020204030204" pitchFamily="34" charset="0"/>
                <a:cs typeface="Calibri" panose="020F0502020204030204" pitchFamily="34" charset="0"/>
              </a:rPr>
              <a:t>Morphological operations </a:t>
            </a:r>
            <a:r>
              <a:rPr lang="en-US" sz="1600" dirty="0">
                <a:latin typeface="Calibri" panose="020F0502020204030204" pitchFamily="34" charset="0"/>
                <a:cs typeface="Calibri" panose="020F0502020204030204" pitchFamily="34" charset="0"/>
              </a:rPr>
              <a:t>are usually used on binary images of 0’s and 1’s where the 1’s constitute the image. As the name suggests, they are operations used to manipulate the morphology, or shape, of an image based on a given structuring element (SE). The common morphological operations include the dilation, erosion, opening (erode then dilate), and closing (dilate then erode) operation.</a:t>
            </a:r>
          </a:p>
          <a:p>
            <a:pPr algn="just"/>
            <a:endParaRPr lang="en-US" sz="1600" b="1"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Before trying out the morphological operations available in Python, I tried mapping the results in a graphing paper. Dilation “extends” an image, while erosion “contracts” it. Dilation works by overlapping the origin of the SE over different pixels, and “turning on”, or switching that pixel to a 1 IF the image and the structuring element overlap even by one pixel. On the other hand, erosion works by again overlapping the origin of the SE over different pixels, and turning it on only when the SE is fully inside the image.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yellow and purple squares&#10;&#10;Description automatically generated with medium confidence">
            <a:extLst>
              <a:ext uri="{FF2B5EF4-FFF2-40B4-BE49-F238E27FC236}">
                <a16:creationId xmlns:a16="http://schemas.microsoft.com/office/drawing/2014/main" id="{78DD411D-C9F6-FE7D-7DDA-33B14B3BDE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3006" y="5022794"/>
            <a:ext cx="4518341" cy="1506113"/>
          </a:xfrm>
          <a:prstGeom prst="rect">
            <a:avLst/>
          </a:prstGeom>
        </p:spPr>
      </p:pic>
      <p:pic>
        <p:nvPicPr>
          <p:cNvPr id="15" name="Picture 14" descr="A yellow and purple rectangles&#10;&#10;Description automatically generated with low confidence">
            <a:extLst>
              <a:ext uri="{FF2B5EF4-FFF2-40B4-BE49-F238E27FC236}">
                <a16:creationId xmlns:a16="http://schemas.microsoft.com/office/drawing/2014/main" id="{8BB6A04F-C21B-563E-7DC6-67C75E925D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3007" y="3649084"/>
            <a:ext cx="4518341" cy="1506113"/>
          </a:xfrm>
          <a:prstGeom prst="rect">
            <a:avLst/>
          </a:prstGeom>
        </p:spPr>
      </p:pic>
      <p:sp>
        <p:nvSpPr>
          <p:cNvPr id="2" name="PlaceHolder 2">
            <a:extLst>
              <a:ext uri="{FF2B5EF4-FFF2-40B4-BE49-F238E27FC236}">
                <a16:creationId xmlns:a16="http://schemas.microsoft.com/office/drawing/2014/main" id="{BDF7A8F3-B5D5-BAFC-D704-62B5C1C939F2}"/>
              </a:ext>
            </a:extLst>
          </p:cNvPr>
          <p:cNvSpPr txBox="1">
            <a:spLocks/>
          </p:cNvSpPr>
          <p:nvPr/>
        </p:nvSpPr>
        <p:spPr>
          <a:xfrm>
            <a:off x="-1" y="0"/>
            <a:ext cx="12191759" cy="1325160"/>
          </a:xfrm>
          <a:prstGeom prst="rect">
            <a:avLst/>
          </a:prstGeom>
          <a:noFill/>
          <a:ln w="0">
            <a:noFill/>
          </a:ln>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1" dirty="0">
                <a:solidFill>
                  <a:srgbClr val="000000"/>
                </a:solidFill>
                <a:latin typeface="Calibri Light"/>
              </a:rPr>
              <a:t>MORPHOLOGICAL OPERATIONS - NUMERICAL</a:t>
            </a:r>
            <a:endParaRPr lang="en-US" b="1" spc="-1" dirty="0">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4"/>
              </a:rPr>
              <a:t>https://github.com/genvert/AP_157_FX-2_Vertudez/tree/main/Activity%206</a:t>
            </a:r>
            <a:endParaRPr lang="en-PH" sz="1200" b="0" strike="noStrike" spc="-1" dirty="0">
              <a:latin typeface="Arial"/>
            </a:endParaRPr>
          </a:p>
        </p:txBody>
      </p:sp>
      <p:pic>
        <p:nvPicPr>
          <p:cNvPr id="4" name="Picture 3" descr="A yellow and purple squares&#10;&#10;Description automatically generated with low confidence">
            <a:extLst>
              <a:ext uri="{FF2B5EF4-FFF2-40B4-BE49-F238E27FC236}">
                <a16:creationId xmlns:a16="http://schemas.microsoft.com/office/drawing/2014/main" id="{52452509-6590-8A33-60C4-5DBB0A0D2CF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0650" y="2275370"/>
            <a:ext cx="4518341" cy="1506113"/>
          </a:xfrm>
          <a:prstGeom prst="rect">
            <a:avLst/>
          </a:prstGeom>
        </p:spPr>
      </p:pic>
      <p:pic>
        <p:nvPicPr>
          <p:cNvPr id="8" name="Picture 7" descr="A yellow and purple rectangles&#10;&#10;Description automatically generated with low confidence">
            <a:extLst>
              <a:ext uri="{FF2B5EF4-FFF2-40B4-BE49-F238E27FC236}">
                <a16:creationId xmlns:a16="http://schemas.microsoft.com/office/drawing/2014/main" id="{8440E323-1A80-69AB-DD81-07EDFC24B7C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0651" y="3649083"/>
            <a:ext cx="4518341" cy="1506113"/>
          </a:xfrm>
          <a:prstGeom prst="rect">
            <a:avLst/>
          </a:prstGeom>
        </p:spPr>
      </p:pic>
      <p:pic>
        <p:nvPicPr>
          <p:cNvPr id="11" name="Picture 10" descr="A yellow and purple squares&#10;&#10;Description automatically generated with medium confidence">
            <a:extLst>
              <a:ext uri="{FF2B5EF4-FFF2-40B4-BE49-F238E27FC236}">
                <a16:creationId xmlns:a16="http://schemas.microsoft.com/office/drawing/2014/main" id="{A7CB913E-099E-0E84-44CA-67330B6EC3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0650" y="5022794"/>
            <a:ext cx="4518341" cy="1506113"/>
          </a:xfrm>
          <a:prstGeom prst="rect">
            <a:avLst/>
          </a:prstGeom>
        </p:spPr>
      </p:pic>
      <p:sp>
        <p:nvSpPr>
          <p:cNvPr id="3" name="TextBox 2">
            <a:extLst>
              <a:ext uri="{FF2B5EF4-FFF2-40B4-BE49-F238E27FC236}">
                <a16:creationId xmlns:a16="http://schemas.microsoft.com/office/drawing/2014/main" id="{47C9FFF7-4179-5B7F-C768-D0C9C13DE967}"/>
              </a:ext>
            </a:extLst>
          </p:cNvPr>
          <p:cNvSpPr txBox="1"/>
          <p:nvPr/>
        </p:nvSpPr>
        <p:spPr>
          <a:xfrm>
            <a:off x="210649" y="1516228"/>
            <a:ext cx="3154718"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Image: Solid square</a:t>
            </a:r>
          </a:p>
        </p:txBody>
      </p:sp>
      <p:sp>
        <p:nvSpPr>
          <p:cNvPr id="5" name="TextBox 4">
            <a:extLst>
              <a:ext uri="{FF2B5EF4-FFF2-40B4-BE49-F238E27FC236}">
                <a16:creationId xmlns:a16="http://schemas.microsoft.com/office/drawing/2014/main" id="{9EC5B22B-C333-A2DF-7DA4-6552F8234FEE}"/>
              </a:ext>
            </a:extLst>
          </p:cNvPr>
          <p:cNvSpPr txBox="1"/>
          <p:nvPr/>
        </p:nvSpPr>
        <p:spPr>
          <a:xfrm>
            <a:off x="892461" y="1933123"/>
            <a:ext cx="3154718" cy="369332"/>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Dilation</a:t>
            </a:r>
          </a:p>
        </p:txBody>
      </p:sp>
      <p:sp>
        <p:nvSpPr>
          <p:cNvPr id="6" name="TextBox 5">
            <a:extLst>
              <a:ext uri="{FF2B5EF4-FFF2-40B4-BE49-F238E27FC236}">
                <a16:creationId xmlns:a16="http://schemas.microsoft.com/office/drawing/2014/main" id="{7BFFDCDD-E54A-2F4E-3789-36B9CD647F55}"/>
              </a:ext>
            </a:extLst>
          </p:cNvPr>
          <p:cNvSpPr txBox="1"/>
          <p:nvPr/>
        </p:nvSpPr>
        <p:spPr>
          <a:xfrm>
            <a:off x="8144817" y="1935710"/>
            <a:ext cx="3154718" cy="369332"/>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Erosion</a:t>
            </a:r>
          </a:p>
        </p:txBody>
      </p:sp>
      <p:sp>
        <p:nvSpPr>
          <p:cNvPr id="7" name="TextBox 6">
            <a:extLst>
              <a:ext uri="{FF2B5EF4-FFF2-40B4-BE49-F238E27FC236}">
                <a16:creationId xmlns:a16="http://schemas.microsoft.com/office/drawing/2014/main" id="{1F74DE43-3C03-93D6-A7D3-27521FB5B103}"/>
              </a:ext>
            </a:extLst>
          </p:cNvPr>
          <p:cNvSpPr txBox="1"/>
          <p:nvPr/>
        </p:nvSpPr>
        <p:spPr>
          <a:xfrm>
            <a:off x="210648" y="966323"/>
            <a:ext cx="11322843" cy="584775"/>
          </a:xfrm>
          <a:prstGeom prst="rect">
            <a:avLst/>
          </a:prstGeom>
          <a:noFill/>
        </p:spPr>
        <p:txBody>
          <a:bodyPr wrap="square" rtlCol="0">
            <a:spAutoFit/>
          </a:bodyPr>
          <a:lstStyle/>
          <a:p>
            <a:pPr algn="just"/>
            <a:r>
              <a:rPr lang="en-US" sz="1600" dirty="0">
                <a:latin typeface="Calibri" panose="020F0502020204030204" pitchFamily="34" charset="0"/>
                <a:cs typeface="Calibri" panose="020F0502020204030204" pitchFamily="34" charset="0"/>
              </a:rPr>
              <a:t>Now, it’s time to try them numerically with Python. The images, as before, are a 5x5 solid square, 10x10 hollow square that is 2 units thick, a plus symbol, and a dumbbell. The structuring elements are still a 2x2 solid square, a 2x1 solid rectangle, and a 5x5 solid square.</a:t>
            </a:r>
          </a:p>
        </p:txBody>
      </p:sp>
      <p:sp>
        <p:nvSpPr>
          <p:cNvPr id="9" name="TextBox 8">
            <a:extLst>
              <a:ext uri="{FF2B5EF4-FFF2-40B4-BE49-F238E27FC236}">
                <a16:creationId xmlns:a16="http://schemas.microsoft.com/office/drawing/2014/main" id="{CD4A5043-1D2D-E449-B7AD-CC3D9B492EE5}"/>
              </a:ext>
            </a:extLst>
          </p:cNvPr>
          <p:cNvSpPr txBox="1"/>
          <p:nvPr/>
        </p:nvSpPr>
        <p:spPr>
          <a:xfrm>
            <a:off x="4728991" y="2384642"/>
            <a:ext cx="2734015" cy="4016484"/>
          </a:xfrm>
          <a:prstGeom prst="rect">
            <a:avLst/>
          </a:prstGeom>
          <a:noFill/>
        </p:spPr>
        <p:txBody>
          <a:bodyPr wrap="square" rtlCol="0">
            <a:spAutoFit/>
          </a:bodyPr>
          <a:lstStyle/>
          <a:p>
            <a:pPr algn="just"/>
            <a:r>
              <a:rPr lang="en-US" sz="1500" dirty="0">
                <a:latin typeface="Calibri" panose="020F0502020204030204" pitchFamily="34" charset="0"/>
                <a:cs typeface="Calibri" panose="020F0502020204030204" pitchFamily="34" charset="0"/>
              </a:rPr>
              <a:t>As we can see, the dilated square becomes larger, while the eroded one gets smaller, as expected. The structuring element determines the final shape of the object.</a:t>
            </a:r>
          </a:p>
          <a:p>
            <a:pPr algn="just"/>
            <a:endParaRPr lang="en-US" sz="1500" dirty="0">
              <a:latin typeface="Calibri" panose="020F0502020204030204" pitchFamily="34" charset="0"/>
              <a:cs typeface="Calibri" panose="020F0502020204030204" pitchFamily="34" charset="0"/>
            </a:endParaRPr>
          </a:p>
          <a:p>
            <a:pPr algn="just"/>
            <a:r>
              <a:rPr lang="en-US" sz="1500" dirty="0">
                <a:latin typeface="Calibri" panose="020F0502020204030204" pitchFamily="34" charset="0"/>
                <a:cs typeface="Calibri" panose="020F0502020204030204" pitchFamily="34" charset="0"/>
              </a:rPr>
              <a:t>The anchor point for the first two SEs is the (0,0) pixel, while the third one is the center, that is why the result is not centered on the first two.</a:t>
            </a:r>
          </a:p>
          <a:p>
            <a:pPr algn="just"/>
            <a:endParaRPr lang="en-US" sz="1500" dirty="0">
              <a:latin typeface="Calibri" panose="020F0502020204030204" pitchFamily="34" charset="0"/>
              <a:cs typeface="Calibri" panose="020F0502020204030204" pitchFamily="34" charset="0"/>
            </a:endParaRPr>
          </a:p>
          <a:p>
            <a:pPr algn="just"/>
            <a:r>
              <a:rPr lang="en-US" sz="1500" dirty="0">
                <a:latin typeface="Calibri" panose="020F0502020204030204" pitchFamily="34" charset="0"/>
                <a:cs typeface="Calibri" panose="020F0502020204030204" pitchFamily="34" charset="0"/>
              </a:rPr>
              <a:t>Still, note that if the structuring element is symmetrical, then the final image just gets translated if you change anchor point.</a:t>
            </a:r>
          </a:p>
        </p:txBody>
      </p:sp>
      <p:pic>
        <p:nvPicPr>
          <p:cNvPr id="10" name="Picture 9" descr="A yellow and purple squares&#10;&#10;Description automatically generated with low confidence">
            <a:extLst>
              <a:ext uri="{FF2B5EF4-FFF2-40B4-BE49-F238E27FC236}">
                <a16:creationId xmlns:a16="http://schemas.microsoft.com/office/drawing/2014/main" id="{A96CA979-DF13-D495-D2B8-0DC3E3F69F2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56720" y="2302455"/>
            <a:ext cx="4518341" cy="1506113"/>
          </a:xfrm>
          <a:prstGeom prst="rect">
            <a:avLst/>
          </a:prstGeom>
        </p:spPr>
      </p:pic>
    </p:spTree>
    <p:extLst>
      <p:ext uri="{BB962C8B-B14F-4D97-AF65-F5344CB8AC3E}">
        <p14:creationId xmlns:p14="http://schemas.microsoft.com/office/powerpoint/2010/main" val="96829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3" name="Picture 2" descr="A yellow and purple squares&#10;&#10;Description automatically generated with low confidence">
            <a:extLst>
              <a:ext uri="{FF2B5EF4-FFF2-40B4-BE49-F238E27FC236}">
                <a16:creationId xmlns:a16="http://schemas.microsoft.com/office/drawing/2014/main" id="{D3FDB45E-EA84-39AC-4C42-A2299CE45F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742" y="1968528"/>
            <a:ext cx="4381413" cy="1460471"/>
          </a:xfrm>
          <a:prstGeom prst="rect">
            <a:avLst/>
          </a:prstGeom>
        </p:spPr>
      </p:pic>
      <p:pic>
        <p:nvPicPr>
          <p:cNvPr id="6" name="Picture 5" descr="A yellow and purple rectangles&#10;&#10;Description automatically generated with low confidence">
            <a:extLst>
              <a:ext uri="{FF2B5EF4-FFF2-40B4-BE49-F238E27FC236}">
                <a16:creationId xmlns:a16="http://schemas.microsoft.com/office/drawing/2014/main" id="{4150344C-1DF1-22AD-642B-FCCDF2FFF4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9287" y="3428999"/>
            <a:ext cx="4381413" cy="1460471"/>
          </a:xfrm>
          <a:prstGeom prst="rect">
            <a:avLst/>
          </a:prstGeom>
        </p:spPr>
      </p:pic>
      <p:pic>
        <p:nvPicPr>
          <p:cNvPr id="9" name="Picture 8" descr="A yellow and purple squares&#10;&#10;Description automatically generated with medium confidence">
            <a:extLst>
              <a:ext uri="{FF2B5EF4-FFF2-40B4-BE49-F238E27FC236}">
                <a16:creationId xmlns:a16="http://schemas.microsoft.com/office/drawing/2014/main" id="{FC97CE13-DC17-8BD3-E461-0C597530067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2143" y="4913191"/>
            <a:ext cx="4381413" cy="1460471"/>
          </a:xfrm>
          <a:prstGeom prst="rect">
            <a:avLst/>
          </a:prstGeom>
        </p:spPr>
      </p:pic>
      <p:pic>
        <p:nvPicPr>
          <p:cNvPr id="12" name="Picture 11" descr="A yellow and purple squares&#10;&#10;Description automatically generated with low confidence">
            <a:extLst>
              <a:ext uri="{FF2B5EF4-FFF2-40B4-BE49-F238E27FC236}">
                <a16:creationId xmlns:a16="http://schemas.microsoft.com/office/drawing/2014/main" id="{70913DA9-3CC8-A50E-E094-484A3B2EBCE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50322" y="1968528"/>
            <a:ext cx="4381413" cy="1460471"/>
          </a:xfrm>
          <a:prstGeom prst="rect">
            <a:avLst/>
          </a:prstGeom>
        </p:spPr>
      </p:pic>
      <p:pic>
        <p:nvPicPr>
          <p:cNvPr id="16" name="Picture 15" descr="A yellow and purple rectangles&#10;&#10;Description automatically generated with low confidence">
            <a:extLst>
              <a:ext uri="{FF2B5EF4-FFF2-40B4-BE49-F238E27FC236}">
                <a16:creationId xmlns:a16="http://schemas.microsoft.com/office/drawing/2014/main" id="{F4D844C0-217B-8E87-DD31-288738A7FF2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50322" y="3428998"/>
            <a:ext cx="4381413" cy="1460471"/>
          </a:xfrm>
          <a:prstGeom prst="rect">
            <a:avLst/>
          </a:prstGeom>
        </p:spPr>
      </p:pic>
      <p:sp>
        <p:nvSpPr>
          <p:cNvPr id="2" name="PlaceHolder 2">
            <a:extLst>
              <a:ext uri="{FF2B5EF4-FFF2-40B4-BE49-F238E27FC236}">
                <a16:creationId xmlns:a16="http://schemas.microsoft.com/office/drawing/2014/main" id="{3F51C09C-5A0A-F88F-8206-2E7B08504D30}"/>
              </a:ext>
            </a:extLst>
          </p:cNvPr>
          <p:cNvSpPr txBox="1">
            <a:spLocks/>
          </p:cNvSpPr>
          <p:nvPr/>
        </p:nvSpPr>
        <p:spPr>
          <a:xfrm>
            <a:off x="-1" y="0"/>
            <a:ext cx="12191759" cy="1325160"/>
          </a:xfrm>
          <a:prstGeom prst="rect">
            <a:avLst/>
          </a:prstGeom>
          <a:noFill/>
          <a:ln w="0">
            <a:noFill/>
          </a:ln>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1" dirty="0">
                <a:solidFill>
                  <a:srgbClr val="000000"/>
                </a:solidFill>
                <a:latin typeface="Calibri Light"/>
              </a:rPr>
              <a:t>MORPHOLOGICAL OPERATIONS - NUMERICAL</a:t>
            </a:r>
            <a:endParaRPr lang="en-US" b="1" spc="-1" dirty="0">
              <a:solidFill>
                <a:srgbClr val="000000"/>
              </a:solidFill>
              <a:latin typeface="Calibri"/>
            </a:endParaRPr>
          </a:p>
        </p:txBody>
      </p:sp>
      <p:sp>
        <p:nvSpPr>
          <p:cNvPr id="4" name="TextBox 3">
            <a:extLst>
              <a:ext uri="{FF2B5EF4-FFF2-40B4-BE49-F238E27FC236}">
                <a16:creationId xmlns:a16="http://schemas.microsoft.com/office/drawing/2014/main" id="{62AD4DC3-6268-F25F-9E4E-050E7F4243DC}"/>
              </a:ext>
            </a:extLst>
          </p:cNvPr>
          <p:cNvSpPr txBox="1"/>
          <p:nvPr/>
        </p:nvSpPr>
        <p:spPr>
          <a:xfrm>
            <a:off x="229502" y="1191163"/>
            <a:ext cx="3154718"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Image: Hollow square</a:t>
            </a:r>
          </a:p>
        </p:txBody>
      </p:sp>
      <p:sp>
        <p:nvSpPr>
          <p:cNvPr id="5" name="TextBox 4">
            <a:extLst>
              <a:ext uri="{FF2B5EF4-FFF2-40B4-BE49-F238E27FC236}">
                <a16:creationId xmlns:a16="http://schemas.microsoft.com/office/drawing/2014/main" id="{12ABC611-E813-C82E-CBF2-851327F71385}"/>
              </a:ext>
            </a:extLst>
          </p:cNvPr>
          <p:cNvSpPr txBox="1"/>
          <p:nvPr/>
        </p:nvSpPr>
        <p:spPr>
          <a:xfrm>
            <a:off x="1192488" y="1624363"/>
            <a:ext cx="3154718" cy="369332"/>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Dilation</a:t>
            </a:r>
          </a:p>
        </p:txBody>
      </p:sp>
      <p:sp>
        <p:nvSpPr>
          <p:cNvPr id="7" name="TextBox 6">
            <a:extLst>
              <a:ext uri="{FF2B5EF4-FFF2-40B4-BE49-F238E27FC236}">
                <a16:creationId xmlns:a16="http://schemas.microsoft.com/office/drawing/2014/main" id="{6DACF479-09E4-20F9-3C7B-E03A68F10EBB}"/>
              </a:ext>
            </a:extLst>
          </p:cNvPr>
          <p:cNvSpPr txBox="1"/>
          <p:nvPr/>
        </p:nvSpPr>
        <p:spPr>
          <a:xfrm>
            <a:off x="8163669" y="1624363"/>
            <a:ext cx="3154718" cy="369332"/>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Erosion</a:t>
            </a:r>
          </a:p>
        </p:txBody>
      </p:sp>
      <p:sp>
        <p:nvSpPr>
          <p:cNvPr id="8" name="TextBox 7">
            <a:extLst>
              <a:ext uri="{FF2B5EF4-FFF2-40B4-BE49-F238E27FC236}">
                <a16:creationId xmlns:a16="http://schemas.microsoft.com/office/drawing/2014/main" id="{F37E9520-3284-8E36-5C28-F7B7DB764783}"/>
              </a:ext>
            </a:extLst>
          </p:cNvPr>
          <p:cNvSpPr txBox="1"/>
          <p:nvPr/>
        </p:nvSpPr>
        <p:spPr>
          <a:xfrm>
            <a:off x="4757287" y="2843488"/>
            <a:ext cx="2734015" cy="2631490"/>
          </a:xfrm>
          <a:prstGeom prst="rect">
            <a:avLst/>
          </a:prstGeom>
          <a:noFill/>
        </p:spPr>
        <p:txBody>
          <a:bodyPr wrap="square" rtlCol="0">
            <a:spAutoFit/>
          </a:bodyPr>
          <a:lstStyle/>
          <a:p>
            <a:pPr algn="just"/>
            <a:r>
              <a:rPr lang="en-US" sz="1500" dirty="0">
                <a:latin typeface="Calibri" panose="020F0502020204030204" pitchFamily="34" charset="0"/>
                <a:cs typeface="Calibri" panose="020F0502020204030204" pitchFamily="34" charset="0"/>
              </a:rPr>
              <a:t>Again, the dilated square becomes larger, while the eroded one gets smaller, as expected. </a:t>
            </a:r>
          </a:p>
          <a:p>
            <a:pPr algn="just"/>
            <a:endParaRPr lang="en-US" sz="1500" dirty="0">
              <a:latin typeface="Calibri" panose="020F0502020204030204" pitchFamily="34" charset="0"/>
              <a:cs typeface="Calibri" panose="020F0502020204030204" pitchFamily="34" charset="0"/>
            </a:endParaRPr>
          </a:p>
          <a:p>
            <a:pPr algn="just"/>
            <a:r>
              <a:rPr lang="en-US" sz="1500" dirty="0">
                <a:latin typeface="Calibri" panose="020F0502020204030204" pitchFamily="34" charset="0"/>
                <a:cs typeface="Calibri" panose="020F0502020204030204" pitchFamily="34" charset="0"/>
              </a:rPr>
              <a:t>Since the hollow square is 2 pixel thick, eroding it with a 5x5 square deletes the whole image since the 5x5 square does not fit anywhere in the image, as seen in the last image on the right.</a:t>
            </a:r>
          </a:p>
        </p:txBody>
      </p:sp>
      <p:pic>
        <p:nvPicPr>
          <p:cNvPr id="10" name="Picture 9" descr="A yellow and purple squares&#10;&#10;Description automatically generated with low confidence">
            <a:extLst>
              <a:ext uri="{FF2B5EF4-FFF2-40B4-BE49-F238E27FC236}">
                <a16:creationId xmlns:a16="http://schemas.microsoft.com/office/drawing/2014/main" id="{B689090A-F6EC-1E61-5F76-230FBC8CA7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287" y="1968528"/>
            <a:ext cx="4381413" cy="1460471"/>
          </a:xfrm>
          <a:prstGeom prst="rect">
            <a:avLst/>
          </a:prstGeom>
        </p:spPr>
      </p:pic>
      <p:pic>
        <p:nvPicPr>
          <p:cNvPr id="13" name="Picture 12" descr="A yellow and purple squares&#10;&#10;Description automatically generated with medium confidence">
            <a:extLst>
              <a:ext uri="{FF2B5EF4-FFF2-40B4-BE49-F238E27FC236}">
                <a16:creationId xmlns:a16="http://schemas.microsoft.com/office/drawing/2014/main" id="{33F6271C-3553-9F70-55DF-6374E3942F0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50322" y="4922053"/>
            <a:ext cx="4381413" cy="1460471"/>
          </a:xfrm>
          <a:prstGeom prst="rect">
            <a:avLst/>
          </a:prstGeom>
        </p:spPr>
      </p:pic>
    </p:spTree>
    <p:extLst>
      <p:ext uri="{BB962C8B-B14F-4D97-AF65-F5344CB8AC3E}">
        <p14:creationId xmlns:p14="http://schemas.microsoft.com/office/powerpoint/2010/main" val="140438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yellow and purple squares&#10;&#10;Description automatically generated with medium confidence">
            <a:extLst>
              <a:ext uri="{FF2B5EF4-FFF2-40B4-BE49-F238E27FC236}">
                <a16:creationId xmlns:a16="http://schemas.microsoft.com/office/drawing/2014/main" id="{E14682D3-EF8D-92DD-21CA-30D1696551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5004" y="4890457"/>
            <a:ext cx="4887011" cy="1629004"/>
          </a:xfrm>
          <a:prstGeom prst="rect">
            <a:avLst/>
          </a:prstGeom>
        </p:spPr>
      </p:pic>
      <p:pic>
        <p:nvPicPr>
          <p:cNvPr id="15" name="Picture 14" descr="A yellow and purple rectangles&#10;&#10;Description automatically generated with low confidence">
            <a:extLst>
              <a:ext uri="{FF2B5EF4-FFF2-40B4-BE49-F238E27FC236}">
                <a16:creationId xmlns:a16="http://schemas.microsoft.com/office/drawing/2014/main" id="{FAE87A68-E27C-B2C9-6891-6FB935C997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4991" y="3388225"/>
            <a:ext cx="4887011" cy="1629004"/>
          </a:xfrm>
          <a:prstGeom prst="rect">
            <a:avLst/>
          </a:prstGeom>
        </p:spPr>
      </p:pic>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4"/>
              </a:rPr>
              <a:t>https://github.com/genvert/AP_157_FX-2_Vertudez/tree/main/Activity%206</a:t>
            </a:r>
            <a:endParaRPr lang="en-PH" sz="1200" b="0" strike="noStrike" spc="-1" dirty="0">
              <a:latin typeface="Arial"/>
            </a:endParaRPr>
          </a:p>
        </p:txBody>
      </p:sp>
      <p:pic>
        <p:nvPicPr>
          <p:cNvPr id="4" name="Picture 3" descr="A yellow and purple squares&#10;&#10;Description automatically generated with low confidence">
            <a:extLst>
              <a:ext uri="{FF2B5EF4-FFF2-40B4-BE49-F238E27FC236}">
                <a16:creationId xmlns:a16="http://schemas.microsoft.com/office/drawing/2014/main" id="{F260DEFD-0410-0B7B-F9DC-87E6284BE7E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 y="1799996"/>
            <a:ext cx="4887011" cy="1629004"/>
          </a:xfrm>
          <a:prstGeom prst="rect">
            <a:avLst/>
          </a:prstGeom>
        </p:spPr>
      </p:pic>
      <p:pic>
        <p:nvPicPr>
          <p:cNvPr id="7" name="Picture 6" descr="A yellow and purple rectangles&#10;&#10;Description automatically generated with low confidence">
            <a:extLst>
              <a:ext uri="{FF2B5EF4-FFF2-40B4-BE49-F238E27FC236}">
                <a16:creationId xmlns:a16="http://schemas.microsoft.com/office/drawing/2014/main" id="{0B3084F0-CD60-5B3F-C65C-9EF3965DDC3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 y="3388225"/>
            <a:ext cx="4887008" cy="1629003"/>
          </a:xfrm>
          <a:prstGeom prst="rect">
            <a:avLst/>
          </a:prstGeom>
        </p:spPr>
      </p:pic>
      <p:pic>
        <p:nvPicPr>
          <p:cNvPr id="10" name="Picture 9" descr="A yellow and purple squares&#10;&#10;Description automatically generated with medium confidence">
            <a:extLst>
              <a:ext uri="{FF2B5EF4-FFF2-40B4-BE49-F238E27FC236}">
                <a16:creationId xmlns:a16="http://schemas.microsoft.com/office/drawing/2014/main" id="{78CC7AD9-715E-516E-FD49-6B13C9E73EC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4981676"/>
            <a:ext cx="4887011" cy="1629004"/>
          </a:xfrm>
          <a:prstGeom prst="rect">
            <a:avLst/>
          </a:prstGeom>
        </p:spPr>
      </p:pic>
      <p:pic>
        <p:nvPicPr>
          <p:cNvPr id="13" name="Picture 12" descr="A yellow and purple squares&#10;&#10;Description automatically generated with low confidence">
            <a:extLst>
              <a:ext uri="{FF2B5EF4-FFF2-40B4-BE49-F238E27FC236}">
                <a16:creationId xmlns:a16="http://schemas.microsoft.com/office/drawing/2014/main" id="{F84DF56A-8E9E-4389-5F4C-CBC3DF94546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04999" y="1939053"/>
            <a:ext cx="4887008" cy="1629003"/>
          </a:xfrm>
          <a:prstGeom prst="rect">
            <a:avLst/>
          </a:prstGeom>
        </p:spPr>
      </p:pic>
      <p:sp>
        <p:nvSpPr>
          <p:cNvPr id="2" name="PlaceHolder 2">
            <a:extLst>
              <a:ext uri="{FF2B5EF4-FFF2-40B4-BE49-F238E27FC236}">
                <a16:creationId xmlns:a16="http://schemas.microsoft.com/office/drawing/2014/main" id="{B87A56CB-70C9-AE04-FCAC-05DBCD254831}"/>
              </a:ext>
            </a:extLst>
          </p:cNvPr>
          <p:cNvSpPr txBox="1">
            <a:spLocks/>
          </p:cNvSpPr>
          <p:nvPr/>
        </p:nvSpPr>
        <p:spPr>
          <a:xfrm>
            <a:off x="-1" y="0"/>
            <a:ext cx="12191759" cy="1325160"/>
          </a:xfrm>
          <a:prstGeom prst="rect">
            <a:avLst/>
          </a:prstGeom>
          <a:noFill/>
          <a:ln w="0">
            <a:noFill/>
          </a:ln>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1" dirty="0">
                <a:solidFill>
                  <a:srgbClr val="000000"/>
                </a:solidFill>
                <a:latin typeface="Calibri Light"/>
              </a:rPr>
              <a:t>MORPHOLOGICAL OPERATIONS - NUMERICAL</a:t>
            </a:r>
            <a:endParaRPr lang="en-US" b="1" spc="-1" dirty="0">
              <a:solidFill>
                <a:srgbClr val="000000"/>
              </a:solidFill>
              <a:latin typeface="Calibri"/>
            </a:endParaRPr>
          </a:p>
        </p:txBody>
      </p:sp>
      <p:sp>
        <p:nvSpPr>
          <p:cNvPr id="3" name="TextBox 2">
            <a:extLst>
              <a:ext uri="{FF2B5EF4-FFF2-40B4-BE49-F238E27FC236}">
                <a16:creationId xmlns:a16="http://schemas.microsoft.com/office/drawing/2014/main" id="{9097BD6D-02C8-89D3-66DB-1CCE0A79CDD1}"/>
              </a:ext>
            </a:extLst>
          </p:cNvPr>
          <p:cNvSpPr txBox="1"/>
          <p:nvPr/>
        </p:nvSpPr>
        <p:spPr>
          <a:xfrm>
            <a:off x="229502" y="1191163"/>
            <a:ext cx="3154718"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Image: Plus symbol</a:t>
            </a:r>
          </a:p>
        </p:txBody>
      </p:sp>
      <p:sp>
        <p:nvSpPr>
          <p:cNvPr id="5" name="TextBox 4">
            <a:extLst>
              <a:ext uri="{FF2B5EF4-FFF2-40B4-BE49-F238E27FC236}">
                <a16:creationId xmlns:a16="http://schemas.microsoft.com/office/drawing/2014/main" id="{9288D111-8280-2A8F-FEB3-D05FEDF35723}"/>
              </a:ext>
            </a:extLst>
          </p:cNvPr>
          <p:cNvSpPr txBox="1"/>
          <p:nvPr/>
        </p:nvSpPr>
        <p:spPr>
          <a:xfrm>
            <a:off x="866146" y="1610107"/>
            <a:ext cx="3154718" cy="369332"/>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Dilation</a:t>
            </a:r>
          </a:p>
        </p:txBody>
      </p:sp>
      <p:sp>
        <p:nvSpPr>
          <p:cNvPr id="6" name="TextBox 5">
            <a:extLst>
              <a:ext uri="{FF2B5EF4-FFF2-40B4-BE49-F238E27FC236}">
                <a16:creationId xmlns:a16="http://schemas.microsoft.com/office/drawing/2014/main" id="{1E72374F-1706-E19B-83B8-F2FAF250422F}"/>
              </a:ext>
            </a:extLst>
          </p:cNvPr>
          <p:cNvSpPr txBox="1"/>
          <p:nvPr/>
        </p:nvSpPr>
        <p:spPr>
          <a:xfrm>
            <a:off x="8171137" y="1569720"/>
            <a:ext cx="3154718" cy="369332"/>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Erosion</a:t>
            </a:r>
          </a:p>
        </p:txBody>
      </p:sp>
      <p:sp>
        <p:nvSpPr>
          <p:cNvPr id="8" name="TextBox 7">
            <a:extLst>
              <a:ext uri="{FF2B5EF4-FFF2-40B4-BE49-F238E27FC236}">
                <a16:creationId xmlns:a16="http://schemas.microsoft.com/office/drawing/2014/main" id="{E1C887B4-F4B1-FAD5-72A3-2680B22978AB}"/>
              </a:ext>
            </a:extLst>
          </p:cNvPr>
          <p:cNvSpPr txBox="1"/>
          <p:nvPr/>
        </p:nvSpPr>
        <p:spPr>
          <a:xfrm>
            <a:off x="4728987" y="2304497"/>
            <a:ext cx="2734015" cy="3785652"/>
          </a:xfrm>
          <a:prstGeom prst="rect">
            <a:avLst/>
          </a:prstGeom>
          <a:noFill/>
        </p:spPr>
        <p:txBody>
          <a:bodyPr wrap="square" rtlCol="0">
            <a:spAutoFit/>
          </a:bodyPr>
          <a:lstStyle/>
          <a:p>
            <a:pPr algn="just"/>
            <a:r>
              <a:rPr lang="en-US" sz="1500" dirty="0">
                <a:latin typeface="Calibri" panose="020F0502020204030204" pitchFamily="34" charset="0"/>
                <a:cs typeface="Calibri" panose="020F0502020204030204" pitchFamily="34" charset="0"/>
              </a:rPr>
              <a:t>In this case, we see that the only the dilation retains the plus image.</a:t>
            </a:r>
          </a:p>
          <a:p>
            <a:pPr algn="just"/>
            <a:endParaRPr lang="en-US" sz="1500" dirty="0">
              <a:latin typeface="Calibri" panose="020F0502020204030204" pitchFamily="34" charset="0"/>
              <a:cs typeface="Calibri" panose="020F0502020204030204" pitchFamily="34" charset="0"/>
            </a:endParaRPr>
          </a:p>
          <a:p>
            <a:pPr algn="just"/>
            <a:r>
              <a:rPr lang="en-US" sz="1500" dirty="0">
                <a:latin typeface="Calibri" panose="020F0502020204030204" pitchFamily="34" charset="0"/>
                <a:cs typeface="Calibri" panose="020F0502020204030204" pitchFamily="34" charset="0"/>
              </a:rPr>
              <a:t>Since the second SE is a horizontal bar, it only fully fits on the horizontal line of the plus symbol.</a:t>
            </a:r>
          </a:p>
          <a:p>
            <a:pPr algn="just"/>
            <a:endParaRPr lang="en-US" sz="1500" dirty="0">
              <a:latin typeface="Calibri" panose="020F0502020204030204" pitchFamily="34" charset="0"/>
              <a:cs typeface="Calibri" panose="020F0502020204030204" pitchFamily="34" charset="0"/>
            </a:endParaRPr>
          </a:p>
          <a:p>
            <a:pPr algn="just"/>
            <a:r>
              <a:rPr lang="en-US" sz="1500" dirty="0">
                <a:latin typeface="Calibri" panose="020F0502020204030204" pitchFamily="34" charset="0"/>
                <a:cs typeface="Calibri" panose="020F0502020204030204" pitchFamily="34" charset="0"/>
              </a:rPr>
              <a:t>Moreover, since the plus symbol is only one pixel thick, eroding it with a 2x2 and 5x5 square deletes the whole image since the squares do not fit anywhere in the image, as seen in the first and last images on the right.</a:t>
            </a:r>
          </a:p>
        </p:txBody>
      </p:sp>
    </p:spTree>
    <p:extLst>
      <p:ext uri="{BB962C8B-B14F-4D97-AF65-F5344CB8AC3E}">
        <p14:creationId xmlns:p14="http://schemas.microsoft.com/office/powerpoint/2010/main" val="2342785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yellow and purple rectangles&#10;&#10;Description automatically generated with low confidence">
            <a:extLst>
              <a:ext uri="{FF2B5EF4-FFF2-40B4-BE49-F238E27FC236}">
                <a16:creationId xmlns:a16="http://schemas.microsoft.com/office/drawing/2014/main" id="{7AEBC134-33D5-004C-D290-6F1ABD4972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2768" y="3353218"/>
            <a:ext cx="4769232" cy="1589744"/>
          </a:xfrm>
          <a:prstGeom prst="rect">
            <a:avLst/>
          </a:prstGeom>
        </p:spPr>
      </p:pic>
      <p:pic>
        <p:nvPicPr>
          <p:cNvPr id="13" name="Picture 12" descr="A yellow and purple squares&#10;&#10;Description automatically generated with medium confidence">
            <a:extLst>
              <a:ext uri="{FF2B5EF4-FFF2-40B4-BE49-F238E27FC236}">
                <a16:creationId xmlns:a16="http://schemas.microsoft.com/office/drawing/2014/main" id="{6396D90D-3003-CDC1-A1B5-6FA78EB1A9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2768" y="5004524"/>
            <a:ext cx="4769232" cy="1589744"/>
          </a:xfrm>
          <a:prstGeom prst="rect">
            <a:avLst/>
          </a:prstGeom>
        </p:spPr>
      </p:pic>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4"/>
              </a:rPr>
              <a:t>https://github.com/genvert/AP_157_FX-2_Vertudez/tree/main/Activity%206</a:t>
            </a:r>
            <a:endParaRPr lang="en-PH" sz="1200" b="0" strike="noStrike" spc="-1" dirty="0">
              <a:latin typeface="Arial"/>
            </a:endParaRPr>
          </a:p>
        </p:txBody>
      </p:sp>
      <p:pic>
        <p:nvPicPr>
          <p:cNvPr id="3" name="Picture 2" descr="A yellow and purple squares&#10;&#10;Description automatically generated with low confidence">
            <a:extLst>
              <a:ext uri="{FF2B5EF4-FFF2-40B4-BE49-F238E27FC236}">
                <a16:creationId xmlns:a16="http://schemas.microsoft.com/office/drawing/2014/main" id="{56BA6C9D-E768-1233-A4F0-DD3A07E7B9E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08" y="1763474"/>
            <a:ext cx="4769232" cy="1589744"/>
          </a:xfrm>
          <a:prstGeom prst="rect">
            <a:avLst/>
          </a:prstGeom>
        </p:spPr>
      </p:pic>
      <p:pic>
        <p:nvPicPr>
          <p:cNvPr id="5" name="Picture 4" descr="A yellow and purple rectangles&#10;&#10;Description automatically generated with low confidence">
            <a:extLst>
              <a:ext uri="{FF2B5EF4-FFF2-40B4-BE49-F238E27FC236}">
                <a16:creationId xmlns:a16="http://schemas.microsoft.com/office/drawing/2014/main" id="{408D6A34-C9C0-AFE8-8480-6D0A0F15628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07" y="3359123"/>
            <a:ext cx="4769231" cy="1589744"/>
          </a:xfrm>
          <a:prstGeom prst="rect">
            <a:avLst/>
          </a:prstGeom>
        </p:spPr>
      </p:pic>
      <p:pic>
        <p:nvPicPr>
          <p:cNvPr id="7" name="Picture 6" descr="A yellow and purple squares&#10;&#10;Description automatically generated with medium confidence">
            <a:extLst>
              <a:ext uri="{FF2B5EF4-FFF2-40B4-BE49-F238E27FC236}">
                <a16:creationId xmlns:a16="http://schemas.microsoft.com/office/drawing/2014/main" id="{5F95E9E5-54F0-9AFA-549A-05178BC9E5E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07" y="5003410"/>
            <a:ext cx="4769231" cy="1589744"/>
          </a:xfrm>
          <a:prstGeom prst="rect">
            <a:avLst/>
          </a:prstGeom>
        </p:spPr>
      </p:pic>
      <p:pic>
        <p:nvPicPr>
          <p:cNvPr id="9" name="Picture 8" descr="A yellow and purple squares&#10;&#10;Description automatically generated with low confidence">
            <a:extLst>
              <a:ext uri="{FF2B5EF4-FFF2-40B4-BE49-F238E27FC236}">
                <a16:creationId xmlns:a16="http://schemas.microsoft.com/office/drawing/2014/main" id="{337EB90F-BB6D-A0CD-CD7F-443D1CF84D4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22770" y="1763474"/>
            <a:ext cx="4769231" cy="1589744"/>
          </a:xfrm>
          <a:prstGeom prst="rect">
            <a:avLst/>
          </a:prstGeom>
        </p:spPr>
      </p:pic>
      <p:sp>
        <p:nvSpPr>
          <p:cNvPr id="2" name="PlaceHolder 2">
            <a:extLst>
              <a:ext uri="{FF2B5EF4-FFF2-40B4-BE49-F238E27FC236}">
                <a16:creationId xmlns:a16="http://schemas.microsoft.com/office/drawing/2014/main" id="{EBD4BFE6-84A5-4509-1558-CFB67740701B}"/>
              </a:ext>
            </a:extLst>
          </p:cNvPr>
          <p:cNvSpPr txBox="1">
            <a:spLocks/>
          </p:cNvSpPr>
          <p:nvPr/>
        </p:nvSpPr>
        <p:spPr>
          <a:xfrm>
            <a:off x="-1" y="0"/>
            <a:ext cx="12191759" cy="1325160"/>
          </a:xfrm>
          <a:prstGeom prst="rect">
            <a:avLst/>
          </a:prstGeom>
          <a:noFill/>
          <a:ln w="0">
            <a:noFill/>
          </a:ln>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1" dirty="0">
                <a:solidFill>
                  <a:srgbClr val="000000"/>
                </a:solidFill>
                <a:latin typeface="Calibri Light"/>
              </a:rPr>
              <a:t>MORPHOLOGICAL OPERATIONS - NUMERICAL</a:t>
            </a:r>
            <a:endParaRPr lang="en-US" b="1" spc="-1" dirty="0">
              <a:solidFill>
                <a:srgbClr val="000000"/>
              </a:solidFill>
              <a:latin typeface="Calibri"/>
            </a:endParaRPr>
          </a:p>
        </p:txBody>
      </p:sp>
      <p:sp>
        <p:nvSpPr>
          <p:cNvPr id="4" name="TextBox 3">
            <a:extLst>
              <a:ext uri="{FF2B5EF4-FFF2-40B4-BE49-F238E27FC236}">
                <a16:creationId xmlns:a16="http://schemas.microsoft.com/office/drawing/2014/main" id="{EA6B2B44-0A24-F141-AEED-ACE44015722F}"/>
              </a:ext>
            </a:extLst>
          </p:cNvPr>
          <p:cNvSpPr txBox="1"/>
          <p:nvPr/>
        </p:nvSpPr>
        <p:spPr>
          <a:xfrm>
            <a:off x="229502" y="1191163"/>
            <a:ext cx="3154718"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Image: Dumbbell</a:t>
            </a:r>
          </a:p>
        </p:txBody>
      </p:sp>
      <p:sp>
        <p:nvSpPr>
          <p:cNvPr id="6" name="TextBox 5">
            <a:extLst>
              <a:ext uri="{FF2B5EF4-FFF2-40B4-BE49-F238E27FC236}">
                <a16:creationId xmlns:a16="http://schemas.microsoft.com/office/drawing/2014/main" id="{61343841-8886-93E4-7F5D-CEFCC1242814}"/>
              </a:ext>
            </a:extLst>
          </p:cNvPr>
          <p:cNvSpPr txBox="1"/>
          <p:nvPr/>
        </p:nvSpPr>
        <p:spPr>
          <a:xfrm>
            <a:off x="816863" y="1608057"/>
            <a:ext cx="3154718" cy="369332"/>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Dilation</a:t>
            </a:r>
          </a:p>
        </p:txBody>
      </p:sp>
      <p:sp>
        <p:nvSpPr>
          <p:cNvPr id="8" name="TextBox 7">
            <a:extLst>
              <a:ext uri="{FF2B5EF4-FFF2-40B4-BE49-F238E27FC236}">
                <a16:creationId xmlns:a16="http://schemas.microsoft.com/office/drawing/2014/main" id="{5AE8A6AE-0B6A-42EE-3E4C-E834BB63F79F}"/>
              </a:ext>
            </a:extLst>
          </p:cNvPr>
          <p:cNvSpPr txBox="1"/>
          <p:nvPr/>
        </p:nvSpPr>
        <p:spPr>
          <a:xfrm>
            <a:off x="8230025" y="1557436"/>
            <a:ext cx="3154718" cy="369332"/>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Erosion</a:t>
            </a:r>
          </a:p>
        </p:txBody>
      </p:sp>
      <p:sp>
        <p:nvSpPr>
          <p:cNvPr id="10" name="TextBox 9">
            <a:extLst>
              <a:ext uri="{FF2B5EF4-FFF2-40B4-BE49-F238E27FC236}">
                <a16:creationId xmlns:a16="http://schemas.microsoft.com/office/drawing/2014/main" id="{B15BBE2C-5508-DFDD-174A-C44F45641B96}"/>
              </a:ext>
            </a:extLst>
          </p:cNvPr>
          <p:cNvSpPr txBox="1"/>
          <p:nvPr/>
        </p:nvSpPr>
        <p:spPr>
          <a:xfrm>
            <a:off x="4733795" y="1909015"/>
            <a:ext cx="2734015" cy="4478149"/>
          </a:xfrm>
          <a:prstGeom prst="rect">
            <a:avLst/>
          </a:prstGeom>
          <a:noFill/>
        </p:spPr>
        <p:txBody>
          <a:bodyPr wrap="square" rtlCol="0">
            <a:spAutoFit/>
          </a:bodyPr>
          <a:lstStyle/>
          <a:p>
            <a:pPr algn="just"/>
            <a:r>
              <a:rPr lang="en-US" sz="1500" dirty="0">
                <a:latin typeface="Calibri" panose="020F0502020204030204" pitchFamily="34" charset="0"/>
                <a:cs typeface="Calibri" panose="020F0502020204030204" pitchFamily="34" charset="0"/>
              </a:rPr>
              <a:t>Lastly, we see that the dumbbell shape is only retained on some of the image.</a:t>
            </a:r>
          </a:p>
          <a:p>
            <a:pPr algn="just"/>
            <a:endParaRPr lang="en-US" sz="1500" dirty="0">
              <a:latin typeface="Calibri" panose="020F0502020204030204" pitchFamily="34" charset="0"/>
              <a:cs typeface="Calibri" panose="020F0502020204030204" pitchFamily="34" charset="0"/>
            </a:endParaRPr>
          </a:p>
          <a:p>
            <a:pPr algn="just"/>
            <a:r>
              <a:rPr lang="en-US" sz="1500" dirty="0">
                <a:latin typeface="Calibri" panose="020F0502020204030204" pitchFamily="34" charset="0"/>
                <a:cs typeface="Calibri" panose="020F0502020204030204" pitchFamily="34" charset="0"/>
              </a:rPr>
              <a:t>When the image is dilated with a 5x5 square, since the connector is just 3 pixels long, it gets covered totally as opposed when dilated with the 2x2 square. </a:t>
            </a:r>
          </a:p>
          <a:p>
            <a:pPr algn="just"/>
            <a:endParaRPr lang="en-US" sz="1500" dirty="0">
              <a:latin typeface="Calibri" panose="020F0502020204030204" pitchFamily="34" charset="0"/>
              <a:cs typeface="Calibri" panose="020F0502020204030204" pitchFamily="34" charset="0"/>
            </a:endParaRPr>
          </a:p>
          <a:p>
            <a:pPr algn="just"/>
            <a:r>
              <a:rPr lang="en-US" sz="1500" dirty="0">
                <a:latin typeface="Calibri" panose="020F0502020204030204" pitchFamily="34" charset="0"/>
                <a:cs typeface="Calibri" panose="020F0502020204030204" pitchFamily="34" charset="0"/>
              </a:rPr>
              <a:t>Moreover, when it is eroded with 2x2 square, since the connector is only 1 pixel thick, it gets deleted. Then, eroding it with a 5x5 square only retains the center pixel of the “weights” since they are exactly 5x5 in size, and so the SE only fits right there.</a:t>
            </a:r>
          </a:p>
        </p:txBody>
      </p:sp>
    </p:spTree>
    <p:extLst>
      <p:ext uri="{BB962C8B-B14F-4D97-AF65-F5344CB8AC3E}">
        <p14:creationId xmlns:p14="http://schemas.microsoft.com/office/powerpoint/2010/main" val="3382891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4" name="Picture 3" descr="A close-up of a microscope&#10;&#10;Description automatically generated with low confidence">
            <a:extLst>
              <a:ext uri="{FF2B5EF4-FFF2-40B4-BE49-F238E27FC236}">
                <a16:creationId xmlns:a16="http://schemas.microsoft.com/office/drawing/2014/main" id="{A659DF66-D1F6-C7BD-A650-F4F46FCC47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979972"/>
            <a:ext cx="6852498" cy="2284166"/>
          </a:xfrm>
          <a:prstGeom prst="rect">
            <a:avLst/>
          </a:prstGeom>
        </p:spPr>
      </p:pic>
      <p:pic>
        <p:nvPicPr>
          <p:cNvPr id="8" name="Picture 7" descr="White spots on a black background&#10;&#10;Description automatically generated with low confidence">
            <a:extLst>
              <a:ext uri="{FF2B5EF4-FFF2-40B4-BE49-F238E27FC236}">
                <a16:creationId xmlns:a16="http://schemas.microsoft.com/office/drawing/2014/main" id="{E72790FA-7D4E-AC25-BA76-8E7C74A579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6549" y="4091767"/>
            <a:ext cx="3022177" cy="2060575"/>
          </a:xfrm>
          <a:prstGeom prst="rect">
            <a:avLst/>
          </a:prstGeom>
        </p:spPr>
      </p:pic>
      <p:sp>
        <p:nvSpPr>
          <p:cNvPr id="2" name="PlaceHolder 2">
            <a:extLst>
              <a:ext uri="{FF2B5EF4-FFF2-40B4-BE49-F238E27FC236}">
                <a16:creationId xmlns:a16="http://schemas.microsoft.com/office/drawing/2014/main" id="{515987D5-D563-3674-CE36-0B7135A79A1A}"/>
              </a:ext>
            </a:extLst>
          </p:cNvPr>
          <p:cNvSpPr txBox="1">
            <a:spLocks/>
          </p:cNvSpPr>
          <p:nvPr/>
        </p:nvSpPr>
        <p:spPr>
          <a:xfrm>
            <a:off x="-1" y="0"/>
            <a:ext cx="12191759" cy="1325160"/>
          </a:xfrm>
          <a:prstGeom prst="rect">
            <a:avLst/>
          </a:prstGeom>
          <a:noFill/>
          <a:ln w="0">
            <a:noFill/>
          </a:ln>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1" dirty="0">
                <a:solidFill>
                  <a:srgbClr val="000000"/>
                </a:solidFill>
                <a:latin typeface="Calibri Light"/>
              </a:rPr>
              <a:t>MORPHOLOGICAL OPERATIONS – MALARIA CELLS</a:t>
            </a:r>
            <a:endParaRPr lang="en-US" b="1" spc="-1" dirty="0">
              <a:solidFill>
                <a:srgbClr val="000000"/>
              </a:solidFill>
              <a:latin typeface="Calibri"/>
            </a:endParaRPr>
          </a:p>
        </p:txBody>
      </p:sp>
      <p:sp>
        <p:nvSpPr>
          <p:cNvPr id="3" name="TextBox 2">
            <a:extLst>
              <a:ext uri="{FF2B5EF4-FFF2-40B4-BE49-F238E27FC236}">
                <a16:creationId xmlns:a16="http://schemas.microsoft.com/office/drawing/2014/main" id="{4EF7488B-A271-7656-35E8-C35CC23EF6D8}"/>
              </a:ext>
            </a:extLst>
          </p:cNvPr>
          <p:cNvSpPr txBox="1"/>
          <p:nvPr/>
        </p:nvSpPr>
        <p:spPr>
          <a:xfrm>
            <a:off x="4176074" y="1600198"/>
            <a:ext cx="7192651" cy="2169825"/>
          </a:xfrm>
          <a:prstGeom prst="rect">
            <a:avLst/>
          </a:prstGeom>
          <a:noFill/>
        </p:spPr>
        <p:txBody>
          <a:bodyPr wrap="square" rtlCol="0">
            <a:spAutoFit/>
          </a:bodyPr>
          <a:lstStyle/>
          <a:p>
            <a:pPr algn="just"/>
            <a:r>
              <a:rPr lang="en-US" sz="1500" dirty="0">
                <a:latin typeface="Calibri" panose="020F0502020204030204" pitchFamily="34" charset="0"/>
                <a:cs typeface="Calibri" panose="020F0502020204030204" pitchFamily="34" charset="0"/>
              </a:rPr>
              <a:t>Now, it is time to apply the morphological operations in order to “clean” an image segmented with techniques from the previous activity.</a:t>
            </a:r>
          </a:p>
          <a:p>
            <a:pPr algn="just"/>
            <a:endParaRPr lang="en-US" sz="1500" dirty="0">
              <a:latin typeface="Calibri" panose="020F0502020204030204" pitchFamily="34" charset="0"/>
              <a:cs typeface="Calibri" panose="020F0502020204030204" pitchFamily="34" charset="0"/>
            </a:endParaRPr>
          </a:p>
          <a:p>
            <a:pPr algn="just"/>
            <a:r>
              <a:rPr lang="en-US" sz="1500" dirty="0">
                <a:latin typeface="Calibri" panose="020F0502020204030204" pitchFamily="34" charset="0"/>
                <a:cs typeface="Calibri" panose="020F0502020204030204" pitchFamily="34" charset="0"/>
              </a:rPr>
              <a:t>The image on the left shows malaria cells. We want to isolate the cells from the background. The grayscale histogram of the image is shown below on the left. Thresholding the histogram below 180, we obtain the segmented image below on the right. We see that we were able to isolate the cells, but there are a lot of unnecessary grains included. Using morphological operations, we can remove this, as we have seen from the examples on previous slides where some parts can be removed totally.</a:t>
            </a:r>
          </a:p>
        </p:txBody>
      </p:sp>
      <p:pic>
        <p:nvPicPr>
          <p:cNvPr id="5" name="Picture 4" descr="A close-up of a microscope&#10;&#10;Description automatically generated with low confidence">
            <a:extLst>
              <a:ext uri="{FF2B5EF4-FFF2-40B4-BE49-F238E27FC236}">
                <a16:creationId xmlns:a16="http://schemas.microsoft.com/office/drawing/2014/main" id="{6650C246-FE8E-71E5-877E-D5A42AF541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274" y="1600198"/>
            <a:ext cx="3022176" cy="2060575"/>
          </a:xfrm>
          <a:prstGeom prst="rect">
            <a:avLst/>
          </a:prstGeom>
        </p:spPr>
      </p:pic>
      <p:sp>
        <p:nvSpPr>
          <p:cNvPr id="6" name="TextBox 5">
            <a:extLst>
              <a:ext uri="{FF2B5EF4-FFF2-40B4-BE49-F238E27FC236}">
                <a16:creationId xmlns:a16="http://schemas.microsoft.com/office/drawing/2014/main" id="{1B2B7D24-0505-1E5E-49ED-59C5230E3934}"/>
              </a:ext>
            </a:extLst>
          </p:cNvPr>
          <p:cNvSpPr txBox="1"/>
          <p:nvPr/>
        </p:nvSpPr>
        <p:spPr>
          <a:xfrm>
            <a:off x="757003" y="3598588"/>
            <a:ext cx="3154718"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Original image</a:t>
            </a:r>
          </a:p>
        </p:txBody>
      </p:sp>
      <p:sp>
        <p:nvSpPr>
          <p:cNvPr id="7" name="TextBox 6">
            <a:extLst>
              <a:ext uri="{FF2B5EF4-FFF2-40B4-BE49-F238E27FC236}">
                <a16:creationId xmlns:a16="http://schemas.microsoft.com/office/drawing/2014/main" id="{6E3639C8-9548-9058-CB1E-ECA2EE04EC1A}"/>
              </a:ext>
            </a:extLst>
          </p:cNvPr>
          <p:cNvSpPr txBox="1"/>
          <p:nvPr/>
        </p:nvSpPr>
        <p:spPr>
          <a:xfrm>
            <a:off x="1848890" y="6152342"/>
            <a:ext cx="3154718"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Grayscale image</a:t>
            </a:r>
          </a:p>
        </p:txBody>
      </p:sp>
      <p:sp>
        <p:nvSpPr>
          <p:cNvPr id="10" name="TextBox 9">
            <a:extLst>
              <a:ext uri="{FF2B5EF4-FFF2-40B4-BE49-F238E27FC236}">
                <a16:creationId xmlns:a16="http://schemas.microsoft.com/office/drawing/2014/main" id="{4CA52243-96A2-325C-2099-BCFEC1EA9699}"/>
              </a:ext>
            </a:extLst>
          </p:cNvPr>
          <p:cNvSpPr txBox="1"/>
          <p:nvPr/>
        </p:nvSpPr>
        <p:spPr>
          <a:xfrm>
            <a:off x="8280278" y="6152342"/>
            <a:ext cx="3154718"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Segmented image</a:t>
            </a:r>
          </a:p>
        </p:txBody>
      </p:sp>
    </p:spTree>
    <p:extLst>
      <p:ext uri="{BB962C8B-B14F-4D97-AF65-F5344CB8AC3E}">
        <p14:creationId xmlns:p14="http://schemas.microsoft.com/office/powerpoint/2010/main" val="3633017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b="0" strike="noStrike" spc="-1" dirty="0">
                <a:solidFill>
                  <a:srgbClr val="000000"/>
                </a:solidFill>
                <a:latin typeface="Calibri"/>
                <a:hlinkClick r:id="rId2"/>
              </a:rPr>
              <a:t>https://github.com/genvert/AP_157_FX-2_Vertudez/tree/main/Activity%206</a:t>
            </a:r>
            <a:endParaRPr lang="en-PH" sz="1200" b="0" strike="noStrike" spc="-1" dirty="0">
              <a:latin typeface="Arial"/>
            </a:endParaRPr>
          </a:p>
        </p:txBody>
      </p:sp>
      <p:pic>
        <p:nvPicPr>
          <p:cNvPr id="3" name="Picture 2" descr="A picture containing screenshot, graphics&#10;&#10;Description automatically generated">
            <a:extLst>
              <a:ext uri="{FF2B5EF4-FFF2-40B4-BE49-F238E27FC236}">
                <a16:creationId xmlns:a16="http://schemas.microsoft.com/office/drawing/2014/main" id="{1F1CDC5E-C713-C525-2B67-4766077D5D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1086" y="2844664"/>
            <a:ext cx="3766016" cy="1883008"/>
          </a:xfrm>
          <a:prstGeom prst="rect">
            <a:avLst/>
          </a:prstGeom>
        </p:spPr>
      </p:pic>
      <p:pic>
        <p:nvPicPr>
          <p:cNvPr id="6" name="Picture 5" descr="A picture containing screenshot&#10;&#10;Description automatically generated">
            <a:extLst>
              <a:ext uri="{FF2B5EF4-FFF2-40B4-BE49-F238E27FC236}">
                <a16:creationId xmlns:a16="http://schemas.microsoft.com/office/drawing/2014/main" id="{420F856E-D9AE-7752-5F43-B2835C45A5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1086" y="4727672"/>
            <a:ext cx="3766016" cy="1883008"/>
          </a:xfrm>
          <a:prstGeom prst="rect">
            <a:avLst/>
          </a:prstGeom>
        </p:spPr>
      </p:pic>
      <p:pic>
        <p:nvPicPr>
          <p:cNvPr id="9" name="Picture 8" descr="A picture containing screenshot, black and white&#10;&#10;Description automatically generated">
            <a:extLst>
              <a:ext uri="{FF2B5EF4-FFF2-40B4-BE49-F238E27FC236}">
                <a16:creationId xmlns:a16="http://schemas.microsoft.com/office/drawing/2014/main" id="{C6D681DF-FE46-48A9-7C52-AFA13FF6B3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51086" y="961656"/>
            <a:ext cx="3766016" cy="1883008"/>
          </a:xfrm>
          <a:prstGeom prst="rect">
            <a:avLst/>
          </a:prstGeom>
        </p:spPr>
      </p:pic>
      <p:sp>
        <p:nvSpPr>
          <p:cNvPr id="2" name="PlaceHolder 2">
            <a:extLst>
              <a:ext uri="{FF2B5EF4-FFF2-40B4-BE49-F238E27FC236}">
                <a16:creationId xmlns:a16="http://schemas.microsoft.com/office/drawing/2014/main" id="{DD2D5C80-13C6-DE38-E57C-0EA5E60F4F13}"/>
              </a:ext>
            </a:extLst>
          </p:cNvPr>
          <p:cNvSpPr txBox="1">
            <a:spLocks/>
          </p:cNvSpPr>
          <p:nvPr/>
        </p:nvSpPr>
        <p:spPr>
          <a:xfrm>
            <a:off x="-1" y="0"/>
            <a:ext cx="12191759" cy="1325160"/>
          </a:xfrm>
          <a:prstGeom prst="rect">
            <a:avLst/>
          </a:prstGeom>
          <a:noFill/>
          <a:ln w="0">
            <a:noFill/>
          </a:ln>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1" dirty="0">
                <a:solidFill>
                  <a:srgbClr val="000000"/>
                </a:solidFill>
                <a:latin typeface="Calibri Light"/>
              </a:rPr>
              <a:t>MORPHOLOGICAL OPERATIONS - MALARIA CELLS</a:t>
            </a:r>
            <a:endParaRPr lang="en-US" b="1" spc="-1" dirty="0">
              <a:solidFill>
                <a:srgbClr val="000000"/>
              </a:solidFill>
              <a:latin typeface="Calibri"/>
            </a:endParaRPr>
          </a:p>
        </p:txBody>
      </p:sp>
      <p:sp>
        <p:nvSpPr>
          <p:cNvPr id="4" name="TextBox 3">
            <a:extLst>
              <a:ext uri="{FF2B5EF4-FFF2-40B4-BE49-F238E27FC236}">
                <a16:creationId xmlns:a16="http://schemas.microsoft.com/office/drawing/2014/main" id="{F5599F41-2428-B3C2-B2CF-96D6F17705AA}"/>
              </a:ext>
            </a:extLst>
          </p:cNvPr>
          <p:cNvSpPr txBox="1"/>
          <p:nvPr/>
        </p:nvSpPr>
        <p:spPr>
          <a:xfrm>
            <a:off x="1357702" y="1385511"/>
            <a:ext cx="5806911" cy="4801314"/>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For the malaria cells, I used a circular structuring element since the cells are circular. The size is small enough to not destroy the cells, but large enough to remove the unnecessary noise.</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The images on the right shows different combinations of morphological operations applied to the segmented image. This way we can decide which best gives our desired result.</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Note that the closing operation is the same as dilate-eroding an image, and the opening operation is the same as erode-dilating an image. Hence, the second and third image on the right is actually the same. I just performed both to verify that they indeed are the same.</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Now, we see that the opening operation gave us the best segmented result.</a:t>
            </a:r>
          </a:p>
        </p:txBody>
      </p:sp>
    </p:spTree>
    <p:extLst>
      <p:ext uri="{BB962C8B-B14F-4D97-AF65-F5344CB8AC3E}">
        <p14:creationId xmlns:p14="http://schemas.microsoft.com/office/powerpoint/2010/main" val="964097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760</TotalTime>
  <Words>1705</Words>
  <Application>Microsoft Office PowerPoint</Application>
  <PresentationFormat>Widescreen</PresentationFormat>
  <Paragraphs>113</Paragraphs>
  <Slides>15</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Arial</vt:lpstr>
      <vt:lpstr>Calibri</vt:lpstr>
      <vt:lpstr>Calibri Light</vt:lpstr>
      <vt:lpstr>Symbol</vt:lpstr>
      <vt:lpstr>Times New Roman</vt:lpstr>
      <vt:lpstr>Wingdings</vt:lpstr>
      <vt:lpstr>Office Theme</vt:lpstr>
      <vt:lpstr>Office Theme</vt:lpstr>
      <vt:lpstr>1_Office Theme</vt:lpstr>
      <vt:lpstr>Activity 6: MORPHOLOGICAL OPERATIONS</vt:lpstr>
      <vt:lpstr>OBJECTIVES</vt:lpstr>
      <vt:lpstr>MORPHOLOGICAL OPERATIONS - MANUAL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REFLECTION</vt:lpstr>
      <vt:lpstr>SELF-GRADE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subject/>
  <dc:creator>Genesis Vertudez</dc:creator>
  <dc:description/>
  <cp:lastModifiedBy>Genesis Vertudez</cp:lastModifiedBy>
  <cp:revision>210</cp:revision>
  <dcterms:created xsi:type="dcterms:W3CDTF">2023-03-23T09:55:22Z</dcterms:created>
  <dcterms:modified xsi:type="dcterms:W3CDTF">2023-07-03T07:09:28Z</dcterms:modified>
  <dc:language>en-PH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