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62" r:id="rId6"/>
    <p:sldId id="263" r:id="rId7"/>
    <p:sldId id="288" r:id="rId8"/>
    <p:sldId id="287"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D66026D5-9FEE-4422-9C9A-D7D0B7490EE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E9F7EB3-B858-4E6F-AE4B-220177D4893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85E14C5-2507-4A3D-A826-3C30156C16F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EC1D7CD-DE40-4B41-AA6D-418A30293C8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945BEBC-E0C4-4190-BC4C-4D0846ACED55}"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327B8DD-A35D-4C63-A55F-3D5E3B56C052}"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441D70D-ACE4-406E-B13B-D8B78F663E9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D97871-1903-451B-AB00-4A6A247A4B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1AB10D40-3D42-4583-9B83-332E6DDCC12C}"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70DB12F-3BF0-441E-A70B-006AAE74FE7E}"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48793D3-08DD-4805-BD37-1BA87CFBBE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0E73F75-38CA-4647-84C1-1F4D0A83B23E}"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CA8AAEE-2222-47D6-84A8-072A004D3A7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807A02B-DB37-418D-A75A-B14C89335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C174838-8885-470B-964E-EFD549297A4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7FD2EF1-0483-4E65-BA48-06A4FB24CCA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536DB5F-1B61-4B96-A409-2BE9F5A03AE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916219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18116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95331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98305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87345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94C2E52-FC0C-4940-B0E0-8322765B7D46}"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727018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4891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245048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057797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770167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28615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496184-F7E5-44F4-B9CB-7AC28D57CBE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001489A-00C9-4112-BCAE-2BCCB6244B3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PH"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EF101C0-9429-47F0-8BB7-C9D0D24054A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1E44CEB-2938-4811-999B-BBF6738AAB5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B111FE0-304D-4856-8344-A2237324CB5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F5D8BE-CA37-48BE-8682-C5F9A6608E2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PH"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DE38E0A-6003-46E5-9275-0A0D868AF062}" type="slidenum">
              <a:rPr lang="en-US" sz="1200" b="0" strike="noStrike" spc="-1">
                <a:solidFill>
                  <a:srgbClr val="8B8B8B"/>
                </a:solidFill>
                <a:latin typeface="Calibri"/>
              </a:rPr>
              <a:t>‹#›</a:t>
            </a:fld>
            <a:endParaRPr lang="en-PH"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PH"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PH" sz="1400" b="0" strike="noStrike" spc="-1">
                <a:latin typeface="Times New Roman"/>
              </a:defRPr>
            </a:lvl1pPr>
          </a:lstStyle>
          <a:p>
            <a:pPr algn="ctr">
              <a:buNone/>
            </a:pPr>
            <a:r>
              <a:rPr lang="en-PH"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37B52AF-A145-44B9-B320-C6A6A38CA242}" type="slidenum">
              <a:rPr lang="en-US" sz="1200" b="0" strike="noStrike" spc="-1">
                <a:solidFill>
                  <a:srgbClr val="8B8B8B"/>
                </a:solidFill>
                <a:latin typeface="Calibri"/>
              </a:rPr>
              <a:t>‹#›</a:t>
            </a:fld>
            <a:endParaRPr lang="en-PH"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2253964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genvert/AP_157_FX-2_Vertudez/tree/main/Activity%207" TargetMode="Externa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d1we_yqUASg&amp;t=640s&amp;pp=ygUsbW9ycGhvbG9naWNhbCBvcGVyYXRpb25zIGluIGltYWdlIHByb2Nlc3Npbmc%3D" TargetMode="External"/><Relationship Id="rId2" Type="http://schemas.openxmlformats.org/officeDocument/2006/relationships/hyperlink" Target="https://www.youtube.com/watch?v=bRa770kRapc&amp;pp=ygUsbW9ycGhvbG9naWNhbCBvcGVyYXRpb25zIGluIGltYWdlIHByb2Nlc3Npbmc%3D" TargetMode="External"/><Relationship Id="rId1" Type="http://schemas.openxmlformats.org/officeDocument/2006/relationships/slideLayout" Target="../slideLayouts/slideLayout26.xml"/><Relationship Id="rId4" Type="http://schemas.openxmlformats.org/officeDocument/2006/relationships/hyperlink" Target="https://www.youtube.com/watch?v=2LAooUu1IjQ&amp;pp=ygUsbW9ycGhvbG9naWNhbCBvcGVyYXRpb25zIGluIGltYWdlIHByb2Nlc3Npbmc%3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4180" y="1349120"/>
            <a:ext cx="9143640" cy="2387160"/>
          </a:xfrm>
          <a:prstGeom prst="rect">
            <a:avLst/>
          </a:prstGeom>
          <a:noFill/>
          <a:ln w="0">
            <a:noFill/>
          </a:ln>
        </p:spPr>
        <p:txBody>
          <a:bodyPr anchor="b">
            <a:normAutofit fontScale="90000"/>
          </a:bodyPr>
          <a:lstStyle/>
          <a:p>
            <a:pPr algn="ctr">
              <a:lnSpc>
                <a:spcPct val="90000"/>
              </a:lnSpc>
              <a:buNone/>
            </a:pPr>
            <a:r>
              <a:rPr lang="en-US" sz="6000" b="0" strike="noStrike" spc="-1" dirty="0">
                <a:solidFill>
                  <a:srgbClr val="000000"/>
                </a:solidFill>
                <a:latin typeface="Calibri Light"/>
              </a:rPr>
              <a:t>Activity 6:</a:t>
            </a:r>
            <a:br>
              <a:rPr sz="6000" dirty="0"/>
            </a:br>
            <a:r>
              <a:rPr lang="en-US" sz="6000" b="0" strike="noStrike" spc="-1" dirty="0">
                <a:solidFill>
                  <a:srgbClr val="000000"/>
                </a:solidFill>
                <a:latin typeface="Calibri Light"/>
              </a:rPr>
              <a:t>MORPHOLOGICAL OPERATIONS</a:t>
            </a:r>
            <a:endParaRPr lang="en-US" sz="6000" b="0" strike="noStrike" spc="-1" dirty="0">
              <a:solidFill>
                <a:srgbClr val="000000"/>
              </a:solidFill>
              <a:latin typeface="Calibri"/>
            </a:endParaRPr>
          </a:p>
        </p:txBody>
      </p:sp>
      <p:sp>
        <p:nvSpPr>
          <p:cNvPr id="83" name="PlaceHolder 2"/>
          <p:cNvSpPr>
            <a:spLocks noGrp="1"/>
          </p:cNvSpPr>
          <p:nvPr>
            <p:ph type="subTitle"/>
          </p:nvPr>
        </p:nvSpPr>
        <p:spPr>
          <a:xfrm>
            <a:off x="1524180" y="4106360"/>
            <a:ext cx="9143640" cy="992880"/>
          </a:xfrm>
          <a:prstGeom prst="rect">
            <a:avLst/>
          </a:prstGeom>
          <a:noFill/>
          <a:ln w="0">
            <a:noFill/>
          </a:ln>
        </p:spPr>
        <p:txBody>
          <a:bodyPr anchor="t">
            <a:normAutofit fontScale="99000"/>
          </a:bodyPr>
          <a:lstStyle/>
          <a:p>
            <a:pPr algn="ctr">
              <a:lnSpc>
                <a:spcPct val="90000"/>
              </a:lnSpc>
              <a:spcBef>
                <a:spcPts val="1001"/>
              </a:spcBef>
              <a:buNone/>
              <a:tabLst>
                <a:tab pos="0" algn="l"/>
              </a:tabLst>
            </a:pPr>
            <a:r>
              <a:rPr lang="en-US" sz="1600" b="0" strike="noStrike" spc="-1" dirty="0">
                <a:solidFill>
                  <a:srgbClr val="000000"/>
                </a:solidFill>
                <a:latin typeface="Calibri"/>
              </a:rPr>
              <a:t>Genesis Vertudez – 202003099</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App Physics 157 - Computational Analysis and Modeling in Physics</a:t>
            </a:r>
            <a:endParaRPr lang="en-PH" sz="1600" b="0" strike="noStrike" spc="-1" dirty="0">
              <a:latin typeface="Arial"/>
            </a:endParaRPr>
          </a:p>
          <a:p>
            <a:pPr algn="ctr">
              <a:lnSpc>
                <a:spcPct val="90000"/>
              </a:lnSpc>
              <a:spcBef>
                <a:spcPts val="1001"/>
              </a:spcBef>
              <a:buNone/>
              <a:tabLst>
                <a:tab pos="0" algn="l"/>
              </a:tabLst>
            </a:pPr>
            <a:r>
              <a:rPr lang="en-US" sz="1600" b="0" strike="noStrike" spc="-1" dirty="0">
                <a:solidFill>
                  <a:srgbClr val="000000"/>
                </a:solidFill>
                <a:latin typeface="Calibri"/>
              </a:rPr>
              <a:t>Submitted to Dr. </a:t>
            </a:r>
            <a:r>
              <a:rPr lang="en-US" sz="1600" b="0" strike="noStrike" spc="-1" dirty="0" err="1">
                <a:solidFill>
                  <a:srgbClr val="000000"/>
                </a:solidFill>
                <a:latin typeface="Calibri"/>
              </a:rPr>
              <a:t>Maricor</a:t>
            </a:r>
            <a:r>
              <a:rPr lang="en-US" sz="1600" b="0" strike="noStrike" spc="-1" dirty="0">
                <a:solidFill>
                  <a:srgbClr val="000000"/>
                </a:solidFill>
                <a:latin typeface="Calibri"/>
              </a:rPr>
              <a:t> Soriano; Mx. Rene Principe Jr.</a:t>
            </a:r>
            <a:endParaRPr lang="en-PH" sz="1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OBJECTIVES</a:t>
            </a:r>
            <a:endParaRPr lang="en-US" sz="4400" b="1" strike="noStrike" spc="-1" dirty="0">
              <a:solidFill>
                <a:srgbClr val="000000"/>
              </a:solidFill>
              <a:latin typeface="Calibri"/>
            </a:endParaRPr>
          </a:p>
        </p:txBody>
      </p:sp>
      <p:sp>
        <p:nvSpPr>
          <p:cNvPr id="85"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Perform morphological operations manually on images given a structuring element</a:t>
            </a:r>
          </a:p>
          <a:p>
            <a:pPr marL="228600" indent="-228600">
              <a:lnSpc>
                <a:spcPct val="90000"/>
              </a:lnSpc>
              <a:spcBef>
                <a:spcPts val="1001"/>
              </a:spcBef>
              <a:buClr>
                <a:srgbClr val="000000"/>
              </a:buClr>
              <a:buFont typeface="Arial"/>
              <a:buChar char="•"/>
            </a:pPr>
            <a:r>
              <a:rPr lang="en-US" spc="-1" dirty="0">
                <a:solidFill>
                  <a:srgbClr val="000000"/>
                </a:solidFill>
                <a:latin typeface="Calibri"/>
              </a:rPr>
              <a:t>Verify the results numerically</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rPr>
              <a:t>Improve segmented images using morphological operations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2"/>
          <p:cNvSpPr>
            <a:spLocks noGrp="1"/>
          </p:cNvSpPr>
          <p:nvPr>
            <p:ph type="title"/>
          </p:nvPr>
        </p:nvSpPr>
        <p:spPr>
          <a:xfrm>
            <a:off x="-1" y="0"/>
            <a:ext cx="12191759" cy="1325160"/>
          </a:xfrm>
          <a:prstGeom prst="rect">
            <a:avLst/>
          </a:prstGeom>
          <a:noFill/>
          <a:ln w="0">
            <a:noFill/>
          </a:ln>
        </p:spPr>
        <p:txBody>
          <a:bodyPr anchor="ctr">
            <a:noAutofit/>
          </a:bodyPr>
          <a:lstStyle/>
          <a:p>
            <a:pPr algn="ctr">
              <a:lnSpc>
                <a:spcPct val="90000"/>
              </a:lnSpc>
              <a:buNone/>
            </a:pPr>
            <a:r>
              <a:rPr lang="en-US" sz="4400" b="1" strike="noStrike" spc="-1" dirty="0">
                <a:solidFill>
                  <a:srgbClr val="000000"/>
                </a:solidFill>
                <a:latin typeface="Calibri Light"/>
              </a:rPr>
              <a:t>MORPHOLOGICAL OPERATIONS - MANUAL</a:t>
            </a:r>
            <a:endParaRPr lang="en-US" sz="4400" b="1" strike="noStrike" spc="-1" dirty="0">
              <a:solidFill>
                <a:srgbClr val="000000"/>
              </a:solidFill>
              <a:latin typeface="Calibri"/>
            </a:endParaRPr>
          </a:p>
        </p:txBody>
      </p:sp>
      <p:sp>
        <p:nvSpPr>
          <p:cNvPr id="105" name="Content Placeholder 2"/>
          <p:cNvSpPr/>
          <p:nvPr/>
        </p:nvSpPr>
        <p:spPr>
          <a:xfrm>
            <a:off x="0" y="6610680"/>
            <a:ext cx="12191760" cy="2469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000"/>
          </a:bodyPr>
          <a:lstStyle/>
          <a:p>
            <a:pPr>
              <a:lnSpc>
                <a:spcPct val="90000"/>
              </a:lnSpc>
              <a:spcBef>
                <a:spcPts val="1001"/>
              </a:spcBef>
              <a:buNone/>
              <a:tabLst>
                <a:tab pos="0" algn="l"/>
              </a:tabLst>
            </a:pPr>
            <a:r>
              <a:rPr lang="en-US" sz="1200" b="0" strike="noStrike" spc="-1" dirty="0">
                <a:solidFill>
                  <a:srgbClr val="000000"/>
                </a:solidFill>
                <a:latin typeface="Calibri"/>
              </a:rPr>
              <a:t>Codes and files: </a:t>
            </a:r>
            <a:r>
              <a:rPr lang="en-US" sz="1200" spc="-1" dirty="0">
                <a:solidFill>
                  <a:srgbClr val="000000"/>
                </a:solidFill>
                <a:latin typeface="Calibri"/>
                <a:hlinkClick r:id="rId2"/>
              </a:rPr>
              <a:t>https://github.com/genvert/AP_157_FX-2_Vertudez/tree/main/Activity</a:t>
            </a:r>
            <a:r>
              <a:rPr lang="en-US" sz="1200" spc="-1">
                <a:solidFill>
                  <a:srgbClr val="000000"/>
                </a:solidFill>
                <a:latin typeface="Calibri"/>
                <a:hlinkClick r:id="rId2"/>
              </a:rPr>
              <a:t>%207</a:t>
            </a:r>
            <a:endParaRPr lang="en-US" sz="1200" spc="-1" dirty="0">
              <a:solidFill>
                <a:srgbClr val="000000"/>
              </a:solidFill>
              <a:latin typeface="Calibri"/>
            </a:endParaRPr>
          </a:p>
        </p:txBody>
      </p:sp>
      <p:pic>
        <p:nvPicPr>
          <p:cNvPr id="3" name="Picture 2" descr="A picture containing text, diagram, plan, parallel&#10;&#10;Description automatically generated">
            <a:extLst>
              <a:ext uri="{FF2B5EF4-FFF2-40B4-BE49-F238E27FC236}">
                <a16:creationId xmlns:a16="http://schemas.microsoft.com/office/drawing/2014/main" id="{9CBC4DD8-A761-EFD4-CA43-917EC8002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943" y="3429000"/>
            <a:ext cx="2061720" cy="2739032"/>
          </a:xfrm>
          <a:prstGeom prst="rect">
            <a:avLst/>
          </a:prstGeom>
        </p:spPr>
      </p:pic>
      <p:pic>
        <p:nvPicPr>
          <p:cNvPr id="5" name="Picture 4" descr="A picture containing text, diagram, plan, rectangle&#10;&#10;Description automatically generated">
            <a:extLst>
              <a:ext uri="{FF2B5EF4-FFF2-40B4-BE49-F238E27FC236}">
                <a16:creationId xmlns:a16="http://schemas.microsoft.com/office/drawing/2014/main" id="{74D32E59-656C-18C5-E356-42D7FA1A10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1337" y="3429000"/>
            <a:ext cx="2061720" cy="2736534"/>
          </a:xfrm>
          <a:prstGeom prst="rect">
            <a:avLst/>
          </a:prstGeom>
        </p:spPr>
      </p:pic>
      <p:pic>
        <p:nvPicPr>
          <p:cNvPr id="7" name="Picture 6" descr="A picture containing diagram, plan, schematic, sketch&#10;&#10;Description automatically generated">
            <a:extLst>
              <a:ext uri="{FF2B5EF4-FFF2-40B4-BE49-F238E27FC236}">
                <a16:creationId xmlns:a16="http://schemas.microsoft.com/office/drawing/2014/main" id="{20D7274F-02E4-D1D6-6FE1-1369B288BF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9537" y="3429000"/>
            <a:ext cx="2104199" cy="2739032"/>
          </a:xfrm>
          <a:prstGeom prst="rect">
            <a:avLst/>
          </a:prstGeom>
        </p:spPr>
      </p:pic>
      <p:pic>
        <p:nvPicPr>
          <p:cNvPr id="9" name="Picture 8" descr="A picture containing text, diagram, rectangle, plan&#10;&#10;Description automatically generated">
            <a:extLst>
              <a:ext uri="{FF2B5EF4-FFF2-40B4-BE49-F238E27FC236}">
                <a16:creationId xmlns:a16="http://schemas.microsoft.com/office/drawing/2014/main" id="{0C8D7B2F-1671-0A40-FFDD-167787861D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2611" y="3429001"/>
            <a:ext cx="2079851" cy="2739032"/>
          </a:xfrm>
          <a:prstGeom prst="rect">
            <a:avLst/>
          </a:prstGeom>
        </p:spPr>
      </p:pic>
      <p:sp>
        <p:nvSpPr>
          <p:cNvPr id="10" name="TextBox 9">
            <a:extLst>
              <a:ext uri="{FF2B5EF4-FFF2-40B4-BE49-F238E27FC236}">
                <a16:creationId xmlns:a16="http://schemas.microsoft.com/office/drawing/2014/main" id="{EBFC1B79-F698-B3A4-99DB-BA406F8442F5}"/>
              </a:ext>
            </a:extLst>
          </p:cNvPr>
          <p:cNvSpPr txBox="1"/>
          <p:nvPr/>
        </p:nvSpPr>
        <p:spPr>
          <a:xfrm>
            <a:off x="803365"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Solid square</a:t>
            </a:r>
          </a:p>
        </p:txBody>
      </p:sp>
      <p:sp>
        <p:nvSpPr>
          <p:cNvPr id="11" name="TextBox 10">
            <a:extLst>
              <a:ext uri="{FF2B5EF4-FFF2-40B4-BE49-F238E27FC236}">
                <a16:creationId xmlns:a16="http://schemas.microsoft.com/office/drawing/2014/main" id="{6AEB4832-7289-07A7-4295-7326272A8B79}"/>
              </a:ext>
            </a:extLst>
          </p:cNvPr>
          <p:cNvSpPr txBox="1"/>
          <p:nvPr/>
        </p:nvSpPr>
        <p:spPr>
          <a:xfrm>
            <a:off x="3855198"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Hollow square</a:t>
            </a:r>
          </a:p>
        </p:txBody>
      </p:sp>
      <p:sp>
        <p:nvSpPr>
          <p:cNvPr id="12" name="TextBox 11">
            <a:extLst>
              <a:ext uri="{FF2B5EF4-FFF2-40B4-BE49-F238E27FC236}">
                <a16:creationId xmlns:a16="http://schemas.microsoft.com/office/drawing/2014/main" id="{A3EDC94A-CA75-8AEB-7327-009AA62177A3}"/>
              </a:ext>
            </a:extLst>
          </p:cNvPr>
          <p:cNvSpPr txBox="1"/>
          <p:nvPr/>
        </p:nvSpPr>
        <p:spPr>
          <a:xfrm>
            <a:off x="6916069" y="6165534"/>
            <a:ext cx="1432875" cy="338554"/>
          </a:xfrm>
          <a:prstGeom prst="rect">
            <a:avLst/>
          </a:prstGeom>
          <a:noFill/>
        </p:spPr>
        <p:txBody>
          <a:bodyPr wrap="square" rtlCol="0">
            <a:spAutoFit/>
          </a:bodyPr>
          <a:lstStyle/>
          <a:p>
            <a:pPr algn="ctr"/>
            <a:r>
              <a:rPr lang="en-US" sz="1600" b="1" dirty="0">
                <a:latin typeface="Calibri" panose="020F0502020204030204" pitchFamily="34" charset="0"/>
                <a:cs typeface="Calibri" panose="020F0502020204030204" pitchFamily="34" charset="0"/>
              </a:rPr>
              <a:t>Plus symbol</a:t>
            </a:r>
          </a:p>
        </p:txBody>
      </p:sp>
      <p:sp>
        <p:nvSpPr>
          <p:cNvPr id="13" name="TextBox 12">
            <a:extLst>
              <a:ext uri="{FF2B5EF4-FFF2-40B4-BE49-F238E27FC236}">
                <a16:creationId xmlns:a16="http://schemas.microsoft.com/office/drawing/2014/main" id="{65E67B09-030D-C2C9-E027-3874D8F50BAE}"/>
              </a:ext>
            </a:extLst>
          </p:cNvPr>
          <p:cNvSpPr txBox="1"/>
          <p:nvPr/>
        </p:nvSpPr>
        <p:spPr>
          <a:xfrm>
            <a:off x="9955759" y="6165534"/>
            <a:ext cx="1432875" cy="338554"/>
          </a:xfrm>
          <a:prstGeom prst="rect">
            <a:avLst/>
          </a:prstGeom>
          <a:noFill/>
        </p:spPr>
        <p:txBody>
          <a:bodyPr wrap="square" rtlCol="0">
            <a:spAutoFit/>
          </a:bodyPr>
          <a:lstStyle/>
          <a:p>
            <a:pPr algn="ctr"/>
            <a:r>
              <a:rPr lang="en-US" sz="1600" b="1" dirty="0" err="1">
                <a:latin typeface="Calibri" panose="020F0502020204030204" pitchFamily="34" charset="0"/>
                <a:cs typeface="Calibri" panose="020F0502020204030204" pitchFamily="34" charset="0"/>
              </a:rPr>
              <a:t>Dumbell</a:t>
            </a:r>
            <a:endParaRPr lang="en-US" sz="1600" b="1"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44B9FB98-D7FB-F0C6-B569-8C8FF252ABDB}"/>
              </a:ext>
            </a:extLst>
          </p:cNvPr>
          <p:cNvSpPr txBox="1"/>
          <p:nvPr/>
        </p:nvSpPr>
        <p:spPr>
          <a:xfrm>
            <a:off x="488943" y="1265808"/>
            <a:ext cx="11322843" cy="2062103"/>
          </a:xfrm>
          <a:prstGeom prst="rect">
            <a:avLst/>
          </a:prstGeom>
          <a:noFill/>
        </p:spPr>
        <p:txBody>
          <a:bodyPr wrap="square" rtlCol="0">
            <a:spAutoFit/>
          </a:bodyPr>
          <a:lstStyle/>
          <a:p>
            <a:pPr algn="just"/>
            <a:r>
              <a:rPr lang="en-US" sz="1600" b="1" dirty="0">
                <a:latin typeface="Calibri" panose="020F0502020204030204" pitchFamily="34" charset="0"/>
                <a:cs typeface="Calibri" panose="020F0502020204030204" pitchFamily="34" charset="0"/>
              </a:rPr>
              <a:t>Morphological operations </a:t>
            </a:r>
            <a:r>
              <a:rPr lang="en-US" sz="1600" dirty="0">
                <a:latin typeface="Calibri" panose="020F0502020204030204" pitchFamily="34" charset="0"/>
                <a:cs typeface="Calibri" panose="020F0502020204030204" pitchFamily="34" charset="0"/>
              </a:rPr>
              <a:t>are usually used on binary images of 0’s and 1’s where the 1’s constitute the image. As the name suggests, they are operations used to manipulate the morphology, or shape, of an image based on a given structuring element (SE). The common morphological operations include the dilation, erosion, opening (erode then dilate), and closing (dilate then erode) operation.</a:t>
            </a:r>
          </a:p>
          <a:p>
            <a:pPr algn="just"/>
            <a:endParaRPr lang="en-US" sz="1600" b="1"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Before trying out the morphological operations available in Python, I tried mapping the results in a graphing paper. Dilation “extends” an image, while erosion “contracts” it. Dilation works by overlapping the origin of the SE over different pixels, and “turning on”, or switching that pixel to a 1 IF the image and the structuring element overlap even by one pixel. On the other hand, erosion works by again overlapping the origin of the SE over different pixels, and turning it on only when the SE is fully inside the image.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a:rPr>
              <a:t>REFLECTION</a:t>
            </a:r>
            <a:endParaRPr lang="en-US" sz="4400" b="1" strike="noStrike" spc="-1" dirty="0">
              <a:solidFill>
                <a:srgbClr val="000000"/>
              </a:solidFill>
              <a:latin typeface="Calibri"/>
            </a:endParaRPr>
          </a:p>
        </p:txBody>
      </p:sp>
      <p:sp>
        <p:nvSpPr>
          <p:cNvPr id="3" name="Content Placeholder 2">
            <a:extLst>
              <a:ext uri="{FF2B5EF4-FFF2-40B4-BE49-F238E27FC236}">
                <a16:creationId xmlns:a16="http://schemas.microsoft.com/office/drawing/2014/main" id="{3661E796-F4E5-FB00-CF9E-2EBCFE9E3B0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This activity was somewhat a breather since it was fun and easy to do!</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It was nice to look back at Set Theory because I am fuzzy with it.</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I really enjoyed the manual mapping of the morphological operations and drawing it on a graphing paper. It was fun to visualize how the structuring elements will affect the images.</a:t>
            </a:r>
          </a:p>
          <a:p>
            <a:pPr marL="0" indent="0">
              <a:buFont typeface="Arial" panose="020B0604020202020204" pitchFamily="34" charset="0"/>
              <a:buNone/>
            </a:pPr>
            <a:r>
              <a:rPr lang="en-US" dirty="0">
                <a:latin typeface="Calibri" panose="020F0502020204030204" pitchFamily="34" charset="0"/>
                <a:cs typeface="Calibri" panose="020F0502020204030204" pitchFamily="34" charset="0"/>
              </a:rPr>
              <a:t>Lastly, I found it satisfying when a noisy segmented image gets cleaned up using morphological operators.</a:t>
            </a:r>
          </a:p>
          <a:p>
            <a:pPr marL="0" indent="0">
              <a:buFont typeface="Arial" panose="020B0604020202020204" pitchFamily="34" charset="0"/>
              <a:buNone/>
            </a:pP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to experiment with combinations of morphological operations in order to gets the best “cleaned” segmented image.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idea,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The activity was really fun and easy. I only slacked because I was stuck in the previous activity and again my bad habit is not trying other things when I am stuck in a previous thing.</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went beyond the expected output by trying the image I used in ImageJ activity.</a:t>
            </a:r>
          </a:p>
        </p:txBody>
      </p:sp>
    </p:spTree>
    <p:extLst>
      <p:ext uri="{BB962C8B-B14F-4D97-AF65-F5344CB8AC3E}">
        <p14:creationId xmlns:p14="http://schemas.microsoft.com/office/powerpoint/2010/main" val="377708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normAutofit fontScale="92500"/>
          </a:bodyPr>
          <a:lstStyle/>
          <a:p>
            <a:pPr marL="0" indent="0">
              <a:buNone/>
            </a:pPr>
            <a:r>
              <a:rPr lang="en-US" dirty="0"/>
              <a:t>[1] Soriano, M. (2023). AP 157 module. A6- Morphological operation 2023.</a:t>
            </a:r>
          </a:p>
          <a:p>
            <a:pPr marL="0" indent="0">
              <a:buNone/>
            </a:pPr>
            <a:r>
              <a:rPr lang="en-US" dirty="0"/>
              <a:t>[2] </a:t>
            </a:r>
            <a:r>
              <a:rPr lang="en-US" dirty="0">
                <a:hlinkClick r:id="rId2"/>
              </a:rPr>
              <a:t>https://www.youtube.com/watch?v=bRa770kRapc&amp;pp=ygUsbW9ycGhvbG9naWNhbCBvcGVyYXRpb25zIGluIGltYWdlIHByb2Nlc3Npbmc%3D</a:t>
            </a:r>
            <a:endParaRPr lang="en-US" dirty="0"/>
          </a:p>
          <a:p>
            <a:pPr marL="0" indent="0">
              <a:buNone/>
            </a:pPr>
            <a:r>
              <a:rPr lang="en-US" dirty="0"/>
              <a:t>[3] </a:t>
            </a:r>
            <a:r>
              <a:rPr lang="en-US" dirty="0">
                <a:hlinkClick r:id="rId3"/>
              </a:rPr>
              <a:t>https://www.youtube.com/watch?v=d1we_yqUASg&amp;t=640s&amp;pp=ygUsbW9ycGhvbG9naWNhbCBvcGVyYXRpb25zIGluIGltYWdlIHByb2Nlc3Npbmc%3D</a:t>
            </a:r>
            <a:endParaRPr lang="en-US" dirty="0"/>
          </a:p>
          <a:p>
            <a:pPr marL="0" indent="0">
              <a:buNone/>
            </a:pPr>
            <a:r>
              <a:rPr lang="en-US" dirty="0"/>
              <a:t>[4] </a:t>
            </a:r>
            <a:r>
              <a:rPr lang="en-US" dirty="0">
                <a:hlinkClick r:id="rId4"/>
              </a:rPr>
              <a:t>https://www.youtube.com/watch?v=2LAooUu1IjQ&amp;pp=ygUsbW9ycGhvbG9naWNhbCBvcGVyYXRpb25zIGluIGltYWdlIHByb2Nlc3Npbmc%3D</a:t>
            </a:r>
            <a:endParaRPr lang="en-US" dirty="0"/>
          </a:p>
          <a:p>
            <a:pPr marL="0" indent="0">
              <a:buNone/>
            </a:pPr>
            <a:endParaRPr lang="en-US" dirty="0"/>
          </a:p>
        </p:txBody>
      </p:sp>
    </p:spTree>
    <p:extLst>
      <p:ext uri="{BB962C8B-B14F-4D97-AF65-F5344CB8AC3E}">
        <p14:creationId xmlns:p14="http://schemas.microsoft.com/office/powerpoint/2010/main" val="2740225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TotalTime>
  <Words>555</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Calibri Light</vt:lpstr>
      <vt:lpstr>Symbol</vt:lpstr>
      <vt:lpstr>Times New Roman</vt:lpstr>
      <vt:lpstr>Wingdings</vt:lpstr>
      <vt:lpstr>Office Theme</vt:lpstr>
      <vt:lpstr>Office Theme</vt:lpstr>
      <vt:lpstr>1_Office Theme</vt:lpstr>
      <vt:lpstr>Activity 6: MORPHOLOGICAL OPERATIONS</vt:lpstr>
      <vt:lpstr>OBJECTIVES</vt:lpstr>
      <vt:lpstr>MORPHOLOGICAL OPERATIONS - MANUAL</vt:lpstr>
      <vt:lpstr>REFLECTION</vt:lpstr>
      <vt:lpstr>SELF-GRADE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subject/>
  <dc:creator>Genesis Vertudez</dc:creator>
  <dc:description/>
  <cp:lastModifiedBy>Genesis Vertudez</cp:lastModifiedBy>
  <cp:revision>211</cp:revision>
  <dcterms:created xsi:type="dcterms:W3CDTF">2023-03-23T09:55:22Z</dcterms:created>
  <dcterms:modified xsi:type="dcterms:W3CDTF">2023-07-03T07:52:23Z</dcterms:modified>
  <dc:language>en-PH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