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png" ContentType="image/png"/>
  <Override PartName="/ppt/media/image4.jpeg" ContentType="image/jpeg"/>
  <Override PartName="/ppt/media/image6.jpeg" ContentType="image/jpeg"/>
  <Override PartName="/ppt/media/image7.jpeg" ContentType="image/jpeg"/>
  <Override PartName="/ppt/media/image8.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66026D5-9FEE-4422-9C9A-D7D0B7490EEE}" type="slidenum">
              <a:t>&lt;#&gt;</a:t>
            </a:fld>
          </a:p>
        </p:txBody>
      </p:sp>
      <p:sp>
        <p:nvSpPr>
          <p:cNvPr id="4" name="PlaceHolder 3"/>
          <p:cNvSpPr>
            <a:spLocks noGrp="1"/>
          </p:cNvSpPr>
          <p:nvPr>
            <p:ph type="dt" idx="1"/>
          </p:nvPr>
        </p:nvSpPr>
        <p:spPr/>
        <p:txBody>
          <a:bodyPr/>
          <a:p>
            <a:r>
              <a:rPr lang="en-PH"/>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E9F7EB3-B858-4E6F-AE4B-220177D48935}" type="slidenum">
              <a:t>&lt;#&gt;</a:t>
            </a:fld>
          </a:p>
        </p:txBody>
      </p:sp>
      <p:sp>
        <p:nvSpPr>
          <p:cNvPr id="7" name="PlaceHolder 6"/>
          <p:cNvSpPr>
            <a:spLocks noGrp="1"/>
          </p:cNvSpPr>
          <p:nvPr>
            <p:ph type="dt" idx="1"/>
          </p:nvPr>
        </p:nvSpPr>
        <p:spPr/>
        <p:txBody>
          <a:bodyPr/>
          <a:p>
            <a:r>
              <a:rPr lang="en-PH"/>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85E14C5-2507-4A3D-A826-3C30156C16F4}" type="slidenum">
              <a:t>&lt;#&gt;</a:t>
            </a:fld>
          </a:p>
        </p:txBody>
      </p:sp>
      <p:sp>
        <p:nvSpPr>
          <p:cNvPr id="9" name="PlaceHolder 8"/>
          <p:cNvSpPr>
            <a:spLocks noGrp="1"/>
          </p:cNvSpPr>
          <p:nvPr>
            <p:ph type="dt" idx="1"/>
          </p:nvPr>
        </p:nvSpPr>
        <p:spPr/>
        <p:txBody>
          <a:bodyPr/>
          <a:p>
            <a:r>
              <a:rPr lang="en-PH"/>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EC1D7CD-DE40-4B41-AA6D-418A30293C82}" type="slidenum">
              <a:t>&lt;#&gt;</a:t>
            </a:fld>
          </a:p>
        </p:txBody>
      </p:sp>
      <p:sp>
        <p:nvSpPr>
          <p:cNvPr id="11" name="PlaceHolder 10"/>
          <p:cNvSpPr>
            <a:spLocks noGrp="1"/>
          </p:cNvSpPr>
          <p:nvPr>
            <p:ph type="dt" idx="1"/>
          </p:nvPr>
        </p:nvSpPr>
        <p:spPr/>
        <p:txBody>
          <a:bodyPr/>
          <a:p>
            <a:r>
              <a:rPr lang="en-PH"/>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945BEBC-E0C4-4190-BC4C-4D0846ACED55}" type="slidenum">
              <a:t>&lt;#&gt;</a:t>
            </a:fld>
          </a:p>
        </p:txBody>
      </p:sp>
      <p:sp>
        <p:nvSpPr>
          <p:cNvPr id="4" name="PlaceHolder 3"/>
          <p:cNvSpPr>
            <a:spLocks noGrp="1"/>
          </p:cNvSpPr>
          <p:nvPr>
            <p:ph type="dt" idx="4"/>
          </p:nvPr>
        </p:nvSpPr>
        <p:spPr/>
        <p:txBody>
          <a:bodyPr/>
          <a:p>
            <a:r>
              <a:rPr lang="en-PH"/>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PH"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327B8DD-A35D-4C63-A55F-3D5E3B56C052}" type="slidenum">
              <a:t>&lt;#&gt;</a:t>
            </a:fld>
          </a:p>
        </p:txBody>
      </p:sp>
      <p:sp>
        <p:nvSpPr>
          <p:cNvPr id="6" name="PlaceHolder 5"/>
          <p:cNvSpPr>
            <a:spLocks noGrp="1"/>
          </p:cNvSpPr>
          <p:nvPr>
            <p:ph type="dt" idx="4"/>
          </p:nvPr>
        </p:nvSpPr>
        <p:spPr/>
        <p:txBody>
          <a:bodyPr/>
          <a:p>
            <a:r>
              <a:rPr lang="en-PH"/>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441D70D-ACE4-406E-B13B-D8B78F663E98}" type="slidenum">
              <a:t>&lt;#&gt;</a:t>
            </a:fld>
          </a:p>
        </p:txBody>
      </p:sp>
      <p:sp>
        <p:nvSpPr>
          <p:cNvPr id="6" name="PlaceHolder 5"/>
          <p:cNvSpPr>
            <a:spLocks noGrp="1"/>
          </p:cNvSpPr>
          <p:nvPr>
            <p:ph type="dt" idx="4"/>
          </p:nvPr>
        </p:nvSpPr>
        <p:spPr/>
        <p:txBody>
          <a:bodyPr/>
          <a:p>
            <a:r>
              <a:rPr lang="en-PH"/>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FD97871-1903-451B-AB00-4A6A247A4B2E}" type="slidenum">
              <a:t>&lt;#&gt;</a:t>
            </a:fld>
          </a:p>
        </p:txBody>
      </p:sp>
      <p:sp>
        <p:nvSpPr>
          <p:cNvPr id="7" name="PlaceHolder 6"/>
          <p:cNvSpPr>
            <a:spLocks noGrp="1"/>
          </p:cNvSpPr>
          <p:nvPr>
            <p:ph type="dt" idx="4"/>
          </p:nvPr>
        </p:nvSpPr>
        <p:spPr/>
        <p:txBody>
          <a:bodyPr/>
          <a:p>
            <a:r>
              <a:rPr lang="en-PH"/>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AB10D40-3D42-4583-9B83-332E6DDCC12C}" type="slidenum">
              <a:t>&lt;#&gt;</a:t>
            </a:fld>
          </a:p>
        </p:txBody>
      </p:sp>
      <p:sp>
        <p:nvSpPr>
          <p:cNvPr id="5" name="PlaceHolder 4"/>
          <p:cNvSpPr>
            <a:spLocks noGrp="1"/>
          </p:cNvSpPr>
          <p:nvPr>
            <p:ph type="dt" idx="4"/>
          </p:nvPr>
        </p:nvSpPr>
        <p:spPr/>
        <p:txBody>
          <a:bodyPr/>
          <a:p>
            <a:r>
              <a:rPr lang="en-PH"/>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PH"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70DB12F-3BF0-441E-A70B-006AAE74FE7E}" type="slidenum">
              <a:t>&lt;#&gt;</a:t>
            </a:fld>
          </a:p>
        </p:txBody>
      </p:sp>
      <p:sp>
        <p:nvSpPr>
          <p:cNvPr id="5" name="PlaceHolder 4"/>
          <p:cNvSpPr>
            <a:spLocks noGrp="1"/>
          </p:cNvSpPr>
          <p:nvPr>
            <p:ph type="dt" idx="4"/>
          </p:nvPr>
        </p:nvSpPr>
        <p:spPr/>
        <p:txBody>
          <a:bodyPr/>
          <a:p>
            <a:r>
              <a:rPr lang="en-PH"/>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48793D3-08DD-4805-BD37-1BA87CFBBECB}" type="slidenum">
              <a:t>&lt;#&gt;</a:t>
            </a:fld>
          </a:p>
        </p:txBody>
      </p:sp>
      <p:sp>
        <p:nvSpPr>
          <p:cNvPr id="8" name="PlaceHolder 7"/>
          <p:cNvSpPr>
            <a:spLocks noGrp="1"/>
          </p:cNvSpPr>
          <p:nvPr>
            <p:ph type="dt" idx="4"/>
          </p:nvPr>
        </p:nvSpPr>
        <p:spPr/>
        <p:txBody>
          <a:bodyPr/>
          <a:p>
            <a:r>
              <a:rPr lang="en-PH"/>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PH"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0E73F75-38CA-4647-84C1-1F4D0A83B23E}" type="slidenum">
              <a:t>&lt;#&gt;</a:t>
            </a:fld>
          </a:p>
        </p:txBody>
      </p:sp>
      <p:sp>
        <p:nvSpPr>
          <p:cNvPr id="6" name="PlaceHolder 5"/>
          <p:cNvSpPr>
            <a:spLocks noGrp="1"/>
          </p:cNvSpPr>
          <p:nvPr>
            <p:ph type="dt" idx="1"/>
          </p:nvPr>
        </p:nvSpPr>
        <p:spPr/>
        <p:txBody>
          <a:bodyPr/>
          <a:p>
            <a:r>
              <a:rPr lang="en-PH"/>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CA8AAEE-2222-47D6-84A8-072A004D3A7B}" type="slidenum">
              <a:t>&lt;#&gt;</a:t>
            </a:fld>
          </a:p>
        </p:txBody>
      </p:sp>
      <p:sp>
        <p:nvSpPr>
          <p:cNvPr id="8" name="PlaceHolder 7"/>
          <p:cNvSpPr>
            <a:spLocks noGrp="1"/>
          </p:cNvSpPr>
          <p:nvPr>
            <p:ph type="dt" idx="4"/>
          </p:nvPr>
        </p:nvSpPr>
        <p:spPr/>
        <p:txBody>
          <a:bodyPr/>
          <a:p>
            <a:r>
              <a:rPr lang="en-PH"/>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807A02B-DB37-418D-A75A-B14C893355F3}" type="slidenum">
              <a:t>&lt;#&gt;</a:t>
            </a:fld>
          </a:p>
        </p:txBody>
      </p:sp>
      <p:sp>
        <p:nvSpPr>
          <p:cNvPr id="8" name="PlaceHolder 7"/>
          <p:cNvSpPr>
            <a:spLocks noGrp="1"/>
          </p:cNvSpPr>
          <p:nvPr>
            <p:ph type="dt" idx="4"/>
          </p:nvPr>
        </p:nvSpPr>
        <p:spPr/>
        <p:txBody>
          <a:bodyPr/>
          <a:p>
            <a:r>
              <a:rPr lang="en-PH"/>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C174838-8885-470B-964E-EFD549297A47}" type="slidenum">
              <a:t>&lt;#&gt;</a:t>
            </a:fld>
          </a:p>
        </p:txBody>
      </p:sp>
      <p:sp>
        <p:nvSpPr>
          <p:cNvPr id="7" name="PlaceHolder 6"/>
          <p:cNvSpPr>
            <a:spLocks noGrp="1"/>
          </p:cNvSpPr>
          <p:nvPr>
            <p:ph type="dt" idx="4"/>
          </p:nvPr>
        </p:nvSpPr>
        <p:spPr/>
        <p:txBody>
          <a:bodyPr/>
          <a:p>
            <a:r>
              <a:rPr lang="en-PH"/>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7FD2EF1-0483-4E65-BA48-06A4FB24CCA1}" type="slidenum">
              <a:t>&lt;#&gt;</a:t>
            </a:fld>
          </a:p>
        </p:txBody>
      </p:sp>
      <p:sp>
        <p:nvSpPr>
          <p:cNvPr id="9" name="PlaceHolder 8"/>
          <p:cNvSpPr>
            <a:spLocks noGrp="1"/>
          </p:cNvSpPr>
          <p:nvPr>
            <p:ph type="dt" idx="4"/>
          </p:nvPr>
        </p:nvSpPr>
        <p:spPr/>
        <p:txBody>
          <a:bodyPr/>
          <a:p>
            <a:r>
              <a:rPr lang="en-PH"/>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536DB5F-1B61-4B96-A409-2BE9F5A03AED}" type="slidenum">
              <a:t>&lt;#&gt;</a:t>
            </a:fld>
          </a:p>
        </p:txBody>
      </p:sp>
      <p:sp>
        <p:nvSpPr>
          <p:cNvPr id="11" name="PlaceHolder 10"/>
          <p:cNvSpPr>
            <a:spLocks noGrp="1"/>
          </p:cNvSpPr>
          <p:nvPr>
            <p:ph type="dt" idx="4"/>
          </p:nvPr>
        </p:nvSpPr>
        <p:spPr/>
        <p:txBody>
          <a:bodyPr/>
          <a:p>
            <a:r>
              <a:rPr lang="en-PH"/>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94C2E52-FC0C-4940-B0E0-8322765B7D46}" type="slidenum">
              <a:t>&lt;#&gt;</a:t>
            </a:fld>
          </a:p>
        </p:txBody>
      </p:sp>
      <p:sp>
        <p:nvSpPr>
          <p:cNvPr id="6" name="PlaceHolder 5"/>
          <p:cNvSpPr>
            <a:spLocks noGrp="1"/>
          </p:cNvSpPr>
          <p:nvPr>
            <p:ph type="dt" idx="1"/>
          </p:nvPr>
        </p:nvSpPr>
        <p:spPr/>
        <p:txBody>
          <a:bodyPr/>
          <a:p>
            <a:r>
              <a:rPr lang="en-PH"/>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0496184-F7E5-44F4-B9CB-7AC28D57CBE2}" type="slidenum">
              <a:t>&lt;#&gt;</a:t>
            </a:fld>
          </a:p>
        </p:txBody>
      </p:sp>
      <p:sp>
        <p:nvSpPr>
          <p:cNvPr id="7" name="PlaceHolder 6"/>
          <p:cNvSpPr>
            <a:spLocks noGrp="1"/>
          </p:cNvSpPr>
          <p:nvPr>
            <p:ph type="dt" idx="1"/>
          </p:nvPr>
        </p:nvSpPr>
        <p:spPr/>
        <p:txBody>
          <a:bodyPr/>
          <a:p>
            <a:r>
              <a:rPr lang="en-PH"/>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001489A-00C9-4112-BCAE-2BCCB6244B3B}" type="slidenum">
              <a:t>&lt;#&gt;</a:t>
            </a:fld>
          </a:p>
        </p:txBody>
      </p:sp>
      <p:sp>
        <p:nvSpPr>
          <p:cNvPr id="5" name="PlaceHolder 4"/>
          <p:cNvSpPr>
            <a:spLocks noGrp="1"/>
          </p:cNvSpPr>
          <p:nvPr>
            <p:ph type="dt" idx="1"/>
          </p:nvPr>
        </p:nvSpPr>
        <p:spPr/>
        <p:txBody>
          <a:bodyPr/>
          <a:p>
            <a:r>
              <a:rPr lang="en-PH"/>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PH"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EF101C0-9429-47F0-8BB7-C9D0D24054A4}" type="slidenum">
              <a:t>&lt;#&gt;</a:t>
            </a:fld>
          </a:p>
        </p:txBody>
      </p:sp>
      <p:sp>
        <p:nvSpPr>
          <p:cNvPr id="5" name="PlaceHolder 4"/>
          <p:cNvSpPr>
            <a:spLocks noGrp="1"/>
          </p:cNvSpPr>
          <p:nvPr>
            <p:ph type="dt" idx="1"/>
          </p:nvPr>
        </p:nvSpPr>
        <p:spPr/>
        <p:txBody>
          <a:bodyPr/>
          <a:p>
            <a:r>
              <a:rPr lang="en-PH"/>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1E44CEB-2938-4811-999B-BBF6738AAB59}" type="slidenum">
              <a:t>&lt;#&gt;</a:t>
            </a:fld>
          </a:p>
        </p:txBody>
      </p:sp>
      <p:sp>
        <p:nvSpPr>
          <p:cNvPr id="8" name="PlaceHolder 7"/>
          <p:cNvSpPr>
            <a:spLocks noGrp="1"/>
          </p:cNvSpPr>
          <p:nvPr>
            <p:ph type="dt" idx="1"/>
          </p:nvPr>
        </p:nvSpPr>
        <p:spPr/>
        <p:txBody>
          <a:bodyPr/>
          <a:p>
            <a:r>
              <a:rPr lang="en-PH"/>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B111FE0-304D-4856-8344-A2237324CB5B}" type="slidenum">
              <a:t>&lt;#&gt;</a:t>
            </a:fld>
          </a:p>
        </p:txBody>
      </p:sp>
      <p:sp>
        <p:nvSpPr>
          <p:cNvPr id="8" name="PlaceHolder 7"/>
          <p:cNvSpPr>
            <a:spLocks noGrp="1"/>
          </p:cNvSpPr>
          <p:nvPr>
            <p:ph type="dt" idx="1"/>
          </p:nvPr>
        </p:nvSpPr>
        <p:spPr/>
        <p:txBody>
          <a:bodyPr/>
          <a:p>
            <a:r>
              <a:rPr lang="en-PH"/>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EF5D8BE-CA37-48BE-8682-C5F9A6608E28}" type="slidenum">
              <a:t>&lt;#&gt;</a:t>
            </a:fld>
          </a:p>
        </p:txBody>
      </p:sp>
      <p:sp>
        <p:nvSpPr>
          <p:cNvPr id="8" name="PlaceHolder 7"/>
          <p:cNvSpPr>
            <a:spLocks noGrp="1"/>
          </p:cNvSpPr>
          <p:nvPr>
            <p:ph type="dt" idx="1"/>
          </p:nvPr>
        </p:nvSpPr>
        <p:spPr/>
        <p:txBody>
          <a:bodyPr/>
          <a:p>
            <a:r>
              <a:rPr lang="en-PH"/>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 </a:t>
            </a:r>
            <a:endParaRPr b="0" lang="en-PH"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PH" sz="1400" spc="-1" strike="noStrike">
                <a:latin typeface="Times New Roman"/>
              </a:defRPr>
            </a:lvl1pPr>
          </a:lstStyle>
          <a:p>
            <a:pPr algn="ctr">
              <a:buNone/>
            </a:pPr>
            <a:r>
              <a:rPr b="0" lang="en-PH" sz="1400" spc="-1" strike="noStrike">
                <a:latin typeface="Times New Roman"/>
              </a:rPr>
              <a:t> </a:t>
            </a:r>
            <a:endParaRPr b="0" lang="en-PH"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9DE38E0A-6003-46E5-9275-0A0D868AF062}" type="slidenum">
              <a:rPr b="0" lang="en-US" sz="1200" spc="-1" strike="noStrike">
                <a:solidFill>
                  <a:srgbClr val="8b8b8b"/>
                </a:solidFill>
                <a:latin typeface="Calibri"/>
              </a:rPr>
              <a:t>7</a:t>
            </a:fld>
            <a:endParaRPr b="0" lang="en-PH"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PH"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PH" sz="1400" spc="-1" strike="noStrike">
                <a:latin typeface="Times New Roman"/>
              </a:defRPr>
            </a:lvl1pPr>
          </a:lstStyle>
          <a:p>
            <a:pPr algn="ctr">
              <a:buNone/>
            </a:pPr>
            <a:r>
              <a:rPr b="0" lang="en-PH" sz="1400" spc="-1" strike="noStrike">
                <a:latin typeface="Times New Roman"/>
              </a:rPr>
              <a:t>&lt;footer&gt;</a:t>
            </a:r>
            <a:endParaRPr b="0" lang="en-PH"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137B52AF-A145-44B9-B320-C6A6A38CA242}" type="slidenum">
              <a:rPr b="0" lang="en-US" sz="1200" spc="-1" strike="noStrike">
                <a:solidFill>
                  <a:srgbClr val="8b8b8b"/>
                </a:solidFill>
                <a:latin typeface="Calibri"/>
              </a:rPr>
              <a:t>&lt;number&gt;</a:t>
            </a:fld>
            <a:endParaRPr b="0" lang="en-PH"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github.com/genvert/AP_157_FX-2_Vertudez/tree/main/Activity%204" TargetMode="External"/><Relationship Id="rId2" Type="http://schemas.openxmlformats.org/officeDocument/2006/relationships/image" Target="../media/image1.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github.com/genvert/AP_157_FX-2_Vertudez/tree/main/Activity%204" TargetMode="External"/><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github.com/genvert/AP_157_FX-2_Vertudez/tree/main/Activity%204" TargetMode="External"/><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github.com/genvert/AP_157_FX-2_Vertudez/tree/main/Activity%204" TargetMode="Externa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github.com/genvert/AP_157_FX-2_Vertudez/tree/main/Activity%204" TargetMode="External"/><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2235240"/>
            <a:ext cx="9143640" cy="2387160"/>
          </a:xfrm>
          <a:prstGeom prst="rect">
            <a:avLst/>
          </a:prstGeom>
          <a:noFill/>
          <a:ln w="0">
            <a:noFill/>
          </a:ln>
        </p:spPr>
        <p:txBody>
          <a:bodyPr anchor="b">
            <a:normAutofit fontScale="76000"/>
          </a:bodyPr>
          <a:p>
            <a:pPr algn="ctr">
              <a:lnSpc>
                <a:spcPct val="90000"/>
              </a:lnSpc>
              <a:buNone/>
            </a:pPr>
            <a:r>
              <a:rPr b="0" lang="en-US" sz="6000" spc="-1" strike="noStrike">
                <a:solidFill>
                  <a:srgbClr val="000000"/>
                </a:solidFill>
                <a:latin typeface="Calibri Light"/>
              </a:rPr>
              <a:t>Activity 4:</a:t>
            </a:r>
            <a:br>
              <a:rPr sz="6000"/>
            </a:br>
            <a:r>
              <a:rPr b="0" lang="en-US" sz="6000" spc="-1" strike="noStrike">
                <a:solidFill>
                  <a:srgbClr val="000000"/>
                </a:solidFill>
                <a:latin typeface="Calibri Light"/>
              </a:rPr>
              <a:t>FEATURE EXTRACTION FROM IMAGES USING IMAGEJ</a:t>
            </a:r>
            <a:endParaRPr b="0" lang="en-US" sz="6000" spc="-1" strike="noStrike">
              <a:solidFill>
                <a:srgbClr val="000000"/>
              </a:solidFill>
              <a:latin typeface="Calibri"/>
            </a:endParaRPr>
          </a:p>
        </p:txBody>
      </p:sp>
      <p:sp>
        <p:nvSpPr>
          <p:cNvPr id="83" name="PlaceHolder 2"/>
          <p:cNvSpPr>
            <a:spLocks noGrp="1"/>
          </p:cNvSpPr>
          <p:nvPr>
            <p:ph type="subTitle"/>
          </p:nvPr>
        </p:nvSpPr>
        <p:spPr>
          <a:xfrm>
            <a:off x="1523880" y="4992480"/>
            <a:ext cx="9143640" cy="992880"/>
          </a:xfrm>
          <a:prstGeom prst="rect">
            <a:avLst/>
          </a:prstGeom>
          <a:noFill/>
          <a:ln w="0">
            <a:noFill/>
          </a:ln>
        </p:spPr>
        <p:txBody>
          <a:bodyPr anchor="t">
            <a:normAutofit fontScale="99000"/>
          </a:bodyPr>
          <a:p>
            <a:pPr algn="ctr">
              <a:lnSpc>
                <a:spcPct val="90000"/>
              </a:lnSpc>
              <a:spcBef>
                <a:spcPts val="1001"/>
              </a:spcBef>
              <a:buNone/>
              <a:tabLst>
                <a:tab algn="l" pos="0"/>
              </a:tabLst>
            </a:pPr>
            <a:r>
              <a:rPr b="0" lang="en-US" sz="1600" spc="-1" strike="noStrike">
                <a:solidFill>
                  <a:srgbClr val="000000"/>
                </a:solidFill>
                <a:latin typeface="Calibri"/>
              </a:rPr>
              <a:t>Genesis Vertudez – 202003099</a:t>
            </a:r>
            <a:endParaRPr b="0" lang="en-PH" sz="1600" spc="-1" strike="noStrike">
              <a:latin typeface="Arial"/>
            </a:endParaRPr>
          </a:p>
          <a:p>
            <a:pPr algn="ctr">
              <a:lnSpc>
                <a:spcPct val="90000"/>
              </a:lnSpc>
              <a:spcBef>
                <a:spcPts val="1001"/>
              </a:spcBef>
              <a:buNone/>
              <a:tabLst>
                <a:tab algn="l" pos="0"/>
              </a:tabLst>
            </a:pPr>
            <a:r>
              <a:rPr b="0" lang="en-US" sz="1600" spc="-1" strike="noStrike">
                <a:solidFill>
                  <a:srgbClr val="000000"/>
                </a:solidFill>
                <a:latin typeface="Calibri"/>
              </a:rPr>
              <a:t>App Physics 157 - Computational Analysis and Modeling in Physics</a:t>
            </a:r>
            <a:endParaRPr b="0" lang="en-PH" sz="1600" spc="-1" strike="noStrike">
              <a:latin typeface="Arial"/>
            </a:endParaRPr>
          </a:p>
          <a:p>
            <a:pPr algn="ctr">
              <a:lnSpc>
                <a:spcPct val="90000"/>
              </a:lnSpc>
              <a:spcBef>
                <a:spcPts val="1001"/>
              </a:spcBef>
              <a:buNone/>
              <a:tabLst>
                <a:tab algn="l" pos="0"/>
              </a:tabLst>
            </a:pPr>
            <a:r>
              <a:rPr b="0" lang="en-US" sz="1600" spc="-1" strike="noStrike">
                <a:solidFill>
                  <a:srgbClr val="000000"/>
                </a:solidFill>
                <a:latin typeface="Calibri"/>
              </a:rPr>
              <a:t>Submitted to Dr. Maricor Soriano; Mx. Rene Principe Jr.</a:t>
            </a:r>
            <a:endParaRPr b="0" lang="en-PH"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OBJECTIVES</a:t>
            </a:r>
            <a:endParaRPr b="0" lang="en-US" sz="4400" spc="-1" strike="noStrike">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Use ImageJ to manipulate images and extract their features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Apply threshold to grayscale histogram to separate objects from background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ontent Placeholder 2"/>
          <p:cNvSpPr/>
          <p:nvPr/>
        </p:nvSpPr>
        <p:spPr>
          <a:xfrm>
            <a:off x="838080" y="1825560"/>
            <a:ext cx="10515240" cy="4350960"/>
          </a:xfrm>
          <a:prstGeom prst="rect">
            <a:avLst/>
          </a:prstGeom>
          <a:noFill/>
          <a:ln w="0">
            <a:noFill/>
          </a:ln>
        </p:spPr>
        <p:style>
          <a:lnRef idx="0"/>
          <a:fillRef idx="0"/>
          <a:effectRef idx="0"/>
          <a:fontRef idx="minor"/>
        </p:style>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Image of sand particles</a:t>
            </a:r>
            <a:endParaRPr b="0" lang="en-PH" sz="2800" spc="-1" strike="noStrike">
              <a:latin typeface="Arial"/>
            </a:endParaRPr>
          </a:p>
          <a:p>
            <a:pPr>
              <a:lnSpc>
                <a:spcPct val="90000"/>
              </a:lnSpc>
              <a:spcBef>
                <a:spcPts val="1001"/>
              </a:spcBef>
              <a:buNone/>
            </a:pPr>
            <a:endParaRPr b="0" lang="en-PH" sz="2800" spc="-1" strike="noStrike">
              <a:latin typeface="Arial"/>
            </a:endParaRPr>
          </a:p>
          <a:p>
            <a:pPr>
              <a:lnSpc>
                <a:spcPct val="90000"/>
              </a:lnSpc>
              <a:spcBef>
                <a:spcPts val="1001"/>
              </a:spcBef>
              <a:buNone/>
            </a:pPr>
            <a:endParaRPr b="0" lang="en-PH" sz="2800" spc="-1" strike="noStrike">
              <a:latin typeface="Arial"/>
            </a:endParaRPr>
          </a:p>
          <a:p>
            <a:pPr>
              <a:lnSpc>
                <a:spcPct val="90000"/>
              </a:lnSpc>
              <a:spcBef>
                <a:spcPts val="1001"/>
              </a:spcBef>
              <a:buNone/>
            </a:pPr>
            <a:endParaRPr b="0" lang="en-PH" sz="2800" spc="-1" strike="noStrike">
              <a:latin typeface="Arial"/>
            </a:endParaRPr>
          </a:p>
          <a:p>
            <a:pPr>
              <a:lnSpc>
                <a:spcPct val="90000"/>
              </a:lnSpc>
              <a:spcBef>
                <a:spcPts val="1001"/>
              </a:spcBef>
              <a:buNone/>
              <a:tabLst>
                <a:tab algn="l" pos="0"/>
              </a:tabLst>
            </a:pPr>
            <a:endParaRPr b="0" lang="en-PH" sz="2800" spc="-1" strike="noStrike">
              <a:latin typeface="Arial"/>
            </a:endParaRPr>
          </a:p>
        </p:txBody>
      </p:sp>
      <p:sp>
        <p:nvSpPr>
          <p:cNvPr id="8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RESULTS &amp; ANALYSIS</a:t>
            </a:r>
            <a:endParaRPr b="0" lang="en-US" sz="4400" spc="-1" strike="noStrike">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fillRef idx="0"/>
          <a:effectRef idx="0"/>
          <a:fontRef idx="minor"/>
        </p:style>
        <p:txBody>
          <a:bodyPr anchor="t">
            <a:normAutofit fontScale="95000"/>
          </a:bodyPr>
          <a:p>
            <a:pPr>
              <a:lnSpc>
                <a:spcPct val="90000"/>
              </a:lnSpc>
              <a:spcBef>
                <a:spcPts val="1001"/>
              </a:spcBef>
              <a:buNone/>
              <a:tabLst>
                <a:tab algn="l" pos="0"/>
              </a:tabLst>
            </a:pPr>
            <a:r>
              <a:rPr b="0" lang="en-US" sz="1200" spc="-1" strike="noStrike">
                <a:solidFill>
                  <a:srgbClr val="000000"/>
                </a:solidFill>
                <a:latin typeface="Calibri"/>
              </a:rPr>
              <a:t>Files: </a:t>
            </a:r>
            <a:r>
              <a:rPr b="0" lang="en-US" sz="1200" spc="-1" strike="noStrike" u="sng">
                <a:solidFill>
                  <a:srgbClr val="0563c1"/>
                </a:solidFill>
                <a:uFillTx/>
                <a:latin typeface="Calibri"/>
                <a:hlinkClick r:id="rId1"/>
              </a:rPr>
              <a:t>https://github.com/genvert/AP_157_FX-2_Vertudez/tree/main/Activity%204</a:t>
            </a:r>
            <a:endParaRPr b="0" lang="en-PH" sz="1200" spc="-1" strike="noStrike">
              <a:latin typeface="Arial"/>
            </a:endParaRPr>
          </a:p>
        </p:txBody>
      </p:sp>
      <p:pic>
        <p:nvPicPr>
          <p:cNvPr id="89" name="Content Placeholder 5" descr=""/>
          <p:cNvPicPr/>
          <p:nvPr/>
        </p:nvPicPr>
        <p:blipFill>
          <a:blip r:embed="rId2"/>
          <a:stretch/>
        </p:blipFill>
        <p:spPr>
          <a:xfrm>
            <a:off x="4271760" y="2391840"/>
            <a:ext cx="3647880" cy="36478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RESULTS &amp; ANALYSIS</a:t>
            </a:r>
            <a:endParaRPr b="0" lang="en-US" sz="4400" spc="-1" strike="noStrike">
              <a:solidFill>
                <a:srgbClr val="000000"/>
              </a:solidFill>
              <a:latin typeface="Calibri"/>
            </a:endParaRPr>
          </a:p>
        </p:txBody>
      </p:sp>
      <p:sp>
        <p:nvSpPr>
          <p:cNvPr id="91" name="PlaceHolder 2"/>
          <p:cNvSpPr>
            <a:spLocks noGrp="1"/>
          </p:cNvSpPr>
          <p:nvPr>
            <p:ph/>
          </p:nvPr>
        </p:nvSpPr>
        <p:spPr>
          <a:xfrm>
            <a:off x="901800" y="1397880"/>
            <a:ext cx="10515240" cy="5262120"/>
          </a:xfrm>
          <a:prstGeom prst="rect">
            <a:avLst/>
          </a:prstGeom>
          <a:noFill/>
          <a:ln w="0">
            <a:noFill/>
          </a:ln>
        </p:spPr>
        <p:txBody>
          <a:bodyPr anchor="t">
            <a:normAutofit fontScale="96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Setting scale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just set an arbitrary scale as instructed. I used 10 units for about the same distance in the </a:t>
            </a:r>
            <a:r>
              <a:rPr b="0" lang="en-US" sz="2800" spc="-1" strike="noStrike">
                <a:solidFill>
                  <a:srgbClr val="000000"/>
                </a:solidFill>
                <a:latin typeface="Calibri"/>
              </a:rPr>
              <a:t>cell example.</a:t>
            </a:r>
            <a:endParaRPr b="0" lang="en-US" sz="2800" spc="-1" strike="noStrike">
              <a:solidFill>
                <a:srgbClr val="000000"/>
              </a:solidFill>
              <a:latin typeface="Calibri"/>
            </a:endParaRPr>
          </a:p>
        </p:txBody>
      </p:sp>
      <p:sp>
        <p:nvSpPr>
          <p:cNvPr id="92" name="Content Placeholder 2"/>
          <p:cNvSpPr/>
          <p:nvPr/>
        </p:nvSpPr>
        <p:spPr>
          <a:xfrm>
            <a:off x="0" y="6610680"/>
            <a:ext cx="12191760" cy="246960"/>
          </a:xfrm>
          <a:prstGeom prst="rect">
            <a:avLst/>
          </a:prstGeom>
          <a:noFill/>
          <a:ln w="0">
            <a:noFill/>
          </a:ln>
        </p:spPr>
        <p:style>
          <a:lnRef idx="0"/>
          <a:fillRef idx="0"/>
          <a:effectRef idx="0"/>
          <a:fontRef idx="minor"/>
        </p:style>
        <p:txBody>
          <a:bodyPr anchor="t">
            <a:normAutofit fontScale="95000"/>
          </a:bodyPr>
          <a:p>
            <a:pPr>
              <a:lnSpc>
                <a:spcPct val="90000"/>
              </a:lnSpc>
              <a:spcBef>
                <a:spcPts val="1001"/>
              </a:spcBef>
              <a:buNone/>
              <a:tabLst>
                <a:tab algn="l" pos="0"/>
              </a:tabLst>
            </a:pPr>
            <a:r>
              <a:rPr b="0" lang="en-US" sz="1200" spc="-1" strike="noStrike">
                <a:solidFill>
                  <a:srgbClr val="000000"/>
                </a:solidFill>
                <a:latin typeface="Calibri"/>
              </a:rPr>
              <a:t>Files: </a:t>
            </a:r>
            <a:r>
              <a:rPr b="0" lang="en-US" sz="1200" spc="-1" strike="noStrike" u="sng">
                <a:solidFill>
                  <a:srgbClr val="0563c1"/>
                </a:solidFill>
                <a:uFillTx/>
                <a:latin typeface="Calibri"/>
                <a:hlinkClick r:id="rId1"/>
              </a:rPr>
              <a:t>https://github.com/genvert/AP_157_FX-2_Vertudez/tree/main/Activity%204</a:t>
            </a:r>
            <a:endParaRPr b="0" lang="en-PH" sz="1200" spc="-1" strike="noStrike">
              <a:latin typeface="Arial"/>
            </a:endParaRPr>
          </a:p>
        </p:txBody>
      </p:sp>
      <p:pic>
        <p:nvPicPr>
          <p:cNvPr id="93" name="Picture 11" descr=""/>
          <p:cNvPicPr/>
          <p:nvPr/>
        </p:nvPicPr>
        <p:blipFill>
          <a:blip r:embed="rId2"/>
          <a:stretch/>
        </p:blipFill>
        <p:spPr>
          <a:xfrm>
            <a:off x="3494160" y="1690560"/>
            <a:ext cx="5203080" cy="39546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p:nvPr>
        </p:nvSpPr>
        <p:spPr>
          <a:xfrm>
            <a:off x="838080" y="1825560"/>
            <a:ext cx="10515240" cy="4350960"/>
          </a:xfrm>
          <a:prstGeom prst="rect">
            <a:avLst/>
          </a:prstGeom>
          <a:noFill/>
          <a:ln w="0">
            <a:noFill/>
          </a:ln>
        </p:spPr>
        <p:txBody>
          <a:bodyPr anchor="t">
            <a:normAutofit fontScale="94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Converting to 8-bit</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Applying threshold only works on grayscale images, so we convert it first.</a:t>
            </a:r>
            <a:endParaRPr b="0" lang="en-US" sz="2800" spc="-1" strike="noStrike">
              <a:solidFill>
                <a:srgbClr val="000000"/>
              </a:solidFill>
              <a:latin typeface="Calibri"/>
            </a:endParaRPr>
          </a:p>
        </p:txBody>
      </p:sp>
      <p:sp>
        <p:nvSpPr>
          <p:cNvPr id="95" name="PlaceHolder 2"/>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RESULTS &amp; ANALYSIS</a:t>
            </a:r>
            <a:endParaRPr b="0" lang="en-US" sz="4400" spc="-1" strike="noStrike">
              <a:solidFill>
                <a:srgbClr val="000000"/>
              </a:solidFill>
              <a:latin typeface="Calibri"/>
            </a:endParaRPr>
          </a:p>
        </p:txBody>
      </p:sp>
      <p:sp>
        <p:nvSpPr>
          <p:cNvPr id="96" name="Content Placeholder 2"/>
          <p:cNvSpPr/>
          <p:nvPr/>
        </p:nvSpPr>
        <p:spPr>
          <a:xfrm>
            <a:off x="0" y="6610680"/>
            <a:ext cx="12191760" cy="246960"/>
          </a:xfrm>
          <a:prstGeom prst="rect">
            <a:avLst/>
          </a:prstGeom>
          <a:noFill/>
          <a:ln w="0">
            <a:noFill/>
          </a:ln>
        </p:spPr>
        <p:style>
          <a:lnRef idx="0"/>
          <a:fillRef idx="0"/>
          <a:effectRef idx="0"/>
          <a:fontRef idx="minor"/>
        </p:style>
        <p:txBody>
          <a:bodyPr anchor="t">
            <a:normAutofit fontScale="95000"/>
          </a:bodyPr>
          <a:p>
            <a:pPr>
              <a:lnSpc>
                <a:spcPct val="90000"/>
              </a:lnSpc>
              <a:spcBef>
                <a:spcPts val="1001"/>
              </a:spcBef>
              <a:buNone/>
              <a:tabLst>
                <a:tab algn="l" pos="0"/>
              </a:tabLst>
            </a:pPr>
            <a:r>
              <a:rPr b="0" lang="en-US" sz="1200" spc="-1" strike="noStrike">
                <a:solidFill>
                  <a:srgbClr val="000000"/>
                </a:solidFill>
                <a:latin typeface="Calibri"/>
              </a:rPr>
              <a:t>Files: </a:t>
            </a:r>
            <a:r>
              <a:rPr b="0" lang="en-US" sz="1200" spc="-1" strike="noStrike" u="sng">
                <a:solidFill>
                  <a:srgbClr val="0563c1"/>
                </a:solidFill>
                <a:uFillTx/>
                <a:latin typeface="Calibri"/>
                <a:hlinkClick r:id="rId1"/>
              </a:rPr>
              <a:t>https://github.com/genvert/AP_157_FX-2_Vertudez/tree/main/Activity%204</a:t>
            </a:r>
            <a:endParaRPr b="0" lang="en-PH" sz="1200" spc="-1" strike="noStrike">
              <a:latin typeface="Arial"/>
            </a:endParaRPr>
          </a:p>
        </p:txBody>
      </p:sp>
      <p:pic>
        <p:nvPicPr>
          <p:cNvPr id="97" name="Picture 4" descr=""/>
          <p:cNvPicPr/>
          <p:nvPr/>
        </p:nvPicPr>
        <p:blipFill>
          <a:blip r:embed="rId2"/>
          <a:stretch/>
        </p:blipFill>
        <p:spPr>
          <a:xfrm>
            <a:off x="4387320" y="2351160"/>
            <a:ext cx="3417120" cy="34171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p:nvPr>
        </p:nvSpPr>
        <p:spPr>
          <a:xfrm>
            <a:off x="838080" y="1442880"/>
            <a:ext cx="10515240" cy="54147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Applying threshold and binarizing</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Since the background is black, it is easy to pick it out the histogram.</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image is then binarized to make sure that there are only two values for easier extraction of geometric features.</a:t>
            </a:r>
            <a:endParaRPr b="0" lang="en-US" sz="2800" spc="-1" strike="noStrike">
              <a:solidFill>
                <a:srgbClr val="000000"/>
              </a:solidFill>
              <a:latin typeface="Calibri"/>
            </a:endParaRPr>
          </a:p>
        </p:txBody>
      </p:sp>
      <p:sp>
        <p:nvSpPr>
          <p:cNvPr id="99" name="PlaceHolder 2"/>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RESULTS &amp; ANALYSIS</a:t>
            </a:r>
            <a:endParaRPr b="0" lang="en-US" sz="4400" spc="-1" strike="noStrike">
              <a:solidFill>
                <a:srgbClr val="000000"/>
              </a:solidFill>
              <a:latin typeface="Calibri"/>
            </a:endParaRPr>
          </a:p>
        </p:txBody>
      </p:sp>
      <p:sp>
        <p:nvSpPr>
          <p:cNvPr id="100" name="Content Placeholder 2"/>
          <p:cNvSpPr/>
          <p:nvPr/>
        </p:nvSpPr>
        <p:spPr>
          <a:xfrm>
            <a:off x="0" y="6610680"/>
            <a:ext cx="12191760" cy="246960"/>
          </a:xfrm>
          <a:prstGeom prst="rect">
            <a:avLst/>
          </a:prstGeom>
          <a:noFill/>
          <a:ln w="0">
            <a:noFill/>
          </a:ln>
        </p:spPr>
        <p:style>
          <a:lnRef idx="0"/>
          <a:fillRef idx="0"/>
          <a:effectRef idx="0"/>
          <a:fontRef idx="minor"/>
        </p:style>
        <p:txBody>
          <a:bodyPr anchor="t">
            <a:normAutofit fontScale="95000"/>
          </a:bodyPr>
          <a:p>
            <a:pPr>
              <a:lnSpc>
                <a:spcPct val="90000"/>
              </a:lnSpc>
              <a:spcBef>
                <a:spcPts val="1001"/>
              </a:spcBef>
              <a:buNone/>
              <a:tabLst>
                <a:tab algn="l" pos="0"/>
              </a:tabLst>
            </a:pPr>
            <a:r>
              <a:rPr b="0" lang="en-US" sz="1200" spc="-1" strike="noStrike">
                <a:solidFill>
                  <a:srgbClr val="000000"/>
                </a:solidFill>
                <a:latin typeface="Calibri"/>
              </a:rPr>
              <a:t>Files: </a:t>
            </a:r>
            <a:r>
              <a:rPr b="0" lang="en-US" sz="1200" spc="-1" strike="noStrike" u="sng">
                <a:solidFill>
                  <a:srgbClr val="0563c1"/>
                </a:solidFill>
                <a:uFillTx/>
                <a:latin typeface="Calibri"/>
                <a:hlinkClick r:id="rId1"/>
              </a:rPr>
              <a:t>https://github.com/genvert/AP_157_FX-2_Vertudez/tree/main/Activity%204</a:t>
            </a:r>
            <a:endParaRPr b="0" lang="en-PH" sz="1200" spc="-1" strike="noStrike">
              <a:latin typeface="Arial"/>
            </a:endParaRPr>
          </a:p>
        </p:txBody>
      </p:sp>
      <p:pic>
        <p:nvPicPr>
          <p:cNvPr id="101" name="Picture 3" descr=""/>
          <p:cNvPicPr/>
          <p:nvPr/>
        </p:nvPicPr>
        <p:blipFill>
          <a:blip r:embed="rId2"/>
          <a:stretch/>
        </p:blipFill>
        <p:spPr>
          <a:xfrm>
            <a:off x="1954080" y="1954800"/>
            <a:ext cx="3918240" cy="2948400"/>
          </a:xfrm>
          <a:prstGeom prst="rect">
            <a:avLst/>
          </a:prstGeom>
          <a:ln w="0">
            <a:noFill/>
          </a:ln>
        </p:spPr>
      </p:pic>
      <p:pic>
        <p:nvPicPr>
          <p:cNvPr id="102" name="Picture 4" descr=""/>
          <p:cNvPicPr/>
          <p:nvPr/>
        </p:nvPicPr>
        <p:blipFill>
          <a:blip r:embed="rId3"/>
          <a:stretch/>
        </p:blipFill>
        <p:spPr>
          <a:xfrm>
            <a:off x="7138800" y="1954800"/>
            <a:ext cx="2948400" cy="2948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1690560"/>
            <a:ext cx="10515240" cy="510408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Analyze particles results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RESULTS &amp; ANALYSIS</a:t>
            </a:r>
            <a:endParaRPr b="0" lang="en-US" sz="4400" spc="-1" strike="noStrike">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fillRef idx="0"/>
          <a:effectRef idx="0"/>
          <a:fontRef idx="minor"/>
        </p:style>
        <p:txBody>
          <a:bodyPr anchor="t">
            <a:normAutofit fontScale="95000"/>
          </a:bodyPr>
          <a:p>
            <a:pPr>
              <a:lnSpc>
                <a:spcPct val="90000"/>
              </a:lnSpc>
              <a:spcBef>
                <a:spcPts val="1001"/>
              </a:spcBef>
              <a:buNone/>
              <a:tabLst>
                <a:tab algn="l" pos="0"/>
              </a:tabLst>
            </a:pPr>
            <a:r>
              <a:rPr b="0" lang="en-US" sz="1200" spc="-1" strike="noStrike">
                <a:solidFill>
                  <a:srgbClr val="000000"/>
                </a:solidFill>
                <a:latin typeface="Calibri"/>
              </a:rPr>
              <a:t>Files: </a:t>
            </a:r>
            <a:r>
              <a:rPr b="0" lang="en-US" sz="1200" spc="-1" strike="noStrike" u="sng">
                <a:solidFill>
                  <a:srgbClr val="0563c1"/>
                </a:solidFill>
                <a:uFillTx/>
                <a:latin typeface="Calibri"/>
                <a:hlinkClick r:id="rId1"/>
              </a:rPr>
              <a:t>https://github.com/genvert/AP_157_FX-2_Vertudez/tree/main/Activity%204</a:t>
            </a:r>
            <a:endParaRPr b="0" lang="en-PH" sz="1200" spc="-1" strike="noStrike">
              <a:latin typeface="Arial"/>
            </a:endParaRPr>
          </a:p>
        </p:txBody>
      </p:sp>
      <p:pic>
        <p:nvPicPr>
          <p:cNvPr id="106" name="Picture 9" descr=""/>
          <p:cNvPicPr/>
          <p:nvPr/>
        </p:nvPicPr>
        <p:blipFill>
          <a:blip r:embed="rId2"/>
          <a:stretch/>
        </p:blipFill>
        <p:spPr>
          <a:xfrm>
            <a:off x="843120" y="2303280"/>
            <a:ext cx="3341160" cy="3540240"/>
          </a:xfrm>
          <a:prstGeom prst="rect">
            <a:avLst/>
          </a:prstGeom>
          <a:ln w="0">
            <a:noFill/>
          </a:ln>
        </p:spPr>
      </p:pic>
      <p:pic>
        <p:nvPicPr>
          <p:cNvPr id="107" name="Picture 14" descr=""/>
          <p:cNvPicPr/>
          <p:nvPr/>
        </p:nvPicPr>
        <p:blipFill>
          <a:blip r:embed="rId3"/>
          <a:stretch/>
        </p:blipFill>
        <p:spPr>
          <a:xfrm>
            <a:off x="4525920" y="2303280"/>
            <a:ext cx="3401280" cy="3553920"/>
          </a:xfrm>
          <a:prstGeom prst="rect">
            <a:avLst/>
          </a:prstGeom>
          <a:ln w="0">
            <a:noFill/>
          </a:ln>
        </p:spPr>
      </p:pic>
      <p:pic>
        <p:nvPicPr>
          <p:cNvPr id="108" name="Picture 16" descr=""/>
          <p:cNvPicPr/>
          <p:nvPr/>
        </p:nvPicPr>
        <p:blipFill>
          <a:blip r:embed="rId4"/>
          <a:stretch/>
        </p:blipFill>
        <p:spPr>
          <a:xfrm>
            <a:off x="8193600" y="2800440"/>
            <a:ext cx="3421440" cy="30567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REFLECTION</a:t>
            </a:r>
            <a:endParaRPr b="0" lang="en-US" sz="4400" spc="-1" strike="noStrike">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This activity was straightforward so I was able to follow it easily.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It is fun to recognize and understand the functions of different options in ImageJ based on our fundamental understandings of image processing. It is cool to know that you can do these manually with coding without the app.</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am grateful for this no-coding exercise. This is a breather exercise because I have been overwhelmed by coding lately.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583</TotalTime>
  <Application>LibreOffice/7.3.7.2$Linux_X86_64 LibreOffice_project/30$Build-2</Application>
  <AppVersion>15.0000</AppVersion>
  <Words>350</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2023-03-23T09:55:22Z</dcterms:created>
  <dc:creator>Genesis Vertudez</dc:creator>
  <dc:description/>
  <dc:language>en-PH</dc:language>
  <cp:lastModifiedBy/>
  <dcterms:modified xsi:type="dcterms:W3CDTF">2023-04-28T12:26:16Z</dcterms:modified>
  <cp:revision>78</cp:revision>
  <dc:subject/>
  <dc:title>Vertudez_Activity_2_Part_1_Report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