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2" r:id="rId3"/>
    <p:sldId id="263" r:id="rId4"/>
    <p:sldId id="267" r:id="rId5"/>
    <p:sldId id="265" r:id="rId6"/>
    <p:sldId id="264" r:id="rId7"/>
    <p:sldId id="266" r:id="rId8"/>
    <p:sldId id="268" r:id="rId9"/>
    <p:sldId id="269" r:id="rId10"/>
    <p:sldId id="257" r:id="rId11"/>
    <p:sldId id="258" r:id="rId12"/>
    <p:sldId id="271" r:id="rId13"/>
    <p:sldId id="270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72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070C4-0C8B-4403-8BDA-20E3065DC627}" type="doc">
      <dgm:prSet loTypeId="urn:microsoft.com/office/officeart/2005/8/layout/hierarchy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50C0498C-7C44-484C-9690-29D192694403}">
      <dgm:prSet/>
      <dgm:spPr/>
      <dgm:t>
        <a:bodyPr/>
        <a:lstStyle/>
        <a:p>
          <a:r>
            <a:rPr lang="en-US" dirty="0"/>
            <a:t>Hypothesis: </a:t>
          </a:r>
          <a:r>
            <a:rPr lang="en-US" altLang="zh-CN" dirty="0"/>
            <a:t>SL</a:t>
          </a:r>
          <a:r>
            <a:rPr lang="zh-CN" altLang="en-US" dirty="0"/>
            <a:t> </a:t>
          </a:r>
          <a:r>
            <a:rPr lang="en-US" altLang="zh-CN" dirty="0"/>
            <a:t>can</a:t>
          </a:r>
          <a:r>
            <a:rPr lang="zh-CN" altLang="en-US" dirty="0"/>
            <a:t> </a:t>
          </a:r>
          <a:r>
            <a:rPr lang="en-US" altLang="zh-CN" dirty="0"/>
            <a:t>create</a:t>
          </a:r>
          <a:r>
            <a:rPr lang="zh-CN" altLang="en-US" dirty="0"/>
            <a:t> </a:t>
          </a:r>
          <a:r>
            <a:rPr lang="en-US" altLang="zh-CN" dirty="0"/>
            <a:t>a</a:t>
          </a:r>
          <a:r>
            <a:rPr lang="zh-CN" altLang="en-US" dirty="0"/>
            <a:t> </a:t>
          </a:r>
          <a:r>
            <a:rPr lang="en-US" altLang="zh-CN" dirty="0"/>
            <a:t>ML model that</a:t>
          </a:r>
          <a:r>
            <a:rPr lang="zh-CN" altLang="en-US" dirty="0"/>
            <a:t> </a:t>
          </a:r>
          <a:r>
            <a:rPr lang="en-US" altLang="zh-CN" dirty="0"/>
            <a:t>is</a:t>
          </a:r>
          <a:r>
            <a:rPr lang="zh-CN" altLang="en-US" dirty="0"/>
            <a:t> </a:t>
          </a:r>
          <a:r>
            <a:rPr lang="en-US" altLang="zh-CN" dirty="0"/>
            <a:t>able</a:t>
          </a:r>
          <a:r>
            <a:rPr lang="zh-CN" altLang="en-US" dirty="0"/>
            <a:t> </a:t>
          </a:r>
          <a:r>
            <a:rPr lang="en-US" altLang="zh-CN" dirty="0"/>
            <a:t>to</a:t>
          </a:r>
          <a:r>
            <a:rPr lang="zh-CN" altLang="en-US" dirty="0"/>
            <a:t> </a:t>
          </a:r>
          <a:r>
            <a:rPr lang="en-US" altLang="zh-CN" dirty="0"/>
            <a:t>reproduce water-dimer surface energies as accurate as using</a:t>
          </a:r>
          <a:r>
            <a:rPr lang="zh-CN" altLang="en-US" dirty="0"/>
            <a:t> </a:t>
          </a:r>
          <a:r>
            <a:rPr lang="en-US" altLang="zh-CN" dirty="0"/>
            <a:t>conventional approaches</a:t>
          </a:r>
          <a:endParaRPr lang="en-US" dirty="0"/>
        </a:p>
      </dgm:t>
    </dgm:pt>
    <dgm:pt modelId="{B6B59EAE-34F7-46E0-8475-1EE8E632A097}" type="parTrans" cxnId="{82AF7D64-FB85-4951-A844-24610021386B}">
      <dgm:prSet/>
      <dgm:spPr/>
      <dgm:t>
        <a:bodyPr/>
        <a:lstStyle/>
        <a:p>
          <a:endParaRPr lang="en-US"/>
        </a:p>
      </dgm:t>
    </dgm:pt>
    <dgm:pt modelId="{FBB5A36E-C1A7-4410-A612-1815381E5314}" type="sibTrans" cxnId="{82AF7D64-FB85-4951-A844-24610021386B}">
      <dgm:prSet/>
      <dgm:spPr/>
      <dgm:t>
        <a:bodyPr/>
        <a:lstStyle/>
        <a:p>
          <a:endParaRPr lang="en-US"/>
        </a:p>
      </dgm:t>
    </dgm:pt>
    <dgm:pt modelId="{F1C84EF8-F6A2-4799-8B18-9961A207E560}">
      <dgm:prSet/>
      <dgm:spPr/>
      <dgm:t>
        <a:bodyPr/>
        <a:lstStyle/>
        <a:p>
          <a:r>
            <a:rPr lang="en-US" dirty="0"/>
            <a:t>Goal: to re-produce water dimer surface energies to an accuracy of RMSD&lt;=1kcal/</a:t>
          </a:r>
          <a:r>
            <a:rPr lang="en-US" dirty="0" err="1"/>
            <a:t>mol</a:t>
          </a:r>
          <a:endParaRPr lang="en-US" dirty="0"/>
        </a:p>
      </dgm:t>
    </dgm:pt>
    <dgm:pt modelId="{3481AB80-7E04-47BA-8816-E081D2ED71DE}" type="parTrans" cxnId="{AA14E404-1D0B-4B12-82A7-C4C2B14E75E1}">
      <dgm:prSet/>
      <dgm:spPr/>
      <dgm:t>
        <a:bodyPr/>
        <a:lstStyle/>
        <a:p>
          <a:endParaRPr lang="en-US"/>
        </a:p>
      </dgm:t>
    </dgm:pt>
    <dgm:pt modelId="{AA96517A-8DD6-4D71-B17B-81287070C709}" type="sibTrans" cxnId="{AA14E404-1D0B-4B12-82A7-C4C2B14E75E1}">
      <dgm:prSet/>
      <dgm:spPr/>
      <dgm:t>
        <a:bodyPr/>
        <a:lstStyle/>
        <a:p>
          <a:endParaRPr lang="en-US"/>
        </a:p>
      </dgm:t>
    </dgm:pt>
    <dgm:pt modelId="{1783DBDC-292E-4E75-B301-31372FE5E5E8}" type="pres">
      <dgm:prSet presAssocID="{A81070C4-0C8B-4403-8BDA-20E3065DC6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08A63C-7CE2-4C95-B013-529A3F64CFB4}" type="pres">
      <dgm:prSet presAssocID="{50C0498C-7C44-484C-9690-29D192694403}" presName="hierRoot1" presStyleCnt="0"/>
      <dgm:spPr/>
    </dgm:pt>
    <dgm:pt modelId="{A8D51673-7380-4733-A676-805782DDF022}" type="pres">
      <dgm:prSet presAssocID="{50C0498C-7C44-484C-9690-29D192694403}" presName="composite" presStyleCnt="0"/>
      <dgm:spPr/>
    </dgm:pt>
    <dgm:pt modelId="{55F39EB8-DE6D-453B-B76E-F073B76AFFB2}" type="pres">
      <dgm:prSet presAssocID="{50C0498C-7C44-484C-9690-29D192694403}" presName="background" presStyleLbl="node0" presStyleIdx="0" presStyleCnt="2"/>
      <dgm:spPr/>
    </dgm:pt>
    <dgm:pt modelId="{33A7514E-569F-4967-AE49-840008E0FE6C}" type="pres">
      <dgm:prSet presAssocID="{50C0498C-7C44-484C-9690-29D192694403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5CD6B-5064-45E4-8302-C51FE65AEC58}" type="pres">
      <dgm:prSet presAssocID="{50C0498C-7C44-484C-9690-29D192694403}" presName="hierChild2" presStyleCnt="0"/>
      <dgm:spPr/>
    </dgm:pt>
    <dgm:pt modelId="{E4FD2A21-5091-4084-A3AB-FD9467883EED}" type="pres">
      <dgm:prSet presAssocID="{F1C84EF8-F6A2-4799-8B18-9961A207E560}" presName="hierRoot1" presStyleCnt="0"/>
      <dgm:spPr/>
    </dgm:pt>
    <dgm:pt modelId="{2F80528C-A391-4A3A-8C0E-C695D6850059}" type="pres">
      <dgm:prSet presAssocID="{F1C84EF8-F6A2-4799-8B18-9961A207E560}" presName="composite" presStyleCnt="0"/>
      <dgm:spPr/>
    </dgm:pt>
    <dgm:pt modelId="{61EFF72E-BAAF-449E-B03B-7B03228A7CAE}" type="pres">
      <dgm:prSet presAssocID="{F1C84EF8-F6A2-4799-8B18-9961A207E560}" presName="background" presStyleLbl="node0" presStyleIdx="1" presStyleCnt="2"/>
      <dgm:spPr/>
    </dgm:pt>
    <dgm:pt modelId="{4F8EFEEC-3366-4551-8197-A67A0E4D51E0}" type="pres">
      <dgm:prSet presAssocID="{F1C84EF8-F6A2-4799-8B18-9961A207E560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D21BED-A8E9-421B-9385-DD4E6510ACED}" type="pres">
      <dgm:prSet presAssocID="{F1C84EF8-F6A2-4799-8B18-9961A207E560}" presName="hierChild2" presStyleCnt="0"/>
      <dgm:spPr/>
    </dgm:pt>
  </dgm:ptLst>
  <dgm:cxnLst>
    <dgm:cxn modelId="{AA14E404-1D0B-4B12-82A7-C4C2B14E75E1}" srcId="{A81070C4-0C8B-4403-8BDA-20E3065DC627}" destId="{F1C84EF8-F6A2-4799-8B18-9961A207E560}" srcOrd="1" destOrd="0" parTransId="{3481AB80-7E04-47BA-8816-E081D2ED71DE}" sibTransId="{AA96517A-8DD6-4D71-B17B-81287070C709}"/>
    <dgm:cxn modelId="{82AF7D64-FB85-4951-A844-24610021386B}" srcId="{A81070C4-0C8B-4403-8BDA-20E3065DC627}" destId="{50C0498C-7C44-484C-9690-29D192694403}" srcOrd="0" destOrd="0" parTransId="{B6B59EAE-34F7-46E0-8475-1EE8E632A097}" sibTransId="{FBB5A36E-C1A7-4410-A612-1815381E5314}"/>
    <dgm:cxn modelId="{D377AB02-573A-DA43-8FE7-A5996206F804}" type="presOf" srcId="{F1C84EF8-F6A2-4799-8B18-9961A207E560}" destId="{4F8EFEEC-3366-4551-8197-A67A0E4D51E0}" srcOrd="0" destOrd="0" presId="urn:microsoft.com/office/officeart/2005/8/layout/hierarchy1"/>
    <dgm:cxn modelId="{0A18283E-C3DA-A543-A841-7E862C8B6579}" type="presOf" srcId="{50C0498C-7C44-484C-9690-29D192694403}" destId="{33A7514E-569F-4967-AE49-840008E0FE6C}" srcOrd="0" destOrd="0" presId="urn:microsoft.com/office/officeart/2005/8/layout/hierarchy1"/>
    <dgm:cxn modelId="{6CA97074-5E73-C945-B12D-19F5391134C3}" type="presOf" srcId="{A81070C4-0C8B-4403-8BDA-20E3065DC627}" destId="{1783DBDC-292E-4E75-B301-31372FE5E5E8}" srcOrd="0" destOrd="0" presId="urn:microsoft.com/office/officeart/2005/8/layout/hierarchy1"/>
    <dgm:cxn modelId="{F2B9D35F-8B6F-674B-8034-F6BEDB9F3170}" type="presParOf" srcId="{1783DBDC-292E-4E75-B301-31372FE5E5E8}" destId="{BA08A63C-7CE2-4C95-B013-529A3F64CFB4}" srcOrd="0" destOrd="0" presId="urn:microsoft.com/office/officeart/2005/8/layout/hierarchy1"/>
    <dgm:cxn modelId="{63B4FE1B-0167-254C-8413-C867D533F0EE}" type="presParOf" srcId="{BA08A63C-7CE2-4C95-B013-529A3F64CFB4}" destId="{A8D51673-7380-4733-A676-805782DDF022}" srcOrd="0" destOrd="0" presId="urn:microsoft.com/office/officeart/2005/8/layout/hierarchy1"/>
    <dgm:cxn modelId="{7FB10673-D1B9-2443-A9D2-35DBEA87E0B6}" type="presParOf" srcId="{A8D51673-7380-4733-A676-805782DDF022}" destId="{55F39EB8-DE6D-453B-B76E-F073B76AFFB2}" srcOrd="0" destOrd="0" presId="urn:microsoft.com/office/officeart/2005/8/layout/hierarchy1"/>
    <dgm:cxn modelId="{156CE1F0-3723-5D40-922B-F5B8E3CA166F}" type="presParOf" srcId="{A8D51673-7380-4733-A676-805782DDF022}" destId="{33A7514E-569F-4967-AE49-840008E0FE6C}" srcOrd="1" destOrd="0" presId="urn:microsoft.com/office/officeart/2005/8/layout/hierarchy1"/>
    <dgm:cxn modelId="{F0A0FE57-1F04-2046-AE0F-4999FBE9B0BE}" type="presParOf" srcId="{BA08A63C-7CE2-4C95-B013-529A3F64CFB4}" destId="{93F5CD6B-5064-45E4-8302-C51FE65AEC58}" srcOrd="1" destOrd="0" presId="urn:microsoft.com/office/officeart/2005/8/layout/hierarchy1"/>
    <dgm:cxn modelId="{488E0943-551E-874A-BE37-6DF6D2021F47}" type="presParOf" srcId="{1783DBDC-292E-4E75-B301-31372FE5E5E8}" destId="{E4FD2A21-5091-4084-A3AB-FD9467883EED}" srcOrd="1" destOrd="0" presId="urn:microsoft.com/office/officeart/2005/8/layout/hierarchy1"/>
    <dgm:cxn modelId="{89E9DAD4-D553-DB49-B2A7-CE4E5CEE3E7B}" type="presParOf" srcId="{E4FD2A21-5091-4084-A3AB-FD9467883EED}" destId="{2F80528C-A391-4A3A-8C0E-C695D6850059}" srcOrd="0" destOrd="0" presId="urn:microsoft.com/office/officeart/2005/8/layout/hierarchy1"/>
    <dgm:cxn modelId="{55BA017E-0070-F147-BC34-4D23BA05ACBA}" type="presParOf" srcId="{2F80528C-A391-4A3A-8C0E-C695D6850059}" destId="{61EFF72E-BAAF-449E-B03B-7B03228A7CAE}" srcOrd="0" destOrd="0" presId="urn:microsoft.com/office/officeart/2005/8/layout/hierarchy1"/>
    <dgm:cxn modelId="{3B24EFC9-0E4D-D745-967D-3B7CABC1D026}" type="presParOf" srcId="{2F80528C-A391-4A3A-8C0E-C695D6850059}" destId="{4F8EFEEC-3366-4551-8197-A67A0E4D51E0}" srcOrd="1" destOrd="0" presId="urn:microsoft.com/office/officeart/2005/8/layout/hierarchy1"/>
    <dgm:cxn modelId="{2E00553D-4810-B942-B463-44EEFBC6AEA1}" type="presParOf" srcId="{E4FD2A21-5091-4084-A3AB-FD9467883EED}" destId="{AED21BED-A8E9-421B-9385-DD4E6510AC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39EB8-DE6D-453B-B76E-F073B76AFFB2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7514E-569F-4967-AE49-840008E0FE6C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Hypothesis: </a:t>
          </a:r>
          <a:r>
            <a:rPr lang="en-US" altLang="zh-CN" sz="2100" kern="1200" dirty="0"/>
            <a:t>SL</a:t>
          </a:r>
          <a:r>
            <a:rPr lang="zh-CN" altLang="en-US" sz="2100" kern="1200" dirty="0"/>
            <a:t> </a:t>
          </a:r>
          <a:r>
            <a:rPr lang="en-US" altLang="zh-CN" sz="2100" kern="1200" dirty="0"/>
            <a:t>can</a:t>
          </a:r>
          <a:r>
            <a:rPr lang="zh-CN" altLang="en-US" sz="2100" kern="1200" dirty="0"/>
            <a:t> </a:t>
          </a:r>
          <a:r>
            <a:rPr lang="en-US" altLang="zh-CN" sz="2100" kern="1200" dirty="0"/>
            <a:t>create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</a:t>
          </a:r>
          <a:r>
            <a:rPr lang="zh-CN" altLang="en-US" sz="2100" kern="1200" dirty="0"/>
            <a:t> </a:t>
          </a:r>
          <a:r>
            <a:rPr lang="en-US" altLang="zh-CN" sz="2100" kern="1200" dirty="0"/>
            <a:t>ML model that</a:t>
          </a:r>
          <a:r>
            <a:rPr lang="zh-CN" altLang="en-US" sz="2100" kern="1200" dirty="0"/>
            <a:t> </a:t>
          </a:r>
          <a:r>
            <a:rPr lang="en-US" altLang="zh-CN" sz="2100" kern="1200" dirty="0"/>
            <a:t>is</a:t>
          </a:r>
          <a:r>
            <a:rPr lang="zh-CN" altLang="en-US" sz="2100" kern="1200" dirty="0"/>
            <a:t> </a:t>
          </a:r>
          <a:r>
            <a:rPr lang="en-US" altLang="zh-CN" sz="2100" kern="1200" dirty="0"/>
            <a:t>able</a:t>
          </a:r>
          <a:r>
            <a:rPr lang="zh-CN" altLang="en-US" sz="2100" kern="1200" dirty="0"/>
            <a:t> </a:t>
          </a:r>
          <a:r>
            <a:rPr lang="en-US" altLang="zh-CN" sz="2100" kern="1200" dirty="0"/>
            <a:t>to</a:t>
          </a:r>
          <a:r>
            <a:rPr lang="zh-CN" altLang="en-US" sz="2100" kern="1200" dirty="0"/>
            <a:t> </a:t>
          </a:r>
          <a:r>
            <a:rPr lang="en-US" altLang="zh-CN" sz="2100" kern="1200" dirty="0"/>
            <a:t>reproduce water-dimer surface energies as accurate as using</a:t>
          </a:r>
          <a:r>
            <a:rPr lang="zh-CN" altLang="en-US" sz="2100" kern="1200" dirty="0"/>
            <a:t> </a:t>
          </a:r>
          <a:r>
            <a:rPr lang="en-US" altLang="zh-CN" sz="2100" kern="1200" dirty="0"/>
            <a:t>conventional approaches</a:t>
          </a:r>
          <a:endParaRPr lang="en-US" sz="2100" kern="1200" dirty="0"/>
        </a:p>
      </dsp:txBody>
      <dsp:txXfrm>
        <a:off x="420176" y="1097501"/>
        <a:ext cx="3112037" cy="1932260"/>
      </dsp:txXfrm>
    </dsp:sp>
    <dsp:sp modelId="{61EFF72E-BAAF-449E-B03B-7B03228A7CAE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EFEEC-3366-4551-8197-A67A0E4D51E0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Goal: to re-produce water dimer surface energies to an accuracy of RMSD&lt;=1kcal/</a:t>
          </a:r>
          <a:r>
            <a:rPr lang="en-US" sz="2100" kern="1200" dirty="0" err="1"/>
            <a:t>mol</a:t>
          </a:r>
          <a:endParaRPr lang="en-US" sz="2100" kern="1200" dirty="0"/>
        </a:p>
      </dsp:txBody>
      <dsp:txXfrm>
        <a:off x="4370726" y="1097501"/>
        <a:ext cx="3112037" cy="193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DDCB-CD9C-A547-B6FE-850668BB75DB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962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DDCB-CD9C-A547-B6FE-850668BB75DB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6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DDCB-CD9C-A547-B6FE-850668BB75DB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53944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DDCB-CD9C-A547-B6FE-850668BB75DB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3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DDCB-CD9C-A547-B6FE-850668BB75DB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0632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DDCB-CD9C-A547-B6FE-850668BB75DB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7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DDCB-CD9C-A547-B6FE-850668BB75DB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74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DDCB-CD9C-A547-B6FE-850668BB75DB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34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DDCB-CD9C-A547-B6FE-850668BB75DB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55F51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B6DDCB-CD9C-A547-B6FE-850668BB75DB}" type="slidenum">
              <a:rPr lang="en-US" smtClean="0">
                <a:solidFill>
                  <a:srgbClr val="455F51"/>
                </a:solidFill>
                <a:latin typeface="Calibri"/>
              </a:rPr>
              <a:pPr/>
              <a:t>‹#›</a:t>
            </a:fld>
            <a:endParaRPr lang="en-US">
              <a:solidFill>
                <a:srgbClr val="455F5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2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DDCB-CD9C-A547-B6FE-850668BB75DB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27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66F8DA-9EEA-2C4E-A6F1-C8412A7E12D7}" type="datetimeFigureOut">
              <a:rPr lang="en-US" smtClean="0">
                <a:latin typeface="Calibri"/>
              </a:rPr>
              <a:pPr/>
              <a:t>12/11/17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B6DDCB-CD9C-A547-B6FE-850668BB75DB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8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822" y="1249104"/>
            <a:ext cx="7575369" cy="28656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Using</a:t>
            </a:r>
            <a:r>
              <a:rPr lang="zh-CN" altLang="en-US" sz="5400" dirty="0"/>
              <a:t> </a:t>
            </a:r>
            <a:r>
              <a:rPr lang="en-US" altLang="zh-CN" sz="5400" dirty="0"/>
              <a:t>SL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calculate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surface</a:t>
            </a:r>
            <a:r>
              <a:rPr lang="zh-CN" altLang="en-US" sz="5400" dirty="0"/>
              <a:t> </a:t>
            </a:r>
            <a:r>
              <a:rPr lang="en-US" altLang="zh-CN" sz="5400" dirty="0"/>
              <a:t>energy</a:t>
            </a:r>
            <a:r>
              <a:rPr lang="zh-CN" altLang="en-US" sz="5400" dirty="0"/>
              <a:t> </a:t>
            </a:r>
            <a:r>
              <a:rPr lang="en-US" altLang="zh-CN" sz="5400" dirty="0"/>
              <a:t>of</a:t>
            </a:r>
            <a:r>
              <a:rPr lang="zh-CN" altLang="en-US" sz="5400" dirty="0"/>
              <a:t> </a:t>
            </a:r>
            <a:r>
              <a:rPr lang="en-US" altLang="zh-CN" sz="5400" dirty="0"/>
              <a:t>water</a:t>
            </a:r>
            <a:r>
              <a:rPr lang="zh-CN" altLang="en-US" sz="5400" dirty="0"/>
              <a:t> </a:t>
            </a:r>
            <a:r>
              <a:rPr lang="en-US" altLang="zh-CN" sz="5400" dirty="0"/>
              <a:t>dimers</a:t>
            </a:r>
            <a:br>
              <a:rPr lang="en-US" altLang="zh-CN" sz="5400" dirty="0"/>
            </a:br>
            <a:endParaRPr lang="en-US" sz="54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462236"/>
            <a:ext cx="7543800" cy="6731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Delano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Usiukiewicz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 and Genwei Zhang</a:t>
            </a:r>
          </a:p>
        </p:txBody>
      </p:sp>
    </p:spTree>
    <p:extLst>
      <p:ext uri="{BB962C8B-B14F-4D97-AF65-F5344CB8AC3E}">
        <p14:creationId xmlns:p14="http://schemas.microsoft.com/office/powerpoint/2010/main" val="269635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idx="4294967295"/>
          </p:nvPr>
        </p:nvSpPr>
        <p:spPr>
          <a:xfrm>
            <a:off x="761782" y="-129381"/>
            <a:ext cx="7543800" cy="8334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Custom Neural Net 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8091" y="1074591"/>
            <a:ext cx="9182091" cy="5372821"/>
            <a:chOff x="-38091" y="1074591"/>
            <a:chExt cx="9182091" cy="5372821"/>
          </a:xfrm>
        </p:grpSpPr>
        <p:grpSp>
          <p:nvGrpSpPr>
            <p:cNvPr id="15" name="Group 14"/>
            <p:cNvGrpSpPr/>
            <p:nvPr/>
          </p:nvGrpSpPr>
          <p:grpSpPr>
            <a:xfrm>
              <a:off x="998045" y="1074591"/>
              <a:ext cx="8145955" cy="4676012"/>
              <a:chOff x="813821" y="461317"/>
              <a:chExt cx="7894375" cy="4322827"/>
            </a:xfrm>
          </p:grpSpPr>
          <p:pic>
            <p:nvPicPr>
              <p:cNvPr id="4" name="Picture 3" descr="result_1m_steps_5000_5000_50hidden_neurons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821" y="2634137"/>
                <a:ext cx="2522742" cy="2150007"/>
              </a:xfrm>
              <a:prstGeom prst="rect">
                <a:avLst/>
              </a:prstGeom>
            </p:spPr>
          </p:pic>
          <p:pic>
            <p:nvPicPr>
              <p:cNvPr id="5" name="Picture 4" descr="result_1m_steps_5000_5000_10-hidden_neuron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052" y="461317"/>
                <a:ext cx="2532175" cy="2162337"/>
              </a:xfrm>
              <a:prstGeom prst="rect">
                <a:avLst/>
              </a:prstGeom>
            </p:spPr>
          </p:pic>
          <p:pic>
            <p:nvPicPr>
              <p:cNvPr id="6" name="Picture 5" descr="result_5m_steps_5000_5000_50hidden_neurons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5526" y="492869"/>
                <a:ext cx="2562350" cy="2075060"/>
              </a:xfrm>
              <a:prstGeom prst="rect">
                <a:avLst/>
              </a:prstGeom>
            </p:spPr>
          </p:pic>
          <p:pic>
            <p:nvPicPr>
              <p:cNvPr id="7" name="Picture 6" descr="result_10m_steps_5000_5000_50hidden_neurons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7669" y="2706544"/>
                <a:ext cx="2514431" cy="2027836"/>
              </a:xfrm>
              <a:prstGeom prst="rect">
                <a:avLst/>
              </a:prstGeom>
            </p:spPr>
          </p:pic>
          <p:pic>
            <p:nvPicPr>
              <p:cNvPr id="8" name="Picture 7" descr="result_10m_steps_9000_1000_10hidden_neurons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4462" y="2706544"/>
                <a:ext cx="2593734" cy="2031847"/>
              </a:xfrm>
              <a:prstGeom prst="rect">
                <a:avLst/>
              </a:prstGeom>
            </p:spPr>
          </p:pic>
          <p:pic>
            <p:nvPicPr>
              <p:cNvPr id="9" name="Picture 8" descr="result_10m_steps_9000_1000_50hidden_neurons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4873" y="524421"/>
                <a:ext cx="2613323" cy="2099642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431279" y="2000186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10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728" y="4138350"/>
              <a:ext cx="496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50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1320870" y="2593093"/>
              <a:ext cx="302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Hidden neurons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60907" y="5640413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27333" y="5640412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5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03444" y="5640413"/>
              <a:ext cx="496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10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49233" y="5985747"/>
              <a:ext cx="21798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Epoch </a:t>
              </a:r>
              <a:r>
                <a:rPr lang="en-US" sz="2400" dirty="0" smtClean="0"/>
                <a:t>(millions)</a:t>
              </a:r>
              <a:endParaRPr lang="en-US" sz="24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308645" y="1310315"/>
              <a:ext cx="1985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RMSD=0.292kcal/</a:t>
              </a:r>
              <a:r>
                <a:rPr lang="en-US" sz="1600" dirty="0" err="1" smtClean="0"/>
                <a:t>mol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50411" y="1297985"/>
              <a:ext cx="1985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RMSD=0.212kcal/</a:t>
              </a:r>
              <a:r>
                <a:rPr lang="en-US" sz="1600" dirty="0" err="1" smtClean="0"/>
                <a:t>mol</a:t>
              </a:r>
              <a:endParaRPr 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18065" y="1314766"/>
              <a:ext cx="1985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RMSD=0.195kcal/</a:t>
              </a:r>
              <a:r>
                <a:rPr lang="en-US" sz="1600" dirty="0" err="1" smtClean="0"/>
                <a:t>mol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58476" y="3600081"/>
              <a:ext cx="1985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RMSD=0.225kcal/</a:t>
              </a:r>
              <a:r>
                <a:rPr lang="en-US" sz="1600" dirty="0" err="1" smtClean="0"/>
                <a:t>mol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38081" y="3658317"/>
              <a:ext cx="1985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RMSD=0.200kcal/</a:t>
              </a:r>
              <a:r>
                <a:rPr lang="en-US" sz="1600" dirty="0" err="1" smtClean="0"/>
                <a:t>mol</a:t>
              </a:r>
              <a:endParaRPr 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07174" y="3678507"/>
              <a:ext cx="1985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RMSD=0.194kcal/</a:t>
              </a:r>
              <a:r>
                <a:rPr lang="en-US" sz="1600" dirty="0" err="1" smtClean="0"/>
                <a:t>mol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02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106" y="533546"/>
            <a:ext cx="6065201" cy="1143000"/>
          </a:xfrm>
        </p:spPr>
        <p:txBody>
          <a:bodyPr/>
          <a:lstStyle/>
          <a:p>
            <a:r>
              <a:rPr lang="en-US" dirty="0"/>
              <a:t>Data table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3429"/>
              </p:ext>
            </p:extLst>
          </p:nvPr>
        </p:nvGraphicFramePr>
        <p:xfrm>
          <a:off x="827106" y="2643319"/>
          <a:ext cx="7282760" cy="220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59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06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06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62143">
                <a:tc>
                  <a:txBody>
                    <a:bodyPr/>
                    <a:lstStyle/>
                    <a:p>
                      <a:r>
                        <a:rPr lang="en-US" sz="2400" dirty="0"/>
                        <a:t>RMSD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values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1m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steps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5m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steps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10m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steps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991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neurons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0.292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kcal/</a:t>
                      </a:r>
                      <a:r>
                        <a:rPr lang="en-US" altLang="zh-CN" sz="1800" dirty="0" err="1"/>
                        <a:t>mol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0.212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kcal/</a:t>
                      </a:r>
                      <a:r>
                        <a:rPr lang="en-US" altLang="zh-CN" sz="1800" dirty="0" err="1"/>
                        <a:t>mol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/>
                        <a:t>0</a:t>
                      </a:r>
                      <a:r>
                        <a:rPr lang="en-US" altLang="zh-CN" sz="1800" dirty="0"/>
                        <a:t>.195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kcal/</a:t>
                      </a:r>
                      <a:r>
                        <a:rPr lang="en-US" altLang="zh-CN" sz="1800" dirty="0" err="1"/>
                        <a:t>mol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991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50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neurons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0.225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kcal/</a:t>
                      </a:r>
                      <a:r>
                        <a:rPr lang="en-US" altLang="zh-CN" sz="1800" dirty="0" err="1"/>
                        <a:t>mol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0.200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kcal/</a:t>
                      </a:r>
                      <a:r>
                        <a:rPr lang="en-US" altLang="zh-CN" sz="1800" dirty="0" err="1"/>
                        <a:t>mol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0.194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kcal/</a:t>
                      </a:r>
                      <a:r>
                        <a:rPr lang="en-US" altLang="zh-CN" sz="1800" dirty="0" err="1"/>
                        <a:t>mol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52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Neural networks work better than random forest on reproducing water dimer potential energy.</a:t>
            </a:r>
          </a:p>
          <a:p>
            <a:pPr algn="just"/>
            <a:r>
              <a:rPr lang="en-US" sz="2800" dirty="0"/>
              <a:t>We developed an neural network script that can be used to train predictive models with larger amount of input data (~10k) than </a:t>
            </a:r>
            <a:r>
              <a:rPr lang="en-US" sz="2800" dirty="0" err="1"/>
              <a:t>neuralnet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ML can accurately reproduce water dimer potential energy with RMSD&lt; 1 kcal/mol.</a:t>
            </a:r>
          </a:p>
        </p:txBody>
      </p:sp>
    </p:spTree>
    <p:extLst>
      <p:ext uri="{BB962C8B-B14F-4D97-AF65-F5344CB8AC3E}">
        <p14:creationId xmlns:p14="http://schemas.microsoft.com/office/powerpoint/2010/main" val="56636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Perform the bagging of all trained models to improve the prediction performance</a:t>
            </a:r>
          </a:p>
          <a:p>
            <a:pPr marL="0" indent="0">
              <a:buNone/>
            </a:pPr>
            <a:r>
              <a:rPr lang="en-US" sz="2800" dirty="0"/>
              <a:t>Run even longer iterations to check and solve the over-fitting issues</a:t>
            </a:r>
          </a:p>
          <a:p>
            <a:pPr marL="0" indent="0">
              <a:buNone/>
            </a:pPr>
            <a:r>
              <a:rPr lang="en-US" sz="2800" dirty="0"/>
              <a:t>Apply stacking to </a:t>
            </a:r>
            <a:r>
              <a:rPr lang="en-US" sz="2800" dirty="0" smtClean="0"/>
              <a:t>make </a:t>
            </a:r>
            <a:r>
              <a:rPr lang="en-US" sz="2800" dirty="0"/>
              <a:t>the prediction more accurate through combining different types of methods (i.e. NN, regression, RF, SVM)</a:t>
            </a:r>
          </a:p>
        </p:txBody>
      </p:sp>
    </p:spTree>
    <p:extLst>
      <p:ext uri="{BB962C8B-B14F-4D97-AF65-F5344CB8AC3E}">
        <p14:creationId xmlns:p14="http://schemas.microsoft.com/office/powerpoint/2010/main" val="4014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906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94933"/>
            <a:ext cx="7543800" cy="919459"/>
          </a:xfrm>
        </p:spPr>
        <p:txBody>
          <a:bodyPr/>
          <a:lstStyle/>
          <a:p>
            <a:r>
              <a:rPr lang="en-US" dirty="0" smtClean="0"/>
              <a:t>Supplemental material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6" y="1821109"/>
            <a:ext cx="6057003" cy="1689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592" y="4029143"/>
            <a:ext cx="3933168" cy="2317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5684" y="4029143"/>
            <a:ext cx="29745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mtry</a:t>
            </a:r>
            <a:r>
              <a:rPr lang="zh-CN" altLang="zh-CN" dirty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endParaRPr lang="en-US" dirty="0"/>
          </a:p>
          <a:p>
            <a:r>
              <a:rPr lang="en-US" dirty="0" smtClean="0"/>
              <a:t>number </a:t>
            </a:r>
            <a:r>
              <a:rPr lang="en-US" dirty="0"/>
              <a:t>of variables randomly sampled as candidates at each </a:t>
            </a:r>
            <a:r>
              <a:rPr lang="en-US" dirty="0" smtClean="0"/>
              <a:t>node</a:t>
            </a:r>
            <a:r>
              <a:rPr lang="zh-CN" altLang="en-US" dirty="0" smtClean="0"/>
              <a:t> </a:t>
            </a:r>
            <a:r>
              <a:rPr lang="en-US" dirty="0" smtClean="0"/>
              <a:t>split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089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NN loss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937000"/>
            <a:ext cx="103815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zh-CN" altLang="en-US" dirty="0" smtClean="0"/>
              <a:t>  </a:t>
            </a:r>
            <a:r>
              <a:rPr lang="en-US" dirty="0" smtClean="0"/>
              <a:t># </a:t>
            </a:r>
            <a:r>
              <a:rPr lang="en-US" dirty="0"/>
              <a:t>compute the loss, (mean </a:t>
            </a:r>
            <a:r>
              <a:rPr lang="en-US" dirty="0" err="1"/>
              <a:t>squrared</a:t>
            </a:r>
            <a:r>
              <a:rPr lang="en-US" dirty="0"/>
              <a:t> error</a:t>
            </a:r>
            <a:r>
              <a:rPr lang="en-US" dirty="0" smtClean="0"/>
              <a:t>)</a:t>
            </a:r>
            <a:r>
              <a:rPr lang="en-US" altLang="zh-CN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diff&lt;-score-Y;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data.loss</a:t>
            </a:r>
            <a:r>
              <a:rPr lang="en-US" dirty="0"/>
              <a:t>&lt;-(t(diff)%*%diff)/(2*</a:t>
            </a:r>
            <a:r>
              <a:rPr lang="en-US" dirty="0" err="1"/>
              <a:t>batchsize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# L2 regularization: add 1/2λW^2 for each W (where </a:t>
            </a:r>
            <a:r>
              <a:rPr lang="en-US" dirty="0" err="1"/>
              <a:t>λ</a:t>
            </a:r>
            <a:r>
              <a:rPr lang="en-US" dirty="0"/>
              <a:t> is the strength).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reg.loss</a:t>
            </a:r>
            <a:r>
              <a:rPr lang="en-US" dirty="0"/>
              <a:t>&lt;-0.5*</a:t>
            </a:r>
            <a:r>
              <a:rPr lang="en-US" dirty="0" err="1"/>
              <a:t>reg</a:t>
            </a:r>
            <a:r>
              <a:rPr lang="en-US" dirty="0"/>
              <a:t>*(sum(W1*W1)+sum(W2*W2)) </a:t>
            </a:r>
          </a:p>
          <a:p>
            <a:endParaRPr lang="en-US" dirty="0"/>
          </a:p>
          <a:p>
            <a:r>
              <a:rPr lang="en-US" dirty="0"/>
              <a:t>    loss&lt;-</a:t>
            </a:r>
            <a:r>
              <a:rPr lang="en-US" dirty="0" err="1"/>
              <a:t>data.loss+reg.loss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646" y="5560374"/>
            <a:ext cx="88443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L2-norm loss function is also known as least squares error (LSE). It is basically minimizing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sum of the square of the differences </a:t>
            </a:r>
            <a:r>
              <a:rPr lang="en-US" sz="1600" b="1" dirty="0"/>
              <a:t>(S)</a:t>
            </a:r>
            <a:r>
              <a:rPr lang="en-US" sz="1600" dirty="0"/>
              <a:t> between the target value (</a:t>
            </a:r>
            <a:r>
              <a:rPr lang="en-US" sz="1600" b="1" dirty="0"/>
              <a:t>Y</a:t>
            </a:r>
            <a:r>
              <a:rPr lang="en-US" sz="1600" b="1" baseline="-25000" dirty="0"/>
              <a:t>i</a:t>
            </a:r>
            <a:r>
              <a:rPr lang="en-US" sz="1600" dirty="0"/>
              <a:t>) and the estimated values (</a:t>
            </a:r>
            <a:r>
              <a:rPr lang="en-US" sz="1600" b="1" dirty="0"/>
              <a:t>f(x</a:t>
            </a:r>
            <a:r>
              <a:rPr lang="en-US" sz="1600" b="1" baseline="-25000" dirty="0"/>
              <a:t>i</a:t>
            </a:r>
            <a:r>
              <a:rPr lang="en-US" sz="1600" b="1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405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6776" y="1873978"/>
            <a:ext cx="371123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  </a:t>
            </a:r>
            <a:r>
              <a:rPr lang="mr-IN" sz="900" dirty="0" smtClean="0"/>
              <a:t> </a:t>
            </a:r>
            <a:r>
              <a:rPr lang="mr-IN" sz="900" dirty="0"/>
              <a:t>dscores&lt;-2*(score-Y);</a:t>
            </a:r>
          </a:p>
          <a:p>
            <a:endParaRPr lang="mr-IN" sz="900" dirty="0"/>
          </a:p>
          <a:p>
            <a:r>
              <a:rPr lang="mr-IN" sz="900" dirty="0"/>
              <a:t>    dscores&lt;-dscores/batchsize;</a:t>
            </a:r>
          </a:p>
          <a:p>
            <a:endParaRPr lang="mr-IN" sz="900" dirty="0"/>
          </a:p>
          <a:p>
            <a:r>
              <a:rPr lang="mr-IN" sz="900" dirty="0"/>
              <a:t>    dW2&lt;-t(hidden.layer)%*%dscores;</a:t>
            </a:r>
          </a:p>
          <a:p>
            <a:endParaRPr lang="mr-IN" sz="900" dirty="0"/>
          </a:p>
          <a:p>
            <a:r>
              <a:rPr lang="mr-IN" sz="900" dirty="0"/>
              <a:t>    db2&lt;-colSums(dscores);</a:t>
            </a:r>
          </a:p>
          <a:p>
            <a:endParaRPr lang="mr-IN" sz="900" dirty="0"/>
          </a:p>
          <a:p>
            <a:r>
              <a:rPr lang="mr-IN" sz="900" dirty="0"/>
              <a:t>    dhidden&lt;-dscores%*%t(W2);</a:t>
            </a:r>
          </a:p>
          <a:p>
            <a:endParaRPr lang="mr-IN" sz="900" dirty="0"/>
          </a:p>
          <a:p>
            <a:r>
              <a:rPr lang="mr-IN" sz="900" dirty="0"/>
              <a:t>    dW1 &lt;- dhidden * (hidden.layer * (1-hidden.layer))</a:t>
            </a:r>
          </a:p>
          <a:p>
            <a:endParaRPr lang="mr-IN" sz="900" dirty="0"/>
          </a:p>
          <a:p>
            <a:r>
              <a:rPr lang="mr-IN" sz="900" dirty="0"/>
              <a:t>    dW1 &lt;- t(X) %*% dW1</a:t>
            </a:r>
          </a:p>
          <a:p>
            <a:endParaRPr lang="mr-IN" sz="900" dirty="0"/>
          </a:p>
          <a:p>
            <a:r>
              <a:rPr lang="mr-IN" sz="900" dirty="0"/>
              <a:t>    db1 &lt;- dhidden * (hidden.layer * (1-hidden.layer))</a:t>
            </a:r>
          </a:p>
          <a:p>
            <a:endParaRPr lang="mr-IN" sz="900" dirty="0"/>
          </a:p>
          <a:p>
            <a:r>
              <a:rPr lang="mr-IN" sz="900" dirty="0"/>
              <a:t>    db1 &lt;- colSums(db1</a:t>
            </a:r>
            <a:r>
              <a:rPr lang="mr-IN" sz="900" dirty="0" smtClean="0"/>
              <a:t>)    </a:t>
            </a:r>
            <a:endParaRPr lang="mr-IN" sz="900" dirty="0"/>
          </a:p>
          <a:p>
            <a:endParaRPr lang="mr-IN" sz="900" dirty="0"/>
          </a:p>
          <a:p>
            <a:r>
              <a:rPr lang="mr-IN" sz="900" dirty="0"/>
              <a:t>    ### update weigths and bias:</a:t>
            </a:r>
          </a:p>
          <a:p>
            <a:endParaRPr lang="mr-IN" sz="900" dirty="0"/>
          </a:p>
          <a:p>
            <a:r>
              <a:rPr lang="mr-IN" sz="900" dirty="0"/>
              <a:t>    dW2&lt;-dW2+reg*W2;</a:t>
            </a:r>
          </a:p>
          <a:p>
            <a:endParaRPr lang="mr-IN" sz="900" dirty="0"/>
          </a:p>
          <a:p>
            <a:r>
              <a:rPr lang="mr-IN" sz="900" dirty="0"/>
              <a:t>    dW1&lt;-dW1+reg*W1</a:t>
            </a:r>
            <a:r>
              <a:rPr lang="mr-IN" sz="900" dirty="0" smtClean="0"/>
              <a:t>;</a:t>
            </a:r>
            <a:endParaRPr lang="mr-IN" sz="900" dirty="0"/>
          </a:p>
          <a:p>
            <a:endParaRPr lang="mr-IN" sz="900" dirty="0"/>
          </a:p>
          <a:p>
            <a:r>
              <a:rPr lang="mr-IN" sz="900" dirty="0"/>
              <a:t>    W1&lt;-W1-lr*dW1;</a:t>
            </a:r>
          </a:p>
          <a:p>
            <a:endParaRPr lang="mr-IN" sz="900" dirty="0"/>
          </a:p>
          <a:p>
            <a:r>
              <a:rPr lang="mr-IN" sz="900" dirty="0"/>
              <a:t>    b1&lt;-b1-lr*db1</a:t>
            </a:r>
            <a:r>
              <a:rPr lang="mr-IN" sz="900" dirty="0" smtClean="0"/>
              <a:t>;</a:t>
            </a:r>
            <a:endParaRPr lang="mr-IN" sz="900" dirty="0"/>
          </a:p>
          <a:p>
            <a:endParaRPr lang="mr-IN" sz="900" dirty="0"/>
          </a:p>
          <a:p>
            <a:r>
              <a:rPr lang="mr-IN" sz="900" dirty="0"/>
              <a:t>    W2&lt;-W2-lr*dW2;</a:t>
            </a:r>
          </a:p>
          <a:p>
            <a:endParaRPr lang="mr-IN" sz="900" dirty="0"/>
          </a:p>
          <a:p>
            <a:r>
              <a:rPr lang="mr-IN" sz="900" dirty="0"/>
              <a:t>    b2&lt;-b2-lr*db2;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776776" y="976443"/>
            <a:ext cx="4623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Calibri"/>
                <a:cs typeface="Calibri"/>
              </a:rPr>
              <a:t>Bac</a:t>
            </a:r>
            <a:r>
              <a:rPr lang="mr-IN" sz="3600" dirty="0" smtClean="0">
                <a:latin typeface="Calibri"/>
                <a:cs typeface="Calibri"/>
              </a:rPr>
              <a:t>kward </a:t>
            </a:r>
            <a:r>
              <a:rPr lang="mr-IN" sz="3600" dirty="0">
                <a:latin typeface="Calibri"/>
                <a:cs typeface="Calibri"/>
              </a:rPr>
              <a:t>propagation:</a:t>
            </a:r>
          </a:p>
          <a:p>
            <a:endParaRPr lang="en-US"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406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50" y="89339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4554584" cy="4023360"/>
          </a:xfrm>
        </p:spPr>
        <p:txBody>
          <a:bodyPr>
            <a:normAutofit lnSpcReduction="10000"/>
          </a:bodyPr>
          <a:lstStyle/>
          <a:p>
            <a:pPr marL="285750" indent="-285750">
              <a:buClrTx/>
              <a:buFont typeface="Arial"/>
              <a:buChar char="•"/>
            </a:pPr>
            <a:r>
              <a:rPr lang="en-US" sz="2400" dirty="0"/>
              <a:t>Computing surface energy is</a:t>
            </a:r>
            <a:r>
              <a:rPr lang="zh-CN" altLang="en-US" sz="2400" dirty="0"/>
              <a:t> </a:t>
            </a:r>
            <a:r>
              <a:rPr lang="en-US" altLang="zh-CN" sz="2400" dirty="0"/>
              <a:t>fairly</a:t>
            </a:r>
            <a:r>
              <a:rPr lang="zh-CN" altLang="en-US" sz="2400" dirty="0"/>
              <a:t> </a:t>
            </a:r>
            <a:r>
              <a:rPr lang="en-US" sz="2400" dirty="0"/>
              <a:t>expensive using conventional quantum chemistry simulation</a:t>
            </a:r>
            <a:r>
              <a:rPr lang="zh-CN" altLang="en-US" sz="2400" dirty="0"/>
              <a:t> </a:t>
            </a:r>
            <a:r>
              <a:rPr lang="en-US" altLang="zh-CN" sz="2400" dirty="0"/>
              <a:t>methods</a:t>
            </a:r>
            <a:r>
              <a:rPr lang="en-US" sz="2400" dirty="0"/>
              <a:t>.</a:t>
            </a:r>
          </a:p>
          <a:p>
            <a:pPr marL="285750" indent="-285750">
              <a:buClrTx/>
              <a:buFont typeface="Arial"/>
              <a:buChar char="•"/>
            </a:pPr>
            <a:r>
              <a:rPr lang="en-US" sz="2400" dirty="0"/>
              <a:t>Water dimer potential energy is an typical quantum chemistry simulation problem.</a:t>
            </a:r>
          </a:p>
          <a:p>
            <a:pPr marL="285750" indent="-285750">
              <a:buClrTx/>
              <a:buFont typeface="Arial"/>
              <a:buChar char="•"/>
            </a:pPr>
            <a:r>
              <a:rPr lang="en-US" sz="2400" dirty="0"/>
              <a:t>Accurately reproduce water-dimer potential energy using ML can advance problem-solving capabilities in the field of quantum chemistry.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8" y="1901484"/>
            <a:ext cx="3374163" cy="2530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322" y="4247440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QM</a:t>
            </a:r>
            <a:r>
              <a:rPr lang="en-US" altLang="zh-CN" dirty="0"/>
              <a:t>/MM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635" y="4771421"/>
            <a:ext cx="2592395" cy="1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2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Project Domain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7490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7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80831"/>
            <a:ext cx="7543800" cy="935977"/>
          </a:xfrm>
        </p:spPr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368" y="5938959"/>
            <a:ext cx="6661148" cy="318823"/>
          </a:xfrm>
        </p:spPr>
        <p:txBody>
          <a:bodyPr>
            <a:noAutofit/>
          </a:bodyPr>
          <a:lstStyle/>
          <a:p>
            <a:r>
              <a:rPr lang="en-US" dirty="0"/>
              <a:t>10</a:t>
            </a:r>
            <a:r>
              <a:rPr lang="en-US" altLang="zh-CN" dirty="0"/>
              <a:t>,</a:t>
            </a:r>
            <a:r>
              <a:rPr lang="en-US" dirty="0"/>
              <a:t>000 configurations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QM/MM</a:t>
            </a:r>
            <a:r>
              <a:rPr lang="zh-CN" altLang="en-US" dirty="0"/>
              <a:t> </a:t>
            </a:r>
            <a:r>
              <a:rPr lang="en-US" altLang="zh-CN" dirty="0"/>
              <a:t>method.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43" y="2164557"/>
            <a:ext cx="8095977" cy="3216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6087" y="5276807"/>
            <a:ext cx="26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.</a:t>
            </a:r>
          </a:p>
          <a:p>
            <a:r>
              <a:rPr lang="zh-CN" altLang="zh-CN" sz="1200" b="1" dirty="0"/>
              <a:t>.</a:t>
            </a:r>
            <a:endParaRPr lang="en-US" altLang="zh-CN" sz="1200" b="1" dirty="0"/>
          </a:p>
          <a:p>
            <a:r>
              <a:rPr lang="zh-CN" altLang="zh-CN" sz="1200" b="1" dirty="0"/>
              <a:t>.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35962" y="1675717"/>
            <a:ext cx="31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Dimension:</a:t>
            </a:r>
            <a:r>
              <a:rPr lang="zh-CN" altLang="en-US" dirty="0"/>
              <a:t>   </a:t>
            </a:r>
            <a:r>
              <a:rPr lang="en-US" altLang="zh-CN" dirty="0"/>
              <a:t>10,000×(15+1)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5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030621" cy="402336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distances:</a:t>
            </a:r>
            <a:endParaRPr lang="en-US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zh-CN" dirty="0"/>
              <a:t>9 inter-molecular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zh-CN" dirty="0"/>
              <a:t>6</a:t>
            </a:r>
            <a:r>
              <a:rPr lang="en-US" altLang="zh-CN" dirty="0"/>
              <a:t> intra-molecular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/>
              <a:t>Distances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were</a:t>
            </a:r>
            <a:r>
              <a:rPr lang="zh-CN" altLang="en-US" dirty="0" smtClean="0"/>
              <a:t> </a:t>
            </a:r>
            <a:r>
              <a:rPr lang="en-US" altLang="zh-CN" dirty="0"/>
              <a:t>only considered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en-US" dirty="0"/>
              <a:t> the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variable.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B3201AE-002D-4DBB-8D66-CFC1D073645E}"/>
              </a:ext>
            </a:extLst>
          </p:cNvPr>
          <p:cNvGrpSpPr/>
          <p:nvPr/>
        </p:nvGrpSpPr>
        <p:grpSpPr>
          <a:xfrm>
            <a:off x="4106129" y="2278119"/>
            <a:ext cx="4093444" cy="3055504"/>
            <a:chOff x="5084245" y="2065136"/>
            <a:chExt cx="4093444" cy="305550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381631" y="4216186"/>
              <a:ext cx="1072682" cy="62261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E5F34678-2248-4922-82A3-31414E267118}"/>
                </a:ext>
              </a:extLst>
            </p:cNvPr>
            <p:cNvGrpSpPr/>
            <p:nvPr/>
          </p:nvGrpSpPr>
          <p:grpSpPr>
            <a:xfrm>
              <a:off x="5084245" y="2065136"/>
              <a:ext cx="4093444" cy="3055504"/>
              <a:chOff x="1048033" y="2186997"/>
              <a:chExt cx="4093444" cy="305550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2241" y="2186997"/>
                <a:ext cx="4029236" cy="3055504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048033" y="4265830"/>
                <a:ext cx="499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dirty="0"/>
                  <a:t>12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18849" y="4105822"/>
                <a:ext cx="499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dirty="0"/>
                  <a:t>13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43509" y="4556099"/>
                <a:ext cx="499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dirty="0"/>
                  <a:t>23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41343" y="3761148"/>
                <a:ext cx="499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r>
                  <a:rPr lang="en-US" altLang="zh-CN" dirty="0"/>
                  <a:t>34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323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 Random</a:t>
            </a:r>
            <a:r>
              <a:rPr lang="zh-CN" altLang="en-US" sz="3200" dirty="0"/>
              <a:t> </a:t>
            </a:r>
            <a:r>
              <a:rPr lang="en-US" altLang="zh-CN" sz="3200" dirty="0"/>
              <a:t>forest</a:t>
            </a:r>
            <a:r>
              <a:rPr lang="zh-CN" altLang="en-US" sz="3200" dirty="0"/>
              <a:t> </a:t>
            </a:r>
            <a:endParaRPr lang="en-US" sz="3200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R package ‘</a:t>
            </a:r>
            <a:r>
              <a:rPr lang="en-US" sz="2400" dirty="0" err="1"/>
              <a:t>randomForest</a:t>
            </a:r>
            <a:r>
              <a:rPr lang="en-US" sz="2400" dirty="0"/>
              <a:t>’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Parameters: </a:t>
            </a:r>
            <a:r>
              <a:rPr lang="en-US" sz="2400" dirty="0" err="1"/>
              <a:t>mtry</a:t>
            </a:r>
            <a:r>
              <a:rPr lang="en-US" sz="2400" dirty="0"/>
              <a:t>=5, </a:t>
            </a:r>
            <a:r>
              <a:rPr lang="en-US" sz="2400" dirty="0" err="1"/>
              <a:t>ntree</a:t>
            </a:r>
            <a:r>
              <a:rPr lang="en-US" sz="2400" dirty="0"/>
              <a:t>=500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 Neural</a:t>
            </a:r>
            <a:r>
              <a:rPr lang="zh-CN" altLang="en-US" sz="3200" dirty="0"/>
              <a:t> </a:t>
            </a:r>
            <a:r>
              <a:rPr lang="en-US" sz="3200" dirty="0"/>
              <a:t>Net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R package ‘</a:t>
            </a:r>
            <a:r>
              <a:rPr lang="en-US" sz="2400" dirty="0" err="1"/>
              <a:t>neuralnet</a:t>
            </a:r>
            <a:r>
              <a:rPr lang="en-US" sz="2400" dirty="0"/>
              <a:t>’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Parameters: 1 </a:t>
            </a:r>
            <a:r>
              <a:rPr lang="mr-IN" sz="2400" dirty="0">
                <a:latin typeface="Calibri"/>
                <a:cs typeface="Calibri"/>
              </a:rPr>
              <a:t>hidden </a:t>
            </a:r>
            <a:r>
              <a:rPr lang="en-US" sz="2400" dirty="0">
                <a:latin typeface="Calibri"/>
                <a:cs typeface="Calibri"/>
              </a:rPr>
              <a:t>layer, 5 Neurons, </a:t>
            </a:r>
            <a:r>
              <a:rPr lang="mr-IN" sz="2400" dirty="0">
                <a:latin typeface="Calibri"/>
                <a:cs typeface="Calibri"/>
              </a:rPr>
              <a:t>threshold = 0.05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mr-IN" sz="2400" dirty="0">
                <a:latin typeface="Calibri"/>
                <a:cs typeface="Calibri"/>
              </a:rPr>
              <a:t>stepmax = 1e+08,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mr-IN" sz="2400" dirty="0">
                <a:latin typeface="Calibri"/>
                <a:cs typeface="Calibri"/>
              </a:rPr>
              <a:t>rep = 1</a:t>
            </a:r>
            <a:r>
              <a:rPr lang="en-US" sz="2400" dirty="0">
                <a:latin typeface="Calibri"/>
                <a:cs typeface="Calibri"/>
              </a:rPr>
              <a:t>,  </a:t>
            </a:r>
            <a:r>
              <a:rPr lang="mr-IN" sz="2400" dirty="0">
                <a:latin typeface="Calibri"/>
                <a:cs typeface="Calibri"/>
              </a:rPr>
              <a:t>act.fct = </a:t>
            </a:r>
            <a:r>
              <a:rPr lang="en-US" sz="2400" dirty="0" smtClean="0">
                <a:latin typeface="Calibri"/>
                <a:cs typeface="Calibri"/>
              </a:rPr>
              <a:t>‘</a:t>
            </a:r>
            <a:r>
              <a:rPr lang="mr-IN" sz="2400" dirty="0" smtClean="0">
                <a:latin typeface="Calibri"/>
                <a:cs typeface="Calibri"/>
              </a:rPr>
              <a:t>tanh</a:t>
            </a:r>
            <a:r>
              <a:rPr lang="en-US" sz="2400" dirty="0" smtClean="0">
                <a:latin typeface="Calibri"/>
                <a:cs typeface="Calibri"/>
              </a:rPr>
              <a:t>’</a:t>
            </a:r>
            <a:endParaRPr lang="en-US" dirty="0">
              <a:latin typeface="Calibri"/>
              <a:cs typeface="Calibri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Custom Neural 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98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4397"/>
            <a:ext cx="7543800" cy="908053"/>
          </a:xfrm>
        </p:spPr>
        <p:txBody>
          <a:bodyPr/>
          <a:lstStyle/>
          <a:p>
            <a:r>
              <a:rPr lang="en-US" dirty="0"/>
              <a:t>Results: RF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NN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10043" r="2570" b="3733"/>
          <a:stretch/>
        </p:blipFill>
        <p:spPr bwMode="auto">
          <a:xfrm>
            <a:off x="436060" y="1956017"/>
            <a:ext cx="4014953" cy="32193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2448" y="5423685"/>
            <a:ext cx="4026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1. Random forest testing results.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6915" y="5413166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2. Neural network testing results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89363" y="1919029"/>
            <a:ext cx="4068798" cy="3357778"/>
            <a:chOff x="4389363" y="1919029"/>
            <a:chExt cx="4068798" cy="3357778"/>
          </a:xfrm>
        </p:grpSpPr>
        <p:pic>
          <p:nvPicPr>
            <p:cNvPr id="5" name="Picture 4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" t="11672" r="4926" b="3990"/>
            <a:stretch/>
          </p:blipFill>
          <p:spPr bwMode="auto">
            <a:xfrm>
              <a:off x="4389363" y="1919029"/>
              <a:ext cx="4068798" cy="335777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5472" y="2205090"/>
              <a:ext cx="1000907" cy="27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62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61" y="1999179"/>
            <a:ext cx="5576145" cy="36721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640186" y="5833151"/>
            <a:ext cx="5671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3. Importance plot of 15 input variables from NN.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896178" y="2552103"/>
            <a:ext cx="28604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88010" y="2158113"/>
            <a:ext cx="163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Inter-molecular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001850" y="4319600"/>
            <a:ext cx="1783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8152" y="3913281"/>
            <a:ext cx="16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Intra-molecular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64908" y="4206796"/>
            <a:ext cx="196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Choose 9 input variables instead of 15.</a:t>
            </a:r>
          </a:p>
        </p:txBody>
      </p:sp>
    </p:spTree>
    <p:extLst>
      <p:ext uri="{BB962C8B-B14F-4D97-AF65-F5344CB8AC3E}">
        <p14:creationId xmlns:p14="http://schemas.microsoft.com/office/powerpoint/2010/main" val="197399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Custom Neural Net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alibri"/>
                <a:cs typeface="Calibri"/>
              </a:rPr>
              <a:t>Initial weights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100" dirty="0">
                <a:latin typeface="Calibri"/>
                <a:cs typeface="Calibri"/>
              </a:rPr>
              <a:t>Random normal distribution</a:t>
            </a:r>
          </a:p>
          <a:p>
            <a:r>
              <a:rPr lang="en-US" sz="2400" dirty="0">
                <a:latin typeface="Calibri"/>
                <a:cs typeface="Calibri"/>
              </a:rPr>
              <a:t>Initial bias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100" dirty="0">
                <a:latin typeface="Calibri"/>
                <a:cs typeface="Calibri"/>
              </a:rPr>
              <a:t>All zeros</a:t>
            </a:r>
          </a:p>
          <a:p>
            <a:r>
              <a:rPr lang="en-US" sz="2400" dirty="0">
                <a:latin typeface="Calibri"/>
                <a:cs typeface="Calibri"/>
              </a:rPr>
              <a:t>One hidden layer with 10 or 50 neurons</a:t>
            </a:r>
          </a:p>
          <a:p>
            <a:r>
              <a:rPr lang="en-US" sz="2400" dirty="0">
                <a:latin typeface="Calibri"/>
                <a:cs typeface="Calibri"/>
              </a:rPr>
              <a:t>L</a:t>
            </a:r>
            <a:r>
              <a:rPr lang="mr-IN" sz="2400" dirty="0">
                <a:latin typeface="Calibri"/>
                <a:cs typeface="Calibri"/>
              </a:rPr>
              <a:t>earning rate</a:t>
            </a:r>
            <a:r>
              <a:rPr lang="en-US" sz="2400" dirty="0">
                <a:latin typeface="Calibri"/>
                <a:cs typeface="Calibri"/>
              </a:rPr>
              <a:t>:</a:t>
            </a:r>
            <a:r>
              <a:rPr lang="mr-IN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0.01</a:t>
            </a:r>
          </a:p>
          <a:p>
            <a:r>
              <a:rPr lang="en-US" sz="2400" dirty="0">
                <a:latin typeface="Calibri"/>
                <a:cs typeface="Calibri"/>
              </a:rPr>
              <a:t>R</a:t>
            </a:r>
            <a:r>
              <a:rPr lang="mr-IN" sz="2400" dirty="0">
                <a:latin typeface="Calibri"/>
                <a:cs typeface="Calibri"/>
              </a:rPr>
              <a:t>egularization rate</a:t>
            </a:r>
            <a:r>
              <a:rPr lang="en-US" sz="2400" dirty="0">
                <a:latin typeface="Calibri"/>
                <a:cs typeface="Calibri"/>
              </a:rPr>
              <a:t>: 0.0001</a:t>
            </a:r>
          </a:p>
          <a:p>
            <a:r>
              <a:rPr lang="en-US" sz="2400" dirty="0">
                <a:latin typeface="Calibri"/>
                <a:cs typeface="Calibri"/>
              </a:rPr>
              <a:t>Activation function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100" dirty="0">
                <a:latin typeface="Calibri"/>
                <a:cs typeface="Calibri"/>
              </a:rPr>
              <a:t>Sigmoid function</a:t>
            </a:r>
          </a:p>
          <a:p>
            <a:r>
              <a:rPr lang="en-US" sz="2400" dirty="0">
                <a:latin typeface="Calibri"/>
                <a:cs typeface="Calibri"/>
              </a:rPr>
              <a:t>Loss function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100" dirty="0">
                <a:latin typeface="Calibri"/>
                <a:cs typeface="Calibri"/>
              </a:rPr>
              <a:t>Mean squared error + L2 regularization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2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831</Words>
  <Application>Microsoft Macintosh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Using SL to calculate the surface energy of water dimers </vt:lpstr>
      <vt:lpstr>Background</vt:lpstr>
      <vt:lpstr>Project Domain</vt:lpstr>
      <vt:lpstr>Our dataset</vt:lpstr>
      <vt:lpstr>Representation</vt:lpstr>
      <vt:lpstr>Learning methods</vt:lpstr>
      <vt:lpstr>Results: RF vs. NN</vt:lpstr>
      <vt:lpstr>Variable importance</vt:lpstr>
      <vt:lpstr>Custom Neural Net Parameters</vt:lpstr>
      <vt:lpstr>Custom Neural Net Results</vt:lpstr>
      <vt:lpstr>Data table summary</vt:lpstr>
      <vt:lpstr>Conclusions</vt:lpstr>
      <vt:lpstr>Future work</vt:lpstr>
      <vt:lpstr>Questions?</vt:lpstr>
      <vt:lpstr>Supplemental material</vt:lpstr>
      <vt:lpstr>Compute NN loss</vt:lpstr>
      <vt:lpstr>PowerPoint Presentation</vt:lpstr>
    </vt:vector>
  </TitlesOfParts>
  <Company>Microsoft office 2011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Genwei Zhang</dc:creator>
  <cp:lastModifiedBy>Genwei Zhang</cp:lastModifiedBy>
  <cp:revision>99</cp:revision>
  <dcterms:created xsi:type="dcterms:W3CDTF">2017-11-26T02:55:15Z</dcterms:created>
  <dcterms:modified xsi:type="dcterms:W3CDTF">2017-12-11T21:23:46Z</dcterms:modified>
</cp:coreProperties>
</file>