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1621"/>
    <a:srgbClr val="5B2224"/>
    <a:srgbClr val="893336"/>
    <a:srgbClr val="441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4" d="100"/>
          <a:sy n="164" d="100"/>
        </p:scale>
        <p:origin x="-112" y="-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6345" y="1504889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477980"/>
            <a:ext cx="9144000" cy="380020"/>
          </a:xfrm>
          <a:prstGeom prst="rect">
            <a:avLst/>
          </a:prstGeom>
          <a:solidFill>
            <a:srgbClr val="6D162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OU Chemistry                                                                                        Group Meeting, April </a:t>
            </a:r>
            <a:r>
              <a:rPr lang="en-US" baseline="0" dirty="0" smtClean="0"/>
              <a:t>3, 2018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28281" y="3148088"/>
            <a:ext cx="8953984" cy="0"/>
          </a:xfrm>
          <a:prstGeom prst="line">
            <a:avLst/>
          </a:prstGeom>
          <a:ln>
            <a:solidFill>
              <a:srgbClr val="6D162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63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C4D3-B29B-F44E-BA52-274612518349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CA37-B93F-884C-BE65-75363FE0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6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C4D3-B29B-F44E-BA52-274612518349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CA37-B93F-884C-BE65-75363FE0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3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C4D3-B29B-F44E-BA52-274612518349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CA37-B93F-884C-BE65-75363FE0FF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28281" y="980210"/>
            <a:ext cx="8953984" cy="0"/>
          </a:xfrm>
          <a:prstGeom prst="line">
            <a:avLst/>
          </a:prstGeom>
          <a:ln>
            <a:solidFill>
              <a:srgbClr val="6D162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06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C4D3-B29B-F44E-BA52-274612518349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CA37-B93F-884C-BE65-75363FE0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5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C4D3-B29B-F44E-BA52-274612518349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CA37-B93F-884C-BE65-75363FE0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7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C4D3-B29B-F44E-BA52-274612518349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CA37-B93F-884C-BE65-75363FE0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1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C4D3-B29B-F44E-BA52-274612518349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CA37-B93F-884C-BE65-75363FE0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C4D3-B29B-F44E-BA52-274612518349}" type="datetimeFigureOut">
              <a:rPr lang="en-US" smtClean="0"/>
              <a:t>4/3/18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CA37-B93F-884C-BE65-75363FE0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4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C4D3-B29B-F44E-BA52-274612518349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CA37-B93F-884C-BE65-75363FE0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4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C4D3-B29B-F44E-BA52-274612518349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CA37-B93F-884C-BE65-75363FE0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4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3354" y="298242"/>
            <a:ext cx="7637305" cy="609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474" y="1183300"/>
            <a:ext cx="8477542" cy="5057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7C4D3-B29B-F44E-BA52-274612518349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0C0CA37-B93F-884C-BE65-75363FE0FF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8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rgbClr val="6D162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Computational and Theoretical Chemistry Research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Yihan Shao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55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from President-Designate </a:t>
            </a:r>
            <a:r>
              <a:rPr lang="en-US" dirty="0" err="1" smtClean="0"/>
              <a:t>Gallogly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5862" y="1118246"/>
            <a:ext cx="9144000" cy="27754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93661"/>
            <a:ext cx="8890000" cy="25908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224582" y="5645145"/>
            <a:ext cx="1432683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080713" y="5645145"/>
            <a:ext cx="1125398" cy="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41888" y="5645153"/>
            <a:ext cx="1034952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956597" y="5645146"/>
            <a:ext cx="704435" cy="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215428" y="5645138"/>
            <a:ext cx="1055410" cy="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162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Ph.D.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474" y="1102958"/>
            <a:ext cx="8477542" cy="575504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Independent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Think independently</a:t>
            </a:r>
          </a:p>
          <a:p>
            <a:pPr lvl="1"/>
            <a:r>
              <a:rPr lang="en-US" dirty="0" smtClean="0"/>
              <a:t>Manage time well </a:t>
            </a:r>
          </a:p>
          <a:p>
            <a:pPr lvl="1"/>
            <a:r>
              <a:rPr lang="en-US" dirty="0" smtClean="0"/>
              <a:t>Give professional presentations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Computational and </a:t>
            </a:r>
          </a:p>
          <a:p>
            <a:pPr lvl="1"/>
            <a:r>
              <a:rPr lang="en-US" dirty="0" smtClean="0"/>
              <a:t>Know how to use software</a:t>
            </a:r>
          </a:p>
          <a:p>
            <a:pPr lvl="1"/>
            <a:r>
              <a:rPr lang="en-US" dirty="0" smtClean="0"/>
              <a:t>Have at least basic programming skills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Theoretical </a:t>
            </a:r>
          </a:p>
          <a:p>
            <a:pPr lvl="1"/>
            <a:r>
              <a:rPr lang="en-US" dirty="0" smtClean="0"/>
              <a:t>Familiar with the basic theories</a:t>
            </a:r>
          </a:p>
          <a:p>
            <a:pPr lvl="1"/>
            <a:r>
              <a:rPr lang="en-US" dirty="0" smtClean="0"/>
              <a:t>Familiar with advanced theories in your particular research area</a:t>
            </a:r>
          </a:p>
          <a:p>
            <a:pPr lvl="1"/>
            <a:r>
              <a:rPr lang="en-US" dirty="0" smtClean="0"/>
              <a:t>Familiarity = know the advantage/disadvantage of each method + derive basic equations + write pseudo-code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Chemist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Know the experimental setup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nterpret experimental measurements (including errors)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896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(Research) Time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474" y="1183299"/>
            <a:ext cx="8477542" cy="544529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Expected research hours per week</a:t>
            </a:r>
          </a:p>
          <a:p>
            <a:pPr lvl="1"/>
            <a:r>
              <a:rPr lang="en-US" dirty="0"/>
              <a:t>10 hours </a:t>
            </a:r>
            <a:r>
              <a:rPr lang="en-US" dirty="0" smtClean="0"/>
              <a:t>for </a:t>
            </a:r>
            <a:r>
              <a:rPr lang="en-US" dirty="0"/>
              <a:t>undergraduate students</a:t>
            </a:r>
          </a:p>
          <a:p>
            <a:pPr lvl="1"/>
            <a:r>
              <a:rPr lang="en-US" dirty="0"/>
              <a:t>Up to 30 hours for GTAs</a:t>
            </a:r>
          </a:p>
          <a:p>
            <a:pPr lvl="1"/>
            <a:r>
              <a:rPr lang="en-US" dirty="0"/>
              <a:t>40 hours for GRAs and </a:t>
            </a:r>
            <a:r>
              <a:rPr lang="en-US" dirty="0" smtClean="0"/>
              <a:t>Postdocs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Research activities</a:t>
            </a:r>
            <a:endParaRPr lang="en-US" dirty="0"/>
          </a:p>
          <a:p>
            <a:pPr lvl="1"/>
            <a:r>
              <a:rPr lang="en-US" dirty="0" smtClean="0"/>
              <a:t>Read papers and books on the research topic</a:t>
            </a:r>
          </a:p>
          <a:p>
            <a:pPr lvl="1"/>
            <a:r>
              <a:rPr lang="en-US" dirty="0" smtClean="0"/>
              <a:t>Derive equations</a:t>
            </a:r>
          </a:p>
          <a:p>
            <a:pPr lvl="1"/>
            <a:r>
              <a:rPr lang="en-US" dirty="0" smtClean="0"/>
              <a:t>Write codes</a:t>
            </a:r>
          </a:p>
          <a:p>
            <a:pPr lvl="1"/>
            <a:r>
              <a:rPr lang="en-US" dirty="0" smtClean="0"/>
              <a:t>Prepare and perform calculations</a:t>
            </a:r>
          </a:p>
          <a:p>
            <a:pPr lvl="1"/>
            <a:r>
              <a:rPr lang="en-US" dirty="0" smtClean="0"/>
              <a:t>Analyze results, prepare tables/figures</a:t>
            </a:r>
          </a:p>
          <a:p>
            <a:pPr lvl="1"/>
            <a:r>
              <a:rPr lang="en-US" dirty="0" smtClean="0"/>
              <a:t>Write reports and manuscripts</a:t>
            </a:r>
          </a:p>
          <a:p>
            <a:pPr lvl="1"/>
            <a:r>
              <a:rPr lang="en-US" dirty="0" smtClean="0"/>
              <a:t>Discuss research projects with other group members </a:t>
            </a:r>
          </a:p>
          <a:p>
            <a:pPr lvl="1"/>
            <a:r>
              <a:rPr lang="en-US" dirty="0" smtClean="0"/>
              <a:t>Attend group and external meetings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35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Time-Management </a:t>
            </a:r>
            <a:r>
              <a:rPr lang="en-US" dirty="0"/>
              <a:t>Q</a:t>
            </a:r>
            <a:r>
              <a:rPr lang="en-US" dirty="0" smtClean="0"/>
              <a:t>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Am I expected to come to the lab during normal working hours each day?</a:t>
            </a:r>
          </a:p>
          <a:p>
            <a:pPr lvl="1"/>
            <a:r>
              <a:rPr lang="en-US" dirty="0" smtClean="0"/>
              <a:t>Yes, unless you’ve demonstrated that you can get work done independently and timely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Am I expected to come to the lab during the evenings and weekends?  </a:t>
            </a:r>
          </a:p>
          <a:p>
            <a:pPr lvl="1"/>
            <a:r>
              <a:rPr lang="en-US" dirty="0" smtClean="0"/>
              <a:t>That depends where you have the highest working efficiency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50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Weekly 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Everyone</a:t>
            </a:r>
          </a:p>
          <a:p>
            <a:pPr lvl="1"/>
            <a:r>
              <a:rPr lang="en-US" dirty="0"/>
              <a:t>Print the latest tables/figures </a:t>
            </a:r>
            <a:endParaRPr lang="en-US" dirty="0" smtClean="0"/>
          </a:p>
          <a:p>
            <a:pPr lvl="1"/>
            <a:r>
              <a:rPr lang="en-US" dirty="0" smtClean="0"/>
              <a:t>Bring a list of scientific/technical issues, and if possible, potential solutions</a:t>
            </a:r>
          </a:p>
          <a:p>
            <a:pPr lvl="1"/>
            <a:r>
              <a:rPr lang="en-US" dirty="0" smtClean="0"/>
              <a:t>Come with a brief plan for the immediate work</a:t>
            </a:r>
          </a:p>
          <a:p>
            <a:pPr lvl="1"/>
            <a:r>
              <a:rPr lang="en-US" dirty="0" smtClean="0"/>
              <a:t>Email Yihan, when I am on travel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Ph.D. </a:t>
            </a:r>
            <a:r>
              <a:rPr lang="en-US" dirty="0"/>
              <a:t>g</a:t>
            </a:r>
            <a:r>
              <a:rPr lang="en-US" dirty="0" smtClean="0"/>
              <a:t>raduate students </a:t>
            </a:r>
          </a:p>
          <a:p>
            <a:pPr lvl="1"/>
            <a:r>
              <a:rPr lang="en-US" dirty="0" smtClean="0"/>
              <a:t>Read </a:t>
            </a:r>
            <a:r>
              <a:rPr lang="en-US" i="1" dirty="0" smtClean="0"/>
              <a:t>N</a:t>
            </a:r>
            <a:r>
              <a:rPr lang="en-US" dirty="0" smtClean="0"/>
              <a:t> papers/chapters each week</a:t>
            </a:r>
          </a:p>
          <a:p>
            <a:pPr lvl="2"/>
            <a:r>
              <a:rPr lang="en-US" dirty="0" smtClean="0"/>
              <a:t>N = 2, pre-candidacy; 1, otherwise</a:t>
            </a:r>
          </a:p>
          <a:p>
            <a:pPr lvl="1"/>
            <a:r>
              <a:rPr lang="en-US" dirty="0" smtClean="0"/>
              <a:t>Upload papers (with highlights and comments) to </a:t>
            </a:r>
            <a:r>
              <a:rPr lang="en-US" dirty="0" err="1" smtClean="0"/>
              <a:t>github</a:t>
            </a:r>
            <a:endParaRPr lang="en-US" dirty="0"/>
          </a:p>
          <a:p>
            <a:pPr lvl="1"/>
            <a:r>
              <a:rPr lang="en-US" dirty="0" smtClean="0"/>
              <a:t>Discuss the papers during the weekly meeting</a:t>
            </a:r>
          </a:p>
        </p:txBody>
      </p:sp>
    </p:spTree>
    <p:extLst>
      <p:ext uri="{BB962C8B-B14F-4D97-AF65-F5344CB8AC3E}">
        <p14:creationId xmlns:p14="http://schemas.microsoft.com/office/powerpoint/2010/main" val="1978400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474" y="1183300"/>
            <a:ext cx="8477542" cy="542980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Frequency of presentations </a:t>
            </a:r>
          </a:p>
          <a:p>
            <a:pPr lvl="1"/>
            <a:r>
              <a:rPr lang="en-US" dirty="0" smtClean="0"/>
              <a:t>Graduate students and postdoc</a:t>
            </a:r>
          </a:p>
          <a:p>
            <a:pPr lvl="2"/>
            <a:r>
              <a:rPr lang="en-US" dirty="0" smtClean="0"/>
              <a:t>1 research talk + 1 literature talk, per semester </a:t>
            </a:r>
          </a:p>
          <a:p>
            <a:pPr lvl="1"/>
            <a:r>
              <a:rPr lang="en-US" dirty="0" smtClean="0"/>
              <a:t>Undergraduate/rotation student</a:t>
            </a:r>
          </a:p>
          <a:p>
            <a:pPr lvl="2"/>
            <a:r>
              <a:rPr lang="en-US" dirty="0" smtClean="0"/>
              <a:t>1 general discussion about the topic (led by Yihan, first 2 weeks)</a:t>
            </a:r>
          </a:p>
          <a:p>
            <a:pPr lvl="2"/>
            <a:r>
              <a:rPr lang="en-US" dirty="0" smtClean="0"/>
              <a:t>1 research talk (20-30 minutes, last 3 weeks)</a:t>
            </a:r>
          </a:p>
          <a:p>
            <a:r>
              <a:rPr lang="en-US" dirty="0" smtClean="0"/>
              <a:t>A practice talk at least 2 weeks before external talks</a:t>
            </a:r>
          </a:p>
          <a:p>
            <a:pPr lvl="1"/>
            <a:r>
              <a:rPr lang="en-US" dirty="0" smtClean="0"/>
              <a:t>Feedback should be given on both the content and delivery</a:t>
            </a:r>
            <a:endParaRPr lang="en-US" dirty="0"/>
          </a:p>
          <a:p>
            <a:r>
              <a:rPr lang="en-US" dirty="0" smtClean="0"/>
              <a:t>Email slides to Yihan </a:t>
            </a:r>
          </a:p>
          <a:p>
            <a:pPr lvl="1"/>
            <a:r>
              <a:rPr lang="en-US" dirty="0" smtClean="0"/>
              <a:t>2+ days before the group meeting</a:t>
            </a:r>
          </a:p>
          <a:p>
            <a:r>
              <a:rPr lang="en-US" dirty="0" smtClean="0"/>
              <a:t>Everyone is expected to ask at least </a:t>
            </a:r>
            <a:r>
              <a:rPr lang="en-US" i="1" dirty="0" smtClean="0"/>
              <a:t>N</a:t>
            </a:r>
            <a:r>
              <a:rPr lang="en-US" dirty="0" smtClean="0"/>
              <a:t> questions</a:t>
            </a:r>
          </a:p>
          <a:p>
            <a:pPr lvl="1"/>
            <a:r>
              <a:rPr lang="en-US" dirty="0" smtClean="0"/>
              <a:t>N=2 for graduate students and postdocs</a:t>
            </a:r>
          </a:p>
          <a:p>
            <a:pPr lvl="1"/>
            <a:r>
              <a:rPr lang="en-US" dirty="0" smtClean="0"/>
              <a:t>N=1 for undergraduate 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94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Scientific 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474" y="1183299"/>
            <a:ext cx="8477542" cy="5406575"/>
          </a:xfrm>
        </p:spPr>
        <p:txBody>
          <a:bodyPr>
            <a:normAutofit/>
          </a:bodyPr>
          <a:lstStyle/>
          <a:p>
            <a:r>
              <a:rPr lang="en-US" dirty="0" smtClean="0"/>
              <a:t>Graduate students and postdocs</a:t>
            </a:r>
          </a:p>
          <a:p>
            <a:pPr lvl="1"/>
            <a:r>
              <a:rPr lang="en-US" dirty="0" smtClean="0"/>
              <a:t>x </a:t>
            </a:r>
            <a:r>
              <a:rPr lang="en-US" dirty="0"/>
              <a:t>national and </a:t>
            </a:r>
            <a:r>
              <a:rPr lang="en-US" dirty="0" smtClean="0"/>
              <a:t>y </a:t>
            </a:r>
            <a:r>
              <a:rPr lang="en-US" dirty="0"/>
              <a:t>local meeting each year</a:t>
            </a:r>
          </a:p>
          <a:p>
            <a:pPr lvl="1"/>
            <a:r>
              <a:rPr lang="en-US" dirty="0" smtClean="0"/>
              <a:t>Budget: z USD (full time), 2z/3 (shared) each year</a:t>
            </a:r>
          </a:p>
          <a:p>
            <a:r>
              <a:rPr lang="en-US" dirty="0" smtClean="0"/>
              <a:t>Undergraduate students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meeting for </a:t>
            </a:r>
            <a:r>
              <a:rPr lang="en-US" dirty="0" smtClean="0"/>
              <a:t>key contributions to a co</a:t>
            </a:r>
            <a:r>
              <a:rPr lang="en-US" dirty="0"/>
              <a:t>-author </a:t>
            </a:r>
            <a:r>
              <a:rPr lang="en-US" dirty="0" smtClean="0"/>
              <a:t>paper</a:t>
            </a:r>
          </a:p>
          <a:p>
            <a:r>
              <a:rPr lang="en-US" dirty="0" smtClean="0"/>
              <a:t>A poster or oral presentation is expected</a:t>
            </a:r>
          </a:p>
          <a:p>
            <a:pPr lvl="1"/>
            <a:r>
              <a:rPr lang="en-US" dirty="0"/>
              <a:t>Present work to the group 2+ weeks before the meeting</a:t>
            </a:r>
          </a:p>
          <a:p>
            <a:pPr lvl="1"/>
            <a:r>
              <a:rPr lang="en-US" dirty="0"/>
              <a:t>Send poster file to Yihan 7+ days before the </a:t>
            </a:r>
            <a:r>
              <a:rPr lang="en-US" dirty="0" smtClean="0"/>
              <a:t>meeting</a:t>
            </a:r>
          </a:p>
          <a:p>
            <a:r>
              <a:rPr lang="en-US" dirty="0" smtClean="0"/>
              <a:t>A short presentation after the meeting</a:t>
            </a:r>
          </a:p>
          <a:p>
            <a:pPr lvl="1"/>
            <a:r>
              <a:rPr lang="en-US" dirty="0" smtClean="0"/>
              <a:t>Feedback to your poster/talk</a:t>
            </a:r>
          </a:p>
          <a:p>
            <a:pPr lvl="1"/>
            <a:r>
              <a:rPr lang="en-US" dirty="0" smtClean="0"/>
              <a:t>1+ interesting talks from the meeting</a:t>
            </a:r>
          </a:p>
        </p:txBody>
      </p:sp>
    </p:spTree>
    <p:extLst>
      <p:ext uri="{BB962C8B-B14F-4D97-AF65-F5344CB8AC3E}">
        <p14:creationId xmlns:p14="http://schemas.microsoft.com/office/powerpoint/2010/main" val="1359876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Monthly Programming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474" y="1183299"/>
            <a:ext cx="4332251" cy="4903235"/>
          </a:xfrm>
        </p:spPr>
        <p:txBody>
          <a:bodyPr/>
          <a:lstStyle/>
          <a:p>
            <a:r>
              <a:rPr lang="en-US" sz="2400" dirty="0" smtClean="0"/>
              <a:t>Show code at the last group meeting each month (graduate students)</a:t>
            </a:r>
          </a:p>
          <a:p>
            <a:endParaRPr lang="en-US" dirty="0" smtClean="0"/>
          </a:p>
          <a:p>
            <a:r>
              <a:rPr lang="en-US" sz="2400" dirty="0" smtClean="0"/>
              <a:t>April 2018</a:t>
            </a:r>
          </a:p>
          <a:p>
            <a:pPr lvl="1"/>
            <a:r>
              <a:rPr lang="en-US" sz="2000" dirty="0" smtClean="0"/>
              <a:t>Compute the </a:t>
            </a:r>
            <a:r>
              <a:rPr lang="en-US" sz="2000" dirty="0" err="1" smtClean="0"/>
              <a:t>Hueckel</a:t>
            </a:r>
            <a:r>
              <a:rPr lang="en-US" sz="2000" dirty="0" smtClean="0"/>
              <a:t> spectrum of C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H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 and C</a:t>
            </a:r>
            <a:r>
              <a:rPr lang="en-US" sz="2000" baseline="-25000" dirty="0" smtClean="0"/>
              <a:t>6</a:t>
            </a:r>
            <a:r>
              <a:rPr lang="en-US" sz="2000" dirty="0" smtClean="0"/>
              <a:t>H</a:t>
            </a:r>
            <a:r>
              <a:rPr lang="en-US" sz="2000" baseline="-25000" dirty="0" smtClean="0"/>
              <a:t>6</a:t>
            </a:r>
          </a:p>
          <a:p>
            <a:pPr lvl="1"/>
            <a:r>
              <a:rPr lang="en-US" sz="2000" dirty="0" smtClean="0"/>
              <a:t>Make orbital diagrams</a:t>
            </a:r>
          </a:p>
          <a:p>
            <a:pPr lvl="1"/>
            <a:r>
              <a:rPr lang="en-US" sz="2000" dirty="0" smtClean="0"/>
              <a:t>See math_1117.pdf.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246" y="1118248"/>
            <a:ext cx="3952413" cy="457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03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522</Words>
  <Application>Microsoft Macintosh PowerPoint</Application>
  <PresentationFormat>On-screen Show (4:3)</PresentationFormat>
  <Paragraphs>84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Computational and Theoretical Chemistry Research </vt:lpstr>
      <vt:lpstr>Message from President-Designate Gallogly</vt:lpstr>
      <vt:lpstr>Goals for Ph.D. Students</vt:lpstr>
      <vt:lpstr>(Research) Time Management</vt:lpstr>
      <vt:lpstr>Time-Management Questions</vt:lpstr>
      <vt:lpstr>Weekly Meetings</vt:lpstr>
      <vt:lpstr>Group Meetings</vt:lpstr>
      <vt:lpstr>Scientific Meetings</vt:lpstr>
      <vt:lpstr>Monthly Programming Task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Yihan Shao</dc:creator>
  <cp:lastModifiedBy>Yihan Shao</cp:lastModifiedBy>
  <cp:revision>29</cp:revision>
  <dcterms:created xsi:type="dcterms:W3CDTF">2018-02-06T21:28:47Z</dcterms:created>
  <dcterms:modified xsi:type="dcterms:W3CDTF">2018-04-03T22:24:03Z</dcterms:modified>
</cp:coreProperties>
</file>