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9" r:id="rId11"/>
    <p:sldId id="270" r:id="rId12"/>
    <p:sldId id="267" r:id="rId13"/>
    <p:sldId id="268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621"/>
    <a:srgbClr val="5B2224"/>
    <a:srgbClr val="893336"/>
    <a:srgbClr val="44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345" y="1504889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77980"/>
            <a:ext cx="9144000" cy="380020"/>
          </a:xfrm>
          <a:prstGeom prst="rect">
            <a:avLst/>
          </a:prstGeom>
          <a:solidFill>
            <a:srgbClr val="6D162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OU Chemistry                                                                                        Group Meeting, April </a:t>
            </a:r>
            <a:r>
              <a:rPr lang="en-US" dirty="0" smtClean="0"/>
              <a:t>17</a:t>
            </a:r>
            <a:r>
              <a:rPr lang="en-US" baseline="0" dirty="0" smtClean="0"/>
              <a:t>, </a:t>
            </a:r>
            <a:r>
              <a:rPr lang="en-US" baseline="0" dirty="0" smtClean="0"/>
              <a:t>2018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8281" y="3148088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8281" y="980210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6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354" y="298242"/>
            <a:ext cx="7637305" cy="60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74" y="1183300"/>
            <a:ext cx="8477542" cy="505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C4D3-B29B-F44E-BA52-27461251834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C0CA37-B93F-884C-BE65-75363FE0FF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6D16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Studies of </a:t>
            </a:r>
            <a:r>
              <a:rPr lang="en-US" i="1" dirty="0" err="1" smtClean="0"/>
              <a:t>geminal</a:t>
            </a:r>
            <a:r>
              <a:rPr lang="en-US" dirty="0" err="1" smtClean="0"/>
              <a:t>-</a:t>
            </a:r>
            <a:r>
              <a:rPr lang="en-US" dirty="0" err="1"/>
              <a:t>D</a:t>
            </a:r>
            <a:r>
              <a:rPr lang="en-US" dirty="0" err="1" smtClean="0"/>
              <a:t>iol</a:t>
            </a:r>
            <a:r>
              <a:rPr lang="en-US" dirty="0" smtClean="0"/>
              <a:t> Cleavage and Mercury </a:t>
            </a:r>
            <a:r>
              <a:rPr lang="en-US" dirty="0"/>
              <a:t>T</a:t>
            </a:r>
            <a:r>
              <a:rPr lang="en-US" dirty="0" smtClean="0"/>
              <a:t>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7" y="1103264"/>
            <a:ext cx="9144000" cy="301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122" y="5274312"/>
            <a:ext cx="9144000" cy="5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Mercuric </a:t>
            </a:r>
            <a:r>
              <a:rPr lang="en-US" dirty="0" err="1" smtClean="0"/>
              <a:t>Reductase</a:t>
            </a:r>
            <a:r>
              <a:rPr lang="en-US" dirty="0"/>
              <a:t> </a:t>
            </a:r>
            <a:r>
              <a:rPr lang="en-US" dirty="0" smtClean="0"/>
              <a:t>A (</a:t>
            </a:r>
            <a:r>
              <a:rPr lang="en-US" dirty="0" err="1" smtClean="0"/>
              <a:t>MerA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5" y="1157438"/>
            <a:ext cx="7813556" cy="54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Hg</a:t>
            </a:r>
            <a:r>
              <a:rPr lang="en-US" baseline="30000" dirty="0" smtClean="0"/>
              <a:t>2+</a:t>
            </a:r>
            <a:r>
              <a:rPr lang="en-US" dirty="0" smtClean="0"/>
              <a:t> Transfer and Reduction in the </a:t>
            </a:r>
            <a:r>
              <a:rPr lang="en-US" dirty="0" err="1" smtClean="0"/>
              <a:t>MerA</a:t>
            </a:r>
            <a:r>
              <a:rPr lang="en-US" dirty="0" smtClean="0"/>
              <a:t>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5" y="1283772"/>
            <a:ext cx="5663158" cy="54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Reactant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0" y="1244870"/>
            <a:ext cx="8633140" cy="45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Energy Pathway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9" y="1186350"/>
            <a:ext cx="8129290" cy="5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Energy Pathway</a:t>
            </a:r>
            <a:endParaRPr lang="en-US" dirty="0"/>
          </a:p>
        </p:txBody>
      </p:sp>
      <p:pic>
        <p:nvPicPr>
          <p:cNvPr id="4" name="Picture 3" descr="MerA-ener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03" y="1346120"/>
            <a:ext cx="6956871" cy="46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03" y="1541620"/>
            <a:ext cx="3096176" cy="2072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5" y="1318282"/>
            <a:ext cx="1826705" cy="2454524"/>
          </a:xfrm>
          <a:prstGeom prst="rect">
            <a:avLst/>
          </a:prstGeom>
        </p:spPr>
      </p:pic>
      <p:pic>
        <p:nvPicPr>
          <p:cNvPr id="9" name="Picture 8" descr="colb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70" y="4092886"/>
            <a:ext cx="1338050" cy="2019698"/>
          </a:xfrm>
          <a:prstGeom prst="rect">
            <a:avLst/>
          </a:prstGeom>
        </p:spPr>
      </p:pic>
      <p:pic>
        <p:nvPicPr>
          <p:cNvPr id="10" name="Picture 9" descr="jerry_park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96" y="4092886"/>
            <a:ext cx="1309490" cy="1972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2439" y="6112584"/>
            <a:ext cx="244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David Colby </a:t>
            </a:r>
          </a:p>
          <a:p>
            <a:pPr algn="ctr"/>
            <a:r>
              <a:rPr lang="en-US" dirty="0" smtClean="0"/>
              <a:t>University of Mississippi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7698" y="6130702"/>
            <a:ext cx="225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Jerry Parks</a:t>
            </a:r>
          </a:p>
          <a:p>
            <a:pPr algn="ctr"/>
            <a:r>
              <a:rPr lang="en-US" dirty="0" smtClean="0"/>
              <a:t>Oakridge National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g</a:t>
            </a:r>
            <a:r>
              <a:rPr lang="en-US" i="1" dirty="0" err="1" smtClean="0"/>
              <a:t>eminal</a:t>
            </a:r>
            <a:r>
              <a:rPr lang="en-US" dirty="0" err="1" smtClean="0"/>
              <a:t>-diol</a:t>
            </a:r>
            <a:r>
              <a:rPr lang="en-US" dirty="0" smtClean="0"/>
              <a:t> cleavage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8" y="1181979"/>
            <a:ext cx="6187373" cy="56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Cleavage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5" y="1042856"/>
            <a:ext cx="7379261" cy="57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83" y="298242"/>
            <a:ext cx="8247659" cy="60931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Relative free energy between TFAR and FR products</a:t>
            </a:r>
          </a:p>
        </p:txBody>
      </p:sp>
      <p:pic>
        <p:nvPicPr>
          <p:cNvPr id="5" name="Picture 4" descr="energy-differ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3" y="146350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83" y="306600"/>
            <a:ext cx="8220049" cy="609315"/>
          </a:xfrm>
        </p:spPr>
        <p:txBody>
          <a:bodyPr>
            <a:noAutofit/>
          </a:bodyPr>
          <a:lstStyle/>
          <a:p>
            <a:r>
              <a:rPr lang="en-US" sz="2800" dirty="0" smtClean="0"/>
              <a:t>Relative free energy between TFAR and FR products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Decomposition Analysis (EDA)</a:t>
            </a:r>
            <a:endParaRPr lang="en-US" dirty="0"/>
          </a:p>
        </p:txBody>
      </p:sp>
      <p:pic>
        <p:nvPicPr>
          <p:cNvPr id="4" name="Picture 3" descr="eda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" y="177321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Intramolecular</a:t>
            </a:r>
            <a:r>
              <a:rPr lang="en-US" dirty="0" smtClean="0"/>
              <a:t> Charge-Transfer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4" y="1167123"/>
            <a:ext cx="7109507" cy="51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difficult to find the transition state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 descr="s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4" y="2239226"/>
            <a:ext cx="4182875" cy="3137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10" y="1904952"/>
            <a:ext cx="2972993" cy="44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89</Words>
  <Application>Microsoft Macintosh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Computational Studies of geminal-Diol Cleavage and Mercury Transfer</vt:lpstr>
      <vt:lpstr>Outline</vt:lpstr>
      <vt:lpstr>geminal-diol cleavage</vt:lpstr>
      <vt:lpstr>Selective Cleavage</vt:lpstr>
      <vt:lpstr>Relative free energy between TFAR and FR products</vt:lpstr>
      <vt:lpstr>Relative free energy between TFAR and FR products</vt:lpstr>
      <vt:lpstr>Energy Decomposition Analysis (EDA)</vt:lpstr>
      <vt:lpstr>Intramolecular Charge-Transfer</vt:lpstr>
      <vt:lpstr>Reaction Mechanism</vt:lpstr>
      <vt:lpstr>Background</vt:lpstr>
      <vt:lpstr>Mercuric Reductase A (MerA)</vt:lpstr>
      <vt:lpstr>Hg2+ Transfer and Reduction in the MerA core</vt:lpstr>
      <vt:lpstr>Reactant Structure</vt:lpstr>
      <vt:lpstr>Minimum Energy Pathway</vt:lpstr>
      <vt:lpstr>Minimum Energy Pathway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Shao</dc:creator>
  <cp:lastModifiedBy>Yihan Shao</cp:lastModifiedBy>
  <cp:revision>48</cp:revision>
  <dcterms:created xsi:type="dcterms:W3CDTF">2018-02-06T21:28:47Z</dcterms:created>
  <dcterms:modified xsi:type="dcterms:W3CDTF">2018-04-17T22:46:46Z</dcterms:modified>
</cp:coreProperties>
</file>