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73" r:id="rId6"/>
    <p:sldId id="274" r:id="rId7"/>
    <p:sldId id="275" r:id="rId8"/>
    <p:sldId id="284" r:id="rId9"/>
    <p:sldId id="285" r:id="rId10"/>
    <p:sldId id="286" r:id="rId11"/>
    <p:sldId id="287" r:id="rId12"/>
    <p:sldId id="288" r:id="rId13"/>
    <p:sldId id="290" r:id="rId14"/>
    <p:sldId id="295" r:id="rId15"/>
    <p:sldId id="294" r:id="rId16"/>
    <p:sldId id="292" r:id="rId17"/>
    <p:sldId id="293" r:id="rId18"/>
    <p:sldId id="296" r:id="rId19"/>
    <p:sldId id="297" r:id="rId20"/>
    <p:sldId id="304" r:id="rId21"/>
    <p:sldId id="298" r:id="rId22"/>
    <p:sldId id="299" r:id="rId23"/>
    <p:sldId id="305" r:id="rId24"/>
    <p:sldId id="300" r:id="rId25"/>
    <p:sldId id="306" r:id="rId26"/>
    <p:sldId id="307" r:id="rId27"/>
    <p:sldId id="309" r:id="rId28"/>
    <p:sldId id="310" r:id="rId29"/>
    <p:sldId id="313" r:id="rId30"/>
    <p:sldId id="312" r:id="rId31"/>
    <p:sldId id="303" r:id="rId32"/>
    <p:sldId id="314" r:id="rId33"/>
    <p:sldId id="31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5700" autoAdjust="0"/>
  </p:normalViewPr>
  <p:slideViewPr>
    <p:cSldViewPr>
      <p:cViewPr varScale="1">
        <p:scale>
          <a:sx n="116" d="100"/>
          <a:sy n="116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5400600" cy="523156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060" y="980728"/>
            <a:ext cx="8353425" cy="3744416"/>
          </a:xfrm>
        </p:spPr>
        <p:txBody>
          <a:bodyPr wrap="square">
            <a:noAutofit/>
          </a:bodyPr>
          <a:lstStyle>
            <a:lvl1pPr marL="342900" indent="-342900">
              <a:lnSpc>
                <a:spcPct val="140000"/>
              </a:lnSpc>
              <a:buFont typeface="Wingdings" pitchFamily="2" charset="2"/>
              <a:buChar char="v"/>
              <a:defRPr sz="1800"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54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043608" y="1556792"/>
            <a:ext cx="7416824" cy="446449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25386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5400600" cy="523156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908720"/>
            <a:ext cx="8424936" cy="5256584"/>
          </a:xfrm>
        </p:spPr>
        <p:txBody>
          <a:bodyPr wrap="none"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v"/>
              <a:defRPr sz="2000"/>
            </a:lvl1pPr>
            <a:lvl2pPr marL="742950" indent="-285750">
              <a:lnSpc>
                <a:spcPct val="13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맑은 고딕" pitchFamily="50" charset="-127"/>
              <a:buChar char="-"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셋째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94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5400600" cy="523156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060" y="980742"/>
            <a:ext cx="8353425" cy="2664519"/>
          </a:xfrm>
        </p:spPr>
        <p:txBody>
          <a:bodyPr/>
          <a:lstStyle>
            <a:lvl1pPr marL="342900" indent="-342900">
              <a:buFont typeface="Wingdings" pitchFamily="2" charset="2"/>
              <a:buChar char="ü"/>
              <a:defRPr sz="2000"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31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714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0" y="-9525"/>
            <a:ext cx="9144000" cy="66675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4000"/>
                    </a14:imgEffect>
                    <a14:imgEffect>
                      <a14:brightnessContrast brigh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8" y="-9525"/>
            <a:ext cx="936626" cy="66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6265877"/>
            <a:ext cx="9144000" cy="592137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50000">
                <a:srgbClr val="EFEFEB"/>
              </a:gs>
              <a:gs pos="100000">
                <a:srgbClr val="D7D8CE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Rectangle 19"/>
          <p:cNvSpPr txBox="1">
            <a:spLocks noChangeArrowheads="1"/>
          </p:cNvSpPr>
          <p:nvPr/>
        </p:nvSpPr>
        <p:spPr bwMode="auto">
          <a:xfrm>
            <a:off x="1033098" y="19885"/>
            <a:ext cx="798609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atinLnBrk="0">
              <a:spcBef>
                <a:spcPts val="0"/>
              </a:spcBef>
            </a:pPr>
            <a:endParaRPr lang="ko-KR" alt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588" y="657225"/>
            <a:ext cx="9145588" cy="0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tal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katalon.com/#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katalon_studio/how-to-solve-the-common-web-ui-test-automation-problems-using-the-katalon-studio-free-toolset-c36794f52554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hyperlink" Target="https://docs.katalon.com/pages/viewpage.action?pageId=786527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docs.katalon.com/display/KD/Tutorial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직사각형 396"/>
          <p:cNvSpPr/>
          <p:nvPr/>
        </p:nvSpPr>
        <p:spPr>
          <a:xfrm>
            <a:off x="4593771" y="3429000"/>
            <a:ext cx="4550229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0" y="0"/>
            <a:ext cx="4593771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0608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테스트 툴 </a:t>
            </a:r>
            <a:r>
              <a:rPr lang="en-US" altLang="ko-KR" sz="2800" b="1" dirty="0">
                <a:solidFill>
                  <a:prstClr val="black"/>
                </a:solidFill>
              </a:rPr>
              <a:t>&amp; </a:t>
            </a:r>
            <a:r>
              <a:rPr lang="ko-KR" altLang="en-US" sz="2800" b="1" dirty="0">
                <a:solidFill>
                  <a:prstClr val="black"/>
                </a:solidFill>
              </a:rPr>
              <a:t>자동화 교육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334853" y="3324667"/>
            <a:ext cx="4811928" cy="498033"/>
            <a:chOff x="2427072" y="3045542"/>
            <a:chExt cx="4811928" cy="498033"/>
          </a:xfrm>
        </p:grpSpPr>
        <p:grpSp>
          <p:nvGrpSpPr>
            <p:cNvPr id="232" name="Group 4"/>
            <p:cNvGrpSpPr>
              <a:grpSpLocks noChangeAspect="1"/>
            </p:cNvGrpSpPr>
            <p:nvPr/>
          </p:nvGrpSpPr>
          <p:grpSpPr bwMode="auto">
            <a:xfrm rot="17176774">
              <a:off x="2360397" y="3165750"/>
              <a:ext cx="444500" cy="311150"/>
              <a:chOff x="1043" y="2596"/>
              <a:chExt cx="142" cy="99"/>
            </a:xfrm>
          </p:grpSpPr>
          <p:sp>
            <p:nvSpPr>
              <p:cNvPr id="235" name="Freeform 5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Freeform 6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7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8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9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0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1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Freeform 12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3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4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5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6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7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9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0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21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Freeform 22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23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25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6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27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28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29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30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31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32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33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34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Freeform 35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Freeform 36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Freeform 37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38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39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40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41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42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43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44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3" name="Line 57"/>
            <p:cNvSpPr>
              <a:spLocks noChangeAspect="1" noChangeShapeType="1"/>
            </p:cNvSpPr>
            <p:nvPr/>
          </p:nvSpPr>
          <p:spPr bwMode="auto">
            <a:xfrm>
              <a:off x="2438400" y="3489885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Text Box 58"/>
            <p:cNvSpPr txBox="1">
              <a:spLocks noChangeAspect="1" noChangeArrowheads="1"/>
            </p:cNvSpPr>
            <p:nvPr/>
          </p:nvSpPr>
          <p:spPr bwMode="auto">
            <a:xfrm>
              <a:off x="2971948" y="3045542"/>
              <a:ext cx="42670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2000" b="1" kern="0" dirty="0">
                  <a:solidFill>
                    <a:prstClr val="black"/>
                  </a:solidFill>
                </a:rPr>
                <a:t>3.2 </a:t>
              </a:r>
              <a:r>
                <a:rPr lang="en-US" altLang="ko-KR" sz="2000" b="1" kern="0" dirty="0" err="1" smtClean="0">
                  <a:solidFill>
                    <a:prstClr val="black"/>
                  </a:solidFill>
                </a:rPr>
                <a:t>Katalon</a:t>
              </a:r>
              <a:r>
                <a:rPr lang="en-US" altLang="ko-KR" sz="2000" b="1" kern="0" dirty="0" smtClean="0">
                  <a:solidFill>
                    <a:prstClr val="black"/>
                  </a:solidFill>
                </a:rPr>
                <a:t> Studio </a:t>
              </a:r>
              <a:r>
                <a:rPr lang="ko-KR" altLang="en-US" sz="2000" b="1" kern="0" dirty="0" smtClean="0">
                  <a:solidFill>
                    <a:prstClr val="black"/>
                  </a:solidFill>
                </a:rPr>
                <a:t>실습</a:t>
              </a:r>
              <a:endParaRPr lang="en-US" altLang="ko-KR" sz="2000" b="1" kern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1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320480" cy="2758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30047"/>
            <a:ext cx="1910259" cy="913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녹화를 진행할 동작을 수행하면 각 단계가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RECORDED ACTIONS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기록된다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744416" cy="8760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endCxn id="10" idx="0"/>
          </p:cNvCxnSpPr>
          <p:nvPr/>
        </p:nvCxnSpPr>
        <p:spPr>
          <a:xfrm>
            <a:off x="2771800" y="2060848"/>
            <a:ext cx="72008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716016" y="2708920"/>
            <a:ext cx="7200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09" y="3488035"/>
            <a:ext cx="4572000" cy="2910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4355976" y="3005336"/>
            <a:ext cx="292224" cy="79497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자형 화살표 1"/>
          <p:cNvSpPr/>
          <p:nvPr/>
        </p:nvSpPr>
        <p:spPr>
          <a:xfrm rot="2807671">
            <a:off x="3923927" y="4052221"/>
            <a:ext cx="864096" cy="864096"/>
          </a:xfrm>
          <a:prstGeom prst="uturnArrow">
            <a:avLst>
              <a:gd name="adj1" fmla="val 18386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U자형 화살표 11"/>
          <p:cNvSpPr/>
          <p:nvPr/>
        </p:nvSpPr>
        <p:spPr>
          <a:xfrm rot="2807671" flipH="1" flipV="1">
            <a:off x="3311303" y="4487516"/>
            <a:ext cx="867925" cy="911727"/>
          </a:xfrm>
          <a:prstGeom prst="uturnArrow">
            <a:avLst>
              <a:gd name="adj1" fmla="val 18386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※ Tip.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맑은 고딕"/>
                <a:ea typeface="맑은 고딕"/>
              </a:rPr>
              <a:t>엘리먼트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오브젝트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의 인식 방법</a:t>
            </a:r>
            <a:endParaRPr lang="en-US" altLang="ko-KR" sz="1400" b="1" dirty="0" smtClean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엘리멘트에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tag, class,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xpath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다양한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인식 설정할 수 있습니다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66863"/>
            <a:ext cx="6120680" cy="3214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23374" y="5112590"/>
            <a:ext cx="216024" cy="39528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5112590"/>
            <a:ext cx="432048" cy="79057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9752" y="5975175"/>
            <a:ext cx="5832648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구부러진 연결선 6"/>
          <p:cNvCxnSpPr>
            <a:stCxn id="4" idx="2"/>
            <a:endCxn id="19" idx="0"/>
          </p:cNvCxnSpPr>
          <p:nvPr/>
        </p:nvCxnSpPr>
        <p:spPr>
          <a:xfrm rot="5400000">
            <a:off x="5410083" y="5353871"/>
            <a:ext cx="467297" cy="775310"/>
          </a:xfrm>
          <a:prstGeom prst="curvedConnector3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6" y="2411735"/>
            <a:ext cx="7668320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4122"/>
            <a:ext cx="34480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90649" y="1844823"/>
            <a:ext cx="648072" cy="360041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2" idx="2"/>
          </p:cNvCxnSpPr>
          <p:nvPr/>
        </p:nvCxnSpPr>
        <p:spPr>
          <a:xfrm flipH="1">
            <a:off x="2940983" y="2204864"/>
            <a:ext cx="273702" cy="5519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173380" y="2741313"/>
            <a:ext cx="7652975" cy="30348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95736" y="2741313"/>
            <a:ext cx="694913" cy="3034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40983" y="2756768"/>
            <a:ext cx="694913" cy="3034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00823" y="2741313"/>
            <a:ext cx="694913" cy="3034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35896" y="172763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콘트롤하고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싶은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엘리멘트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6256" y="2138492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91" y="4941168"/>
            <a:ext cx="23214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Studio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 방식 설정 창 →</a:t>
            </a:r>
            <a:endParaRPr lang="en-US" altLang="ko-KR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따로 선택할 필요는 없지만 향후</a:t>
            </a:r>
            <a:endParaRPr lang="en-US" altLang="ko-KR" sz="10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인식이 잘 안 되거나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유사한 다른</a:t>
            </a:r>
            <a:endParaRPr lang="en-US" altLang="ko-KR" sz="10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엘리먼트가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 등의</a:t>
            </a:r>
            <a:endParaRPr lang="en-US" altLang="ko-KR" sz="10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선택을 바꿀 수 있다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</a:rPr>
              <a:t>※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Tip. Spy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기능을 이용해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Recording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중이 아니더라도 특정 오브젝트의 식별 값을 가져올 수 있다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3" y="2000009"/>
            <a:ext cx="6336704" cy="4320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58" y="1340768"/>
            <a:ext cx="3506366" cy="957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6754266" y="1916832"/>
            <a:ext cx="347888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161978" y="2708920"/>
            <a:ext cx="244827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06130" y="3356992"/>
            <a:ext cx="787896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폭발 2 10"/>
          <p:cNvSpPr/>
          <p:nvPr/>
        </p:nvSpPr>
        <p:spPr>
          <a:xfrm rot="960404">
            <a:off x="2735716" y="3487900"/>
            <a:ext cx="1512168" cy="720080"/>
          </a:xfrm>
          <a:prstGeom prst="irregularSeal2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선택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22018" y="4402512"/>
            <a:ext cx="2617279" cy="754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522018" y="5517232"/>
            <a:ext cx="2088232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5601"/>
            <a:ext cx="4646499" cy="24275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70424"/>
            <a:ext cx="4279063" cy="26328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</a:rPr>
              <a:t>(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검증 </a:t>
            </a:r>
            <a:r>
              <a:rPr lang="ko-KR" altLang="en-US" sz="1200" b="1" dirty="0">
                <a:solidFill>
                  <a:prstClr val="black"/>
                </a:solidFill>
              </a:rPr>
              <a:t>포인트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추가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5)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검증을 수행할 부분의 기존 스텝을 선택하고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Insert&gt;Insert after&gt;Web UI Keyword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를 선택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6) Verify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검증을 추가한다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(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예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특정 </a:t>
            </a:r>
            <a:r>
              <a:rPr lang="ko-KR" altLang="en-US" sz="11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엘리먼트가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표시되어야 한다 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-&gt; Verify Element Present, 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존재해야 하는 </a:t>
            </a:r>
            <a:r>
              <a:rPr lang="ko-KR" altLang="en-US" sz="11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엘리먼트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입력 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or 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선택</a:t>
            </a:r>
            <a:endParaRPr lang="en-US" altLang="ko-KR" sz="11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43608" y="2996952"/>
            <a:ext cx="432048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339752" y="3309888"/>
            <a:ext cx="523049" cy="12948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19872" y="3470424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427984" y="3470424"/>
            <a:ext cx="432048" cy="75066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216024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</a:rPr>
              <a:t>※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주요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검증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(Verify)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메소드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21241"/>
              </p:ext>
            </p:extLst>
          </p:nvPr>
        </p:nvGraphicFramePr>
        <p:xfrm>
          <a:off x="395537" y="1284680"/>
          <a:ext cx="8352927" cy="4088536"/>
        </p:xfrm>
        <a:graphic>
          <a:graphicData uri="http://schemas.openxmlformats.org/drawingml/2006/table">
            <a:tbl>
              <a:tblPr/>
              <a:tblGrid>
                <a:gridCol w="2052838"/>
                <a:gridCol w="1557325"/>
                <a:gridCol w="4742764"/>
              </a:tblGrid>
              <a:tr h="2309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함수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3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verifyAlertPresent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/Not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창이 표시되는지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verifyElementClickable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/Not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오브젝트가 클릭이 가능한지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verifyElementHasAttribute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/Not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to, 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오브젝트에 해당 속성이 존재하는지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verifyElementChecked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/Not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오브젝트가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‘check’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되어 있는지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verifyElementPresent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/Not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오브젝트가 존재하는지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to,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expectedText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오브젝트의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기대한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동일한지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verifyMatch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actualText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expectedText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isRegex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텍스트가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regular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구문에 매칭되는지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verifyElementVisible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/Not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오브젝트가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verifyElementAttributeValue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TestObject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to,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attributeName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attributeValue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오브젝트의 특정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기대한 값과 동일한지 검증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67544" y="5447546"/>
            <a:ext cx="7189917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※Tip. Wait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en-US" altLang="ko-KR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 상 테스트 스텝과 스텝과의 로딩 과정이 발생하므로 필요한 경우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verifyXXX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형태의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waitXXX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명령들이 존재함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적절히 사용하여야 안정적인 테스트 자동 수행 가능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2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srgbClr val="0000FF"/>
                </a:solidFill>
              </a:rPr>
              <a:t>(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네이버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영화검색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기본 흐름 작성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1 )</a:t>
            </a:r>
            <a:endParaRPr lang="en-US" altLang="ko-KR" sz="1200" b="1" dirty="0" smtClean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①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네이버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메인 페이지에서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메뉴 선택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②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영화서비스 홈 이동 검증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좌상단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‘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Naver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표시되는지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검증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③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검색어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필드에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검색어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‘avengers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infinitywar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입력하고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버튼을 클릭한다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④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 결과에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어벤저스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영화포스터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영화명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텍스트가 존재하는지 검증한다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⑤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좌상단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Naver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클릭하여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메인페이지로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돌아간다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ko-KR" sz="1200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srgbClr val="0000FF"/>
                </a:solidFill>
              </a:rPr>
              <a:t>( </a:t>
            </a:r>
            <a:r>
              <a:rPr lang="ko-KR" altLang="en-US" sz="1200" b="1" dirty="0" err="1">
                <a:solidFill>
                  <a:srgbClr val="0000FF"/>
                </a:solidFill>
              </a:rPr>
              <a:t>네이버</a:t>
            </a:r>
            <a:r>
              <a:rPr lang="ko-KR" altLang="en-US" sz="1200" b="1" dirty="0">
                <a:solidFill>
                  <a:srgbClr val="0000FF"/>
                </a:solidFill>
              </a:rPr>
              <a:t> 영화검색 기본 흐름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작성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2 )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테스트 케이스에서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①~</a:t>
            </a:r>
            <a:r>
              <a:rPr lang="en-US" altLang="ko-KR" sz="1100" dirty="0" smtClean="0">
                <a:solidFill>
                  <a:prstClr val="black"/>
                </a:solidFill>
              </a:rPr>
              <a:t>⑤</a:t>
            </a:r>
            <a:r>
              <a:rPr lang="ko-KR" altLang="en-US" sz="1100" dirty="0" smtClean="0">
                <a:solidFill>
                  <a:prstClr val="black"/>
                </a:solidFill>
              </a:rPr>
              <a:t>의 흐름을 따라가되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존재하지 않는 영화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입력하고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“~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검색 결과가 없습니다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표시되는지 검증하는 테스트를 작성한다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3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작성된 테스트에 대해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선택하여 테스트를 수행합니다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0" y="1412777"/>
            <a:ext cx="3559884" cy="1552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5" y="3246591"/>
            <a:ext cx="4776502" cy="1910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771799" y="1844824"/>
            <a:ext cx="0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88003" y="2213248"/>
            <a:ext cx="483796" cy="14317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70176"/>
            <a:ext cx="4890527" cy="16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3599892" y="4509120"/>
            <a:ext cx="792087" cy="144016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TS_NaverMovieSearch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ko-KR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케이스들을 묶는 논리적인 단위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하위에 여러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기본회원가입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외국인회원가입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미성년자회원가입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Explorer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Suites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아이템을 선택하고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New&gt;Test 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선택하고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입력합니다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케이스 관리에 있어 구조화가 필요한 경우 하위에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‘Folder’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생성하여 관리합니다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531666" cy="2313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74902"/>
            <a:ext cx="4320480" cy="252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115616" y="3894982"/>
            <a:ext cx="288032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63688" y="3966990"/>
            <a:ext cx="1152128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171" idx="1"/>
          </p:cNvCxnSpPr>
          <p:nvPr/>
        </p:nvCxnSpPr>
        <p:spPr>
          <a:xfrm>
            <a:off x="3419872" y="3966990"/>
            <a:ext cx="936104" cy="47049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56984" y="4047711"/>
            <a:ext cx="1415216" cy="245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더블클릭하면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 정보가 표시됩니다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Add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선택하여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선택합니다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32440" cy="445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endCxn id="15" idx="1"/>
          </p:cNvCxnSpPr>
          <p:nvPr/>
        </p:nvCxnSpPr>
        <p:spPr>
          <a:xfrm flipV="1">
            <a:off x="1259632" y="3018276"/>
            <a:ext cx="576064" cy="77076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35696" y="2895583"/>
            <a:ext cx="432048" cy="2453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95583"/>
            <a:ext cx="2952328" cy="340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2267744" y="3018276"/>
            <a:ext cx="1296144" cy="62674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하위에 다양한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추가하기 위해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“~01”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변경합니다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복사하여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“~02”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추가합니다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86" y="1715895"/>
            <a:ext cx="2592288" cy="224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06" y="1700808"/>
            <a:ext cx="2971459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86" y="4324171"/>
            <a:ext cx="2971460" cy="1363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38" y="4324171"/>
            <a:ext cx="2971459" cy="1395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47911" y="2426404"/>
            <a:ext cx="222163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TC_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NaverMovieSearchTest</a:t>
            </a:r>
            <a:r>
              <a:rPr lang="en-US" altLang="ko-KR" sz="1200" b="1" dirty="0">
                <a:solidFill>
                  <a:srgbClr val="FF0000"/>
                </a:solidFill>
              </a:rPr>
              <a:t>_01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5369" y="5581357"/>
            <a:ext cx="222163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TC_NaverMovieSearchTest_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55450" y="2343844"/>
            <a:ext cx="288032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219" idx="1"/>
          </p:cNvCxnSpPr>
          <p:nvPr/>
        </p:nvCxnSpPr>
        <p:spPr>
          <a:xfrm flipV="1">
            <a:off x="2935570" y="2564904"/>
            <a:ext cx="1224136" cy="6697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015690" y="4474441"/>
            <a:ext cx="648072" cy="54757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59506" y="4546449"/>
            <a:ext cx="36004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Katalon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Studio</a:t>
            </a: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https://www.katalon.com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KMS Technology(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테스트가 발달한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인도계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회사에서 만든 듯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맞춤형 고객 지원 요청 가능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(REST) API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테스팅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 실행 뿐만 아니라 테스트 케이스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 기능 등 지원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(build-in)</a:t>
            </a:r>
          </a:p>
          <a:p>
            <a:pPr marL="0" lvl="0" indent="0">
              <a:buNone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커맨드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 실행을 통한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가능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작성 기능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(Groovy, Java),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키워드 지원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Data-driven, Keyword-driven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패턴이 녹아져 있음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설치가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쉬움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(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Record&amp;Play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(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브라우저 실행 제공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en-US" altLang="ko-KR" dirty="0" err="1" smtClean="0"/>
              <a:t>Katalon</a:t>
            </a:r>
            <a:r>
              <a:rPr lang="en-US" altLang="ko-KR" dirty="0" smtClean="0"/>
              <a:t>-Studio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08720"/>
            <a:ext cx="1352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95" y="912876"/>
            <a:ext cx="164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추가한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검색 결과가 없는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NotExist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#(!)$&lt;#!@&gt;”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검색결과가 존재하지 않습니다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검증하는 테스트를 작성한다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86" y="1715895"/>
            <a:ext cx="2592288" cy="2243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06" y="1700808"/>
            <a:ext cx="2971459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86" y="4324171"/>
            <a:ext cx="2971460" cy="1363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38" y="4324171"/>
            <a:ext cx="2971459" cy="1395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47911" y="2426404"/>
            <a:ext cx="222163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TC_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NaverMovieSearchTest</a:t>
            </a:r>
            <a:r>
              <a:rPr lang="en-US" altLang="ko-KR" sz="1200" b="1" dirty="0">
                <a:solidFill>
                  <a:srgbClr val="FF0000"/>
                </a:solidFill>
              </a:rPr>
              <a:t>_01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85369" y="5581357"/>
            <a:ext cx="222163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TC_NaverMovieSearchTest_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55450" y="2343844"/>
            <a:ext cx="288032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219" idx="1"/>
          </p:cNvCxnSpPr>
          <p:nvPr/>
        </p:nvCxnSpPr>
        <p:spPr>
          <a:xfrm flipV="1">
            <a:off x="2935570" y="2564904"/>
            <a:ext cx="1224136" cy="6697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015690" y="4474441"/>
            <a:ext cx="648072" cy="54757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59506" y="4546449"/>
            <a:ext cx="36004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Tip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테스트가 실패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verifyXXX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했을 때의 처리 고려</a:t>
            </a:r>
            <a:endParaRPr lang="en-US" altLang="ko-KR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특정 단계에서 테스트가 실패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verifyXXX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경우 남은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단계를 계속 수행할지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바로 실패로 처리하고 멈출지를 정할 수 있다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On Failure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메인 페이지 확인에서 테스트가 실패했을 때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아예 추가 테스트를 수행하는 의미가 없으므로 바로 테스트 실패 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Continue On Failure –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영화검색 페이지의 테스트 수행 결과가 맞지 않은 경우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메인 페이지로 돌아가는 나머지 단계 수행을 위해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On Failure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07272"/>
            <a:ext cx="4248472" cy="278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07272"/>
            <a:ext cx="4248472" cy="278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3438" y="2996952"/>
            <a:ext cx="3584636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On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Failure 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단계를 실행하지 않고 테스트 실패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862914" y="2996952"/>
            <a:ext cx="3810659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On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Failure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단계를 마저 수행하고 테스트 실패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80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864096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Tip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오브젝트들의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리팩토링</a:t>
            </a:r>
            <a:endParaRPr lang="en-US" altLang="ko-KR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레코딩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과정에서 기록된 오브젝트들은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변경이 용이하도록 이름 및 중복된 오브젝트들을 정리한다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오브젝트 상위의 페이지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오브젝트 제거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변경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오브젝트 제거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685145" cy="4048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9592" y="3249389"/>
            <a:ext cx="1656184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3465413"/>
            <a:ext cx="1512168" cy="15121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1162" y="4977581"/>
            <a:ext cx="1512168" cy="75608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3188414"/>
            <a:ext cx="461216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특정 오브젝트가 변경되었을 때 직관적으로 확인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변경이 가능하도록 </a:t>
            </a:r>
            <a:endParaRPr lang="en-US" altLang="ko-KR" sz="10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레벨로 폴더 구성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042433" y="3821387"/>
            <a:ext cx="3139001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직관적으로 이해가 되는 오브젝트 이름으로 변경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89" y="5034171"/>
            <a:ext cx="4827835" cy="1136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042433" y="4309542"/>
            <a:ext cx="1721946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오브젝트 삭제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876256" y="5508023"/>
            <a:ext cx="216024" cy="6017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80112" y="5173638"/>
            <a:ext cx="3228769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상황에 의존성이 있는 인식 방식은 체크 해제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864096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정리된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예</a:t>
            </a:r>
            <a:endParaRPr lang="en-US" altLang="ko-KR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1641433"/>
            <a:ext cx="4248472" cy="2109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3775505"/>
            <a:ext cx="4248472" cy="240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628800"/>
            <a:ext cx="4248471" cy="2109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789040"/>
            <a:ext cx="4235589" cy="2435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367190"/>
            <a:ext cx="3732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TC_NaverMovieSearch_01 :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결과가 있는 </a:t>
            </a:r>
            <a:r>
              <a:rPr lang="ko-KR" altLang="en-US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7685" y="1367190"/>
            <a:ext cx="3725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TC_NaverMovieSearch_02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결과가 없는 </a:t>
            </a:r>
            <a:r>
              <a:rPr lang="ko-KR" altLang="en-US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36004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추가한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뷰에서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Add&gt;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해서 추가한다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16824" cy="4776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339752" y="2060848"/>
            <a:ext cx="1512168" cy="288032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39952" y="1988840"/>
            <a:ext cx="1224136" cy="136815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 확인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Test 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선택하고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Run&gt;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 브라우저를 선택하여 테스트를 실행합니다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947"/>
            <a:ext cx="6840760" cy="3352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22160"/>
            <a:ext cx="4144141" cy="2362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1979712" y="2276872"/>
            <a:ext cx="180020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427984" y="2429272"/>
            <a:ext cx="864096" cy="150378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TestExplorer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Reports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하위에 생성된 테스트 리포트를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더블클릭하여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오픈한다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리포트는 툴 상으로도 제공되고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파일로도 저장된다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90" y="1997676"/>
            <a:ext cx="5487534" cy="309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3" y="1997676"/>
            <a:ext cx="1897554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2108802" y="3365828"/>
            <a:ext cx="86409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66304" y="2141692"/>
            <a:ext cx="2425776" cy="86409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1853660"/>
            <a:ext cx="1978427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테스트케이스별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 결과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900890" y="3725868"/>
            <a:ext cx="2510492" cy="115212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00223" y="4881060"/>
            <a:ext cx="2531462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테스트 결과 요약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수행환경 정보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411382" y="2164638"/>
            <a:ext cx="3024336" cy="292938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1685" y="1844824"/>
            <a:ext cx="3055645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선택한 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테스트케이스내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단계별 상세 결과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생성된 테스트 리포트 결과를 확인한다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0" y="1484784"/>
            <a:ext cx="5299790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80" y="1772816"/>
            <a:ext cx="3366100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60" y="4060381"/>
            <a:ext cx="2376264" cy="224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9" y="4077071"/>
            <a:ext cx="2367149" cy="2236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32" y="4060381"/>
            <a:ext cx="2367149" cy="2242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 flipH="1">
            <a:off x="1709956" y="2636912"/>
            <a:ext cx="1296144" cy="0"/>
          </a:xfrm>
          <a:prstGeom prst="line">
            <a:avLst/>
          </a:prstGeom>
          <a:ln w="19050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421924" y="2492896"/>
            <a:ext cx="1584176" cy="0"/>
          </a:xfrm>
          <a:prstGeom prst="line">
            <a:avLst/>
          </a:prstGeom>
          <a:ln w="19050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53972" y="2789312"/>
            <a:ext cx="1281743" cy="0"/>
          </a:xfrm>
          <a:prstGeom prst="line">
            <a:avLst/>
          </a:prstGeom>
          <a:ln w="19050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53972" y="3573016"/>
            <a:ext cx="1281743" cy="0"/>
          </a:xfrm>
          <a:prstGeom prst="line">
            <a:avLst/>
          </a:prstGeom>
          <a:ln w="19050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73852" y="2492896"/>
            <a:ext cx="648072" cy="1567485"/>
          </a:xfrm>
          <a:prstGeom prst="straightConnector1">
            <a:avLst/>
          </a:prstGeom>
          <a:ln w="10160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709956" y="2645296"/>
            <a:ext cx="1008112" cy="1431775"/>
          </a:xfrm>
          <a:prstGeom prst="straightConnector1">
            <a:avLst/>
          </a:prstGeom>
          <a:ln w="10160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8" idx="1"/>
          </p:cNvCxnSpPr>
          <p:nvPr/>
        </p:nvCxnSpPr>
        <p:spPr>
          <a:xfrm flipV="1">
            <a:off x="3135716" y="2780928"/>
            <a:ext cx="2390664" cy="8384"/>
          </a:xfrm>
          <a:prstGeom prst="straightConnector1">
            <a:avLst/>
          </a:prstGeom>
          <a:ln w="10160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135715" y="3573016"/>
            <a:ext cx="2102633" cy="487365"/>
          </a:xfrm>
          <a:prstGeom prst="straightConnector1">
            <a:avLst/>
          </a:prstGeom>
          <a:ln w="10160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452546" y="1628800"/>
            <a:ext cx="2287806" cy="24622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테스트가 실패했을 때의 스크린 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캡처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5545216" y="3974867"/>
            <a:ext cx="3275256" cy="24622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 연동이 가능한 </a:t>
            </a:r>
            <a:r>
              <a:rPr lang="en-US" altLang="ko-KR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리포트 생성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771800" y="4509119"/>
            <a:ext cx="1242648" cy="24622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html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리포트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597469" y="4262898"/>
            <a:ext cx="1106393" cy="24622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csv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리포트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Tip.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동시에 실행시키기 위한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TestSuiteCollection</a:t>
            </a:r>
            <a:endParaRPr lang="en-US" altLang="ko-KR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TestSuites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New &gt; Test Suite 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생성하면 미리 생성해 두었던 여러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묶어서 실행이 가능하다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28800"/>
            <a:ext cx="4464496" cy="2117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573016"/>
            <a:ext cx="5040560" cy="2688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4067944" y="2924944"/>
            <a:ext cx="360040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48064" y="2996952"/>
            <a:ext cx="1368152" cy="2244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923928" y="3261556"/>
            <a:ext cx="2880320" cy="103154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51920" y="4445496"/>
            <a:ext cx="936104" cy="85571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4572000" y="1268760"/>
            <a:ext cx="4464496" cy="3149847"/>
          </a:xfrm>
          <a:prstGeom prst="roundRect">
            <a:avLst>
              <a:gd name="adj" fmla="val 4296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16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412" y="1268760"/>
            <a:ext cx="4449425" cy="3136779"/>
          </a:xfrm>
          <a:prstGeom prst="roundRect">
            <a:avLst>
              <a:gd name="adj" fmla="val 4296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16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9552" y="4509120"/>
            <a:ext cx="6768752" cy="1770003"/>
          </a:xfrm>
          <a:prstGeom prst="roundRect">
            <a:avLst>
              <a:gd name="adj" fmla="val 10151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16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Tip.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케이스에서의 변수 처리 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686339"/>
            <a:ext cx="3289992" cy="1550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255693"/>
            <a:ext cx="449436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Local Variable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종속적인 변수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variables)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&gt;Variables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탭에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정의한다</a:t>
            </a:r>
            <a:endParaRPr lang="en-US" altLang="ko-KR" sz="16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4581436"/>
            <a:ext cx="30243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상세보기에서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참조하려는 스텝을 더블 클릭 후 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Type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Variable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선택한다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다음장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정의한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TestData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경우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Data Value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선택할 수 있다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9868" y="627912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https://docs.katalon.com/display/KD/Variable+Types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1244046"/>
            <a:ext cx="439248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Global Variable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우측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Variable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 후 변수를 정의한다 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공통으로 사용되는 변수의 경우 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GlobalVariable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정의해서 참조한다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352325" cy="2212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1979712" y="2760759"/>
            <a:ext cx="72008" cy="1296144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07762"/>
            <a:ext cx="4176464" cy="2013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899592" y="2688751"/>
            <a:ext cx="504056" cy="22440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24328" y="2760759"/>
            <a:ext cx="288032" cy="216024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Katalon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Studio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설치</a:t>
            </a:r>
            <a:endParaRPr lang="en-US" altLang="ko-KR" sz="1800" b="1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원클릭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설치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압축파일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압축해제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이클립스에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덧씌운 형태의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IDE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및 관련 라이브러리 설치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400" b="1" dirty="0">
                <a:solidFill>
                  <a:prstClr val="black"/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다운로드 </a:t>
            </a:r>
            <a:r>
              <a:rPr lang="en-US" altLang="ko-KR" sz="1400" b="1" dirty="0">
                <a:solidFill>
                  <a:prstClr val="black"/>
                </a:solidFill>
              </a:rPr>
              <a:t>URL : </a:t>
            </a:r>
            <a:r>
              <a:rPr lang="en-US" altLang="ko-KR" sz="1400" b="1" dirty="0">
                <a:solidFill>
                  <a:prstClr val="black"/>
                </a:solidFill>
                <a:hlinkClick r:id="rId2"/>
              </a:rPr>
              <a:t>https://www.katalon.com/#</a:t>
            </a:r>
            <a:r>
              <a:rPr lang="en-US" altLang="ko-KR" sz="1400" b="1" dirty="0" smtClean="0">
                <a:solidFill>
                  <a:prstClr val="black"/>
                </a:solidFill>
                <a:hlinkClick r:id="rId2"/>
              </a:rPr>
              <a:t>download</a:t>
            </a:r>
            <a:endParaRPr lang="en-US" altLang="ko-KR" sz="1400" b="1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3.2.2 </a:t>
            </a:r>
            <a:r>
              <a:rPr lang="en-US" altLang="ko-KR" dirty="0" err="1" smtClean="0"/>
              <a:t>Katalon</a:t>
            </a:r>
            <a:r>
              <a:rPr lang="en-US" altLang="ko-KR" dirty="0"/>
              <a:t> </a:t>
            </a:r>
            <a:r>
              <a:rPr lang="en-US" altLang="ko-KR" dirty="0" smtClean="0"/>
              <a:t>Studio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71" y="2595102"/>
            <a:ext cx="2214172" cy="23552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742" y="4113073"/>
            <a:ext cx="2528714" cy="82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2" y="2595102"/>
            <a:ext cx="3195135" cy="569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2" y="3480916"/>
            <a:ext cx="1512168" cy="1572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8" y="4440609"/>
            <a:ext cx="2538356" cy="1076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8012" y="2348881"/>
            <a:ext cx="15975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1) Download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메뉴 선택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68011" y="3229851"/>
            <a:ext cx="15975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2)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회원가입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로그인 필요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169548" y="4194388"/>
            <a:ext cx="15975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3) OS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별 다운로드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3780914" y="2348880"/>
            <a:ext cx="253735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4)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임의의 위치에 압축해제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, katalon.exe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실행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6147742" y="3866850"/>
            <a:ext cx="231315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5)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최초 실행 시 로그인 정보 입력 필요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547664" y="2780928"/>
            <a:ext cx="1296144" cy="4489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43608" y="4653137"/>
            <a:ext cx="328228" cy="3257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980180" y="3866851"/>
            <a:ext cx="2231780" cy="10709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 flipV="1">
            <a:off x="5652120" y="4525433"/>
            <a:ext cx="495622" cy="127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3779912" y="2141713"/>
            <a:ext cx="5256584" cy="3231503"/>
          </a:xfrm>
          <a:prstGeom prst="roundRect">
            <a:avLst>
              <a:gd name="adj" fmla="val 3104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20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1520" y="2141714"/>
            <a:ext cx="3456384" cy="4350677"/>
          </a:xfrm>
          <a:prstGeom prst="roundRect">
            <a:avLst>
              <a:gd name="adj" fmla="val 429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1800200" cy="185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54" y="3486852"/>
            <a:ext cx="2448272" cy="1425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68845"/>
            <a:ext cx="3199190" cy="1412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864096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Tip.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동적 바인딩 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(data-driven testing)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TestExplorer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Files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 정의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csv,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200" strike="sngStrik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상세보기에서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 Data Binding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연결할 데이터 선택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Variable Binding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data-driven testing(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테스트에서 데이터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데이터가 변경되면서 반복 테스트 수행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12770" y="3360276"/>
            <a:ext cx="360040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588834" y="4495934"/>
            <a:ext cx="288032" cy="66125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34" y="2575354"/>
            <a:ext cx="5082390" cy="2509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V="1">
            <a:off x="4803038" y="3645024"/>
            <a:ext cx="417034" cy="18524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819262" y="3360276"/>
            <a:ext cx="252028" cy="28474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236296" y="3356992"/>
            <a:ext cx="0" cy="14565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452320" y="3645024"/>
            <a:ext cx="648072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직사각형 7172"/>
          <p:cNvSpPr/>
          <p:nvPr/>
        </p:nvSpPr>
        <p:spPr>
          <a:xfrm>
            <a:off x="1043608" y="2174667"/>
            <a:ext cx="18325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데이터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5248838" y="2203956"/>
            <a:ext cx="2563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테스트묶음 </a:t>
            </a:r>
            <a:r>
              <a:rPr lang="ko-KR" alt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뷰에서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케이스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연결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33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403244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GUI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자동화에서 발생하는 일반적인 이슈와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해법</a:t>
            </a:r>
            <a:endParaRPr lang="en-US" altLang="ko-KR" sz="14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내용은 다음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hlinkClick r:id="rId2"/>
              </a:rPr>
              <a:t>https://medium.com/@</a:t>
            </a:r>
            <a:r>
              <a:rPr lang="en-US" altLang="ko-KR" sz="1200" dirty="0" smtClean="0">
                <a:hlinkClick r:id="rId2"/>
              </a:rPr>
              <a:t>katalon_studio/how-to-solve-the-common-web-ui-test-automation-problems-using-the-katalon-studio-free-toolset-c36794f52554</a:t>
            </a:r>
            <a:endParaRPr lang="en-US" altLang="ko-KR" sz="1200" dirty="0" smtClean="0"/>
          </a:p>
          <a:p>
            <a:pPr marL="0" lvl="0" indent="0"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Wait-time issues and solution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approach (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동작과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사이의 대기 시간 이슈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 lvl="0" indent="0">
              <a:buNone/>
            </a:pPr>
            <a:r>
              <a:rPr lang="en-US" altLang="ko-KR" sz="10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WebUI.waitForPageLoad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GlobalVariable.G_Timeout_Small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WebUI.waitForElementPresent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findTestObject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Page_KatalonLogin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div_LoginMessage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'), 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GlobalVariable.G_Timeout_Small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endParaRPr lang="en-US" altLang="ko-KR" sz="10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#2) Iframe issues and solution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approach (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쪼개져 있는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 중 하나인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해법 예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WebUI.switchToFrame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findTestObject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Page_jQuery_Drag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Drop Example/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ifr_Demo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Frame'), 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GlobalVariable.G_Timeout_Small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endParaRPr lang="en-US" altLang="ko-KR" sz="10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#3) Pop-up issues and solution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approach (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 또는 포커스 이동이 안 되는 이슈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10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해법 예</a:t>
            </a:r>
            <a:r>
              <a:rPr lang="en-US" altLang="ko-KR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WebUI.switchToWindowTitle</a:t>
            </a:r>
            <a:r>
              <a:rPr lang="en-US" altLang="ko-KR" sz="1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('Share a link on Twitter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</a:p>
          <a:p>
            <a:pPr marL="0" lvl="0" indent="0">
              <a:buNone/>
            </a:pPr>
            <a:endParaRPr lang="en-US" altLang="ko-KR" sz="10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#4) Issues in identifying deeply nested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elements (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엘리먼트가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너무 복잡한 계층의 하위에 있는 경우의 이슈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10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z="1000" i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dirty="0" err="1"/>
              <a:t>Katalon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Studio</a:t>
            </a:r>
            <a:r>
              <a:rPr lang="ko-KR" altLang="en-US" sz="1000" dirty="0" smtClean="0"/>
              <a:t>는 해당 </a:t>
            </a:r>
            <a:r>
              <a:rPr lang="ko-KR" altLang="en-US" sz="1000" dirty="0" err="1" smtClean="0"/>
              <a:t>엘리먼트의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xpath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구조 상 가장 가까우면서 유일한 </a:t>
            </a:r>
            <a:r>
              <a:rPr lang="ko-KR" altLang="en-US" sz="1000" dirty="0" err="1" smtClean="0"/>
              <a:t>엘리먼트를</a:t>
            </a:r>
            <a:r>
              <a:rPr lang="ko-KR" altLang="en-US" sz="1000" dirty="0" smtClean="0"/>
              <a:t> 기준으로 한 상대경로를 제공해 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endParaRPr lang="ko-KR" altLang="en-US" sz="1200" dirty="0"/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216024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실행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Studio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툴에서 커맨드라인 명령어로 테스트 수행을 지원한다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사전조건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구축된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및 명령어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내려받는다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Studio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 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수행할 대상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Collection)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 상태에서 상단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 CMD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후 실행 옵션 설정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커맨드를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설정에서 실행 스크립트로 설정하고 테스트를 자동으로 수행한다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i="1" dirty="0" smtClean="0">
                <a:solidFill>
                  <a:srgbClr val="FF0000"/>
                </a:solidFill>
                <a:latin typeface="맑은 고딕"/>
                <a:ea typeface="맑은 고딕"/>
              </a:rPr>
              <a:t>※ Jenkins </a:t>
            </a:r>
            <a:r>
              <a:rPr lang="ko-KR" altLang="en-US" sz="1200" i="1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빌드</a:t>
            </a:r>
            <a:r>
              <a:rPr lang="ko-KR" altLang="en-US" sz="1200" i="1" dirty="0" smtClean="0">
                <a:solidFill>
                  <a:srgbClr val="FF0000"/>
                </a:solidFill>
                <a:latin typeface="맑은 고딕"/>
                <a:ea typeface="맑은 고딕"/>
              </a:rPr>
              <a:t> 설정</a:t>
            </a:r>
            <a:r>
              <a:rPr lang="en-US" altLang="ko-KR" sz="1200" i="1" dirty="0" smtClean="0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i="1" dirty="0" smtClean="0">
                <a:solidFill>
                  <a:srgbClr val="FF0000"/>
                </a:solidFill>
                <a:latin typeface="맑은 고딕"/>
                <a:ea typeface="맑은 고딕"/>
              </a:rPr>
              <a:t>수행 후 리포트 연결 등은 기존 유사 테스트 자동화와 동일하다</a:t>
            </a:r>
            <a:endParaRPr lang="en-US" altLang="ko-KR" sz="12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7645548" cy="52315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3.2.4 </a:t>
            </a:r>
            <a:r>
              <a:rPr lang="en-US" altLang="ko-KR" dirty="0" err="1"/>
              <a:t>Katalon</a:t>
            </a:r>
            <a:r>
              <a:rPr lang="en-US" altLang="ko-KR" dirty="0"/>
              <a:t> </a:t>
            </a:r>
            <a:r>
              <a:rPr lang="en-US" altLang="ko-KR" dirty="0" smtClean="0"/>
              <a:t>Studio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</a:t>
            </a:r>
            <a:r>
              <a:rPr lang="ko-KR" altLang="en-US" dirty="0" smtClean="0"/>
              <a:t>툴</a:t>
            </a:r>
            <a:r>
              <a:rPr lang="en-US" altLang="ko-KR" dirty="0" smtClean="0"/>
              <a:t>(Jenkins)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1" y="3276759"/>
            <a:ext cx="2880320" cy="2672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86" y="3276759"/>
            <a:ext cx="2731194" cy="1677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42290" y="5013176"/>
            <a:ext cx="41181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runMode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=console -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consoleLog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noExit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projectPath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="C:\Users\09543\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Katalon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Studio\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SampleProject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SampleProject.prj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-retry=1 -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retryFailedTestCases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=false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testSuitePath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="Test Suites/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TS_NaverMovieSearch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-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browserType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="Chrome (headless)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19546" y="4539951"/>
            <a:ext cx="1224136" cy="2160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216024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발췌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docs.katalon.com/pages/viewpage.action?pageId=786527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7645548" cy="52315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3.2.4 </a:t>
            </a:r>
            <a:r>
              <a:rPr lang="en-US" altLang="ko-KR" dirty="0" err="1"/>
              <a:t>Katalon</a:t>
            </a:r>
            <a:r>
              <a:rPr lang="en-US" altLang="ko-KR" dirty="0"/>
              <a:t> </a:t>
            </a:r>
            <a:r>
              <a:rPr lang="en-US" altLang="ko-KR" dirty="0" smtClean="0"/>
              <a:t>Studio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</a:t>
            </a:r>
            <a:r>
              <a:rPr lang="ko-KR" altLang="en-US" dirty="0" smtClean="0"/>
              <a:t>툴</a:t>
            </a:r>
            <a:r>
              <a:rPr lang="en-US" altLang="ko-KR" dirty="0" smtClean="0"/>
              <a:t>(Jenkins)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8806"/>
            <a:ext cx="2520280" cy="1167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38696"/>
            <a:ext cx="2520280" cy="1167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37700"/>
            <a:ext cx="2520280" cy="1071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0928"/>
            <a:ext cx="2520280" cy="1215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73" y="3511350"/>
            <a:ext cx="5140543" cy="2653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5536" y="1367190"/>
            <a:ext cx="181011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Jenkins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2627784" y="1367190"/>
            <a:ext cx="3394287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실행을 </a:t>
            </a:r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선택하고 앞에서 생성한 커맨드 명령어 입력</a:t>
            </a:r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6156176" y="1340768"/>
            <a:ext cx="280831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9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동작에 </a:t>
            </a:r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리포트 생성 선택</a:t>
            </a:r>
            <a:endParaRPr lang="ko-KR" altLang="en-US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6598887" y="3388463"/>
            <a:ext cx="252028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후 생성된 </a:t>
            </a:r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Junit_Report.xml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247134" y="3226794"/>
            <a:ext cx="238064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Jenkins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테스트 리포트 확인</a:t>
            </a:r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511350"/>
            <a:ext cx="1059264" cy="134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020776" y="1988840"/>
            <a:ext cx="360040" cy="36004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842051" y="2052672"/>
            <a:ext cx="360040" cy="36004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rot="19263438">
            <a:off x="2161257" y="3416587"/>
            <a:ext cx="524367" cy="580810"/>
          </a:xfrm>
          <a:prstGeom prst="blockArc">
            <a:avLst>
              <a:gd name="adj1" fmla="val 10800000"/>
              <a:gd name="adj2" fmla="val 21473441"/>
              <a:gd name="adj3" fmla="val 211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원형 화살표 12"/>
          <p:cNvSpPr/>
          <p:nvPr/>
        </p:nvSpPr>
        <p:spPr>
          <a:xfrm rot="8480158">
            <a:off x="2154981" y="3361949"/>
            <a:ext cx="605226" cy="760175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1795" y="3371343"/>
            <a:ext cx="207620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 실행 및 리포트 생성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36004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8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사용 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Tutorials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>
                <a:solidFill>
                  <a:prstClr val="black"/>
                </a:solidFill>
              </a:rPr>
              <a:t>  -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유튜브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가이드 및 문서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튜토리얼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제공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: </a:t>
            </a:r>
            <a:r>
              <a:rPr lang="en-US" altLang="ko-KR" sz="1400" b="1" dirty="0" smtClean="0">
                <a:solidFill>
                  <a:prstClr val="black"/>
                </a:solidFill>
                <a:hlinkClick r:id="rId2"/>
              </a:rPr>
              <a:t>https</a:t>
            </a:r>
            <a:r>
              <a:rPr lang="en-US" altLang="ko-KR" sz="1400" b="1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ko-KR" sz="1400" b="1" dirty="0" smtClean="0">
                <a:solidFill>
                  <a:prstClr val="black"/>
                </a:solidFill>
                <a:hlinkClick r:id="rId2"/>
              </a:rPr>
              <a:t>docs.katalon.com/display/KD/Tutorials</a:t>
            </a:r>
            <a:endParaRPr lang="en-US" altLang="ko-KR" sz="1400" b="1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</a:rPr>
              <a:t>  -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목차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캡처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3.2.3 </a:t>
            </a:r>
            <a:r>
              <a:rPr lang="en-US" altLang="ko-KR" dirty="0" err="1" smtClean="0"/>
              <a:t>Katalon</a:t>
            </a:r>
            <a:r>
              <a:rPr lang="en-US" altLang="ko-KR" dirty="0" smtClean="0"/>
              <a:t> Studio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54693"/>
            <a:ext cx="3240360" cy="106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08258"/>
            <a:ext cx="4176464" cy="182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35013"/>
            <a:ext cx="3384376" cy="11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195762"/>
            <a:ext cx="3456384" cy="94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30243"/>
            <a:ext cx="3600400" cy="173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3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Katalon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Studio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구성</a:t>
            </a:r>
            <a:endParaRPr lang="en-US" altLang="ko-KR" sz="1800" b="1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04" y="2132856"/>
            <a:ext cx="7059512" cy="392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256904" y="2132856"/>
            <a:ext cx="7059512" cy="50405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6904" y="2636912"/>
            <a:ext cx="1370880" cy="3312368"/>
          </a:xfrm>
          <a:prstGeom prst="roundRect">
            <a:avLst>
              <a:gd name="adj" fmla="val 4855"/>
            </a:avLst>
          </a:prstGeom>
          <a:solidFill>
            <a:srgbClr val="0000FF">
              <a:alpha val="20000"/>
            </a:srgbClr>
          </a:solidFill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46486" y="2636912"/>
            <a:ext cx="4301777" cy="2160240"/>
          </a:xfrm>
          <a:prstGeom prst="roundRect">
            <a:avLst>
              <a:gd name="adj" fmla="val 4855"/>
            </a:avLst>
          </a:prstGeom>
          <a:solidFill>
            <a:srgbClr val="FFC000">
              <a:alpha val="20000"/>
            </a:srgbClr>
          </a:solidFill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69356" y="4797152"/>
            <a:ext cx="5647060" cy="1258204"/>
          </a:xfrm>
          <a:prstGeom prst="roundRect">
            <a:avLst>
              <a:gd name="adj" fmla="val 4855"/>
            </a:avLst>
          </a:prstGeom>
          <a:solidFill>
            <a:srgbClr val="996633">
              <a:alpha val="20000"/>
            </a:srgbClr>
          </a:solidFill>
          <a:ln w="25400">
            <a:solidFill>
              <a:srgbClr val="9966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0272" y="2636912"/>
            <a:ext cx="1296144" cy="2088232"/>
          </a:xfrm>
          <a:prstGeom prst="roundRect">
            <a:avLst>
              <a:gd name="adj" fmla="val 4855"/>
            </a:avLst>
          </a:prstGeom>
          <a:solidFill>
            <a:srgbClr val="008000">
              <a:alpha val="20000"/>
            </a:srgbClr>
          </a:solidFill>
          <a:ln w="254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7799" y="3933056"/>
            <a:ext cx="88909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2)Test 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0" algn="ctr"/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Explorer</a:t>
            </a:r>
            <a:endParaRPr lang="ko-KR" altLang="en-US" sz="14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5936" y="2230995"/>
            <a:ext cx="192706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상단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메뉴 영역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19196" y="3779167"/>
            <a:ext cx="215636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상세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테스트 정보 영역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81853" y="5118477"/>
            <a:ext cx="155523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4)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실행 정보 영역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12" y="3625278"/>
            <a:ext cx="7120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5)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56904" y="1340768"/>
            <a:ext cx="509145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상단 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메뉴 영역 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프로젝트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열기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글씨체 등 옵션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Groovy/Java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설정 등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※ Spy Web/Mobile 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떠있는 웹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모바일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오브젝트에 대한 속성정보 확인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, </a:t>
            </a:r>
          </a:p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※ Record Web/Mobile 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떠있는 웹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모바일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상에서 테스트 기록해서 테스트 생성하기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※ Run/Debug/Stop :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테스트 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한단계씩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실행하기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2368" y="4797152"/>
            <a:ext cx="2210862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2)Test Explorer : </a:t>
            </a:r>
          </a:p>
          <a:p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테스트 케이스 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테스트묶음 관리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</a:t>
            </a:r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리포트 등 관리</a:t>
            </a:r>
          </a:p>
        </p:txBody>
      </p:sp>
    </p:spTree>
    <p:extLst>
      <p:ext uri="{BB962C8B-B14F-4D97-AF65-F5344CB8AC3E}">
        <p14:creationId xmlns:p14="http://schemas.microsoft.com/office/powerpoint/2010/main" val="710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ko-KR" altLang="en-US" sz="1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실습 순서</a:t>
            </a:r>
            <a:endParaRPr lang="en-US" altLang="ko-KR" sz="18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케이스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NaverMovieSearch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레코딩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실행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(a)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www.naver.com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(b)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카테고리 검색 클릭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(c)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명량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검색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(d)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정보로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결과에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 검증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(e)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페이지로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돌아오기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(2)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폴더 구성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Suite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TS_NaverMovieSearch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(3)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케이스 이름 변경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포인트 설정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(4) </a:t>
            </a:r>
            <a:r>
              <a:rPr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생성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케이스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NaverMovieSearch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레코딩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 &gt; New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 새 프로젝트를 생성한다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9" y="1700808"/>
            <a:ext cx="6912768" cy="2983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07" y="3284984"/>
            <a:ext cx="4213117" cy="2323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296997" y="2348880"/>
            <a:ext cx="3130987" cy="172819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1532"/>
            <a:ext cx="4819650" cy="309562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33700"/>
            <a:ext cx="3456384" cy="205641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50" y="4141812"/>
            <a:ext cx="2762250" cy="209550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 Explorer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TestCases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선택하고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&gt; Test Case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선택해 테스트 케이스 아이템을 생성한다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테스트 케이스를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더블클릭해서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오픈한다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285578" y="2485628"/>
            <a:ext cx="576064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997394" y="2845668"/>
            <a:ext cx="286574" cy="5400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52120" y="5005908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44016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 Web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 창의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우상단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버튼과 녹화를 수행할 브라우저를 선택한다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3.2.3 </a:t>
            </a:r>
            <a:r>
              <a:rPr lang="en-US" altLang="ko-KR" dirty="0" err="1"/>
              <a:t>Katalon</a:t>
            </a:r>
            <a:r>
              <a:rPr lang="en-US" altLang="ko-KR" dirty="0"/>
              <a:t> Studio </a:t>
            </a:r>
            <a:r>
              <a:rPr lang="ko-KR" altLang="en-US" dirty="0"/>
              <a:t>작성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320480" cy="2758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744416" cy="8760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endCxn id="10" idx="0"/>
          </p:cNvCxnSpPr>
          <p:nvPr/>
        </p:nvCxnSpPr>
        <p:spPr>
          <a:xfrm>
            <a:off x="2771800" y="2060848"/>
            <a:ext cx="72008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716016" y="2708920"/>
            <a:ext cx="7200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09" y="3488035"/>
            <a:ext cx="4572000" cy="2910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4355976" y="3005336"/>
            <a:ext cx="292224" cy="79497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심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  <a:prstDash val="sysDot"/>
        </a:ln>
      </a:spPr>
      <a:bodyPr rtlCol="0" anchor="ctr"/>
      <a:lstStyle>
        <a:defPPr algn="ctr">
          <a:defRPr sz="1400" dirty="0" smtClean="0">
            <a:solidFill>
              <a:schemeClr val="tx1">
                <a:lumMod val="95000"/>
                <a:lumOff val="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1887</Words>
  <Application>Microsoft Office PowerPoint</Application>
  <PresentationFormat>화면 슬라이드 쇼(4:3)</PresentationFormat>
  <Paragraphs>253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심플</vt:lpstr>
      <vt:lpstr>PowerPoint 프레젠테이션</vt:lpstr>
      <vt:lpstr>3.2.1 Katalon-Studio란</vt:lpstr>
      <vt:lpstr>3.2.2 Katalon Studio 설치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3.2.3 Katalon Studio 작성</vt:lpstr>
      <vt:lpstr>3.2.4 Katalon Studio와 CI툴(Jenkins) 연동</vt:lpstr>
      <vt:lpstr>3.2.4 Katalon Studio와 CI툴(Jenkins) 연동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117</cp:revision>
  <dcterms:created xsi:type="dcterms:W3CDTF">2018-01-24T06:39:56Z</dcterms:created>
  <dcterms:modified xsi:type="dcterms:W3CDTF">2018-01-30T06:23:54Z</dcterms:modified>
</cp:coreProperties>
</file>