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5" r:id="rId5"/>
    <p:sldId id="282" r:id="rId6"/>
    <p:sldId id="278" r:id="rId7"/>
    <p:sldId id="280" r:id="rId8"/>
    <p:sldId id="284" r:id="rId9"/>
    <p:sldId id="286" r:id="rId10"/>
    <p:sldId id="28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6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0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6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3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0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B2A7-E81C-4624-8029-2FF01C9D8BC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redd.readthedocs.io/en/latest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aggerhub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2771" y="2132856"/>
            <a:ext cx="6499589" cy="7774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 자동화 과제 설명</a:t>
            </a:r>
            <a:endParaRPr lang="en-US" altLang="ko-KR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본 문서의 목적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관련 개념의 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지속적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공유 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문서화</a:t>
            </a:r>
            <a:endParaRPr lang="en-US" altLang="ko-KR" sz="2000" b="1" i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이해 관계자와의 의견 공유</a:t>
            </a:r>
            <a:endParaRPr lang="en-US" altLang="ko-KR" sz="2000" b="1" i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반복적인 설명 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b="1" i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3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기타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자동화에 대한 개인 생각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55576" y="1408232"/>
            <a:ext cx="738535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회사에서 테스트 조직을 없애고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자동화가 이를 대체한다는 접근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endParaRPr lang="en-US" altLang="ko-KR" sz="1400" b="1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테스트와 자동화는 다른 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자동화 툴 개발과 테스트는 더더욱 다른 일</a:t>
            </a:r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없이 테스트 자동화 툴은 쓸모가 없고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툴이 아무리 좋아도 현장에 적합하게 사용하는 것이 중요</a:t>
            </a:r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자체에 의미가 있음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b="1" i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b="1" i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개발을 돕는 툴이라면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그 툴을 이용해 작성하는 개발코드가 중요</a:t>
            </a:r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1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개요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1-1.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자동화란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?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3528" y="1196752"/>
            <a:ext cx="553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자동화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의 종류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(#ISTQB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 분류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395536" y="1484784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관리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NTM,Jira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실행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Selenium,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Appium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UFT,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CodedUI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…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분석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/)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생성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케이스 생성 툴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…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측정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AppQ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Jacoco</a:t>
            </a:r>
            <a:r>
              <a:rPr lang="en-US" altLang="ko-KR" sz="1400" dirty="0" smtClean="0"/>
              <a:t>, …</a:t>
            </a: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20072" y="2636912"/>
            <a:ext cx="3744416" cy="3571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실행만이 자동화는 아님</a:t>
            </a:r>
            <a:endParaRPr lang="ko-KR" altLang="en-US" sz="1400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79912" y="4941168"/>
            <a:ext cx="518457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기존에 하던 테스트를 자동화하는 게 성공할 확률도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투자대비 효과도 높음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&lt;=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테스트와 자동화를 섞는 순간 실패할 가능성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↑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326" y="3873822"/>
            <a:ext cx="8353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삐까뻔쩍하게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신경쓰지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않아도 휙휙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것 같은 그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무언가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(O)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사람이 반복적으로 하던 일을 자동으로 해 주는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3528" y="3419708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자동화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개요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1-2. REST API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자동화의 적합성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모양 설명선 1"/>
          <p:cNvSpPr/>
          <p:nvPr/>
        </p:nvSpPr>
        <p:spPr>
          <a:xfrm>
            <a:off x="467544" y="1340768"/>
            <a:ext cx="1800200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지금의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트랜드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first)</a:t>
            </a:r>
            <a:endParaRPr lang="ko-KR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구름 모양 설명선 29"/>
          <p:cNvSpPr/>
          <p:nvPr/>
        </p:nvSpPr>
        <p:spPr>
          <a:xfrm>
            <a:off x="2339752" y="1340768"/>
            <a:ext cx="1512168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MSA,</a:t>
            </a:r>
          </a:p>
          <a:p>
            <a:pPr algn="ctr"/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구름 모양 설명선 31"/>
          <p:cNvSpPr/>
          <p:nvPr/>
        </p:nvSpPr>
        <p:spPr>
          <a:xfrm>
            <a:off x="3995936" y="1340768"/>
            <a:ext cx="1296144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구름 모양 설명선 33"/>
          <p:cNvSpPr/>
          <p:nvPr/>
        </p:nvSpPr>
        <p:spPr>
          <a:xfrm>
            <a:off x="5436096" y="1340768"/>
            <a:ext cx="1368152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성격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구름 모양 설명선 35"/>
          <p:cNvSpPr/>
          <p:nvPr/>
        </p:nvSpPr>
        <p:spPr>
          <a:xfrm>
            <a:off x="7020272" y="1268760"/>
            <a:ext cx="1440160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제한적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</a:p>
        </p:txBody>
      </p:sp>
      <p:sp>
        <p:nvSpPr>
          <p:cNvPr id="6" name="이등변 삼각형 5"/>
          <p:cNvSpPr/>
          <p:nvPr/>
        </p:nvSpPr>
        <p:spPr>
          <a:xfrm flipV="1">
            <a:off x="1079612" y="2503093"/>
            <a:ext cx="7128792" cy="360040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15716" y="3020540"/>
            <a:ext cx="5112568" cy="504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관련 </a:t>
            </a:r>
            <a:r>
              <a:rPr lang="en-US" altLang="ko-K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무언가</a:t>
            </a:r>
            <a:r>
              <a:rPr lang="en-US" altLang="ko-K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b="1" i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357301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87456"/>
              </p:ext>
            </p:extLst>
          </p:nvPr>
        </p:nvGraphicFramePr>
        <p:xfrm>
          <a:off x="3859629" y="3789041"/>
          <a:ext cx="5176868" cy="2845657"/>
        </p:xfrm>
        <a:graphic>
          <a:graphicData uri="http://schemas.openxmlformats.org/drawingml/2006/table">
            <a:tbl>
              <a:tblPr/>
              <a:tblGrid>
                <a:gridCol w="556794"/>
                <a:gridCol w="2821724"/>
                <a:gridCol w="1798350"/>
              </a:tblGrid>
              <a:tr h="359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특징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상황 고려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32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유지보수 공수가 많이 드는데 비해 효과가 적음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영역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스킬이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많지 않아도 최초 도입이 비교적 쉬워서 테스트 자동화를 처음 고민하는 조직이 접근하는 경우가 많음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영역의 의존성이 높은데 비해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변경이 심해 유지보수가 어려움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느림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 작성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인력 없음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(SDET?)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없는 제품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비교적 자동화하기 쉽고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API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레벨의 인수테스트가 가능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코드와 별개로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 테스트 접근 가능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 작성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인력 없음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(SDET?)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N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스크린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,MSA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환경에 반드시 필요한 테스트 자동화 영역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62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개발자가 개발과 테스트 코드 작성을 동시에 진행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러닝커브는 있으나 효과가 즉각적이고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용도로 활용 가능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개발코드와 밀접하게 연관되어 있어 다른 사람이 작성하기 어려움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개발자의 개발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마인드셋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변화 필요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단순화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기술 발달로 새로운 정의 필요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07504" y="3717032"/>
            <a:ext cx="369489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피라미드 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 자동화 전략 수립의 기본으로 각 영역의 넓이는 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ROI,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양을 의미</a:t>
            </a:r>
            <a:endParaRPr lang="ko-KR" altLang="en-US" sz="10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3752124" cy="227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802401" y="5373216"/>
            <a:ext cx="5341599" cy="5760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393" y="5301208"/>
            <a:ext cx="3682511" cy="7837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5599201"/>
            <a:ext cx="720080" cy="1758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20-40%</a:t>
            </a:r>
            <a:endParaRPr lang="ko-KR" altLang="en-US" sz="1000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9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본론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2-1.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역할과 투자 리소스에 따른 자동화 유형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제안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16605"/>
              </p:ext>
            </p:extLst>
          </p:nvPr>
        </p:nvGraphicFramePr>
        <p:xfrm>
          <a:off x="539551" y="1628800"/>
          <a:ext cx="8136904" cy="4032447"/>
        </p:xfrm>
        <a:graphic>
          <a:graphicData uri="http://schemas.openxmlformats.org/drawingml/2006/table">
            <a:tbl>
              <a:tblPr/>
              <a:tblGrid>
                <a:gridCol w="462448"/>
                <a:gridCol w="1951405"/>
                <a:gridCol w="1951405"/>
                <a:gridCol w="1885823"/>
                <a:gridCol w="1885823"/>
              </a:tblGrid>
              <a:tr h="3384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 및 가이드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검증 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수동실행 후 </a:t>
                      </a:r>
                      <a:r>
                        <a:rPr lang="ko-KR" altLang="en-US" sz="10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자동화화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코드 생성 툴</a:t>
                      </a:r>
                      <a:endParaRPr lang="ko-KR" altLang="en-US" sz="1000" b="1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7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(2017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SDET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수행한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코드와 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,Swagger)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자산화하여 가이드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또는 신규 교육과정에 포함 가능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공수 중간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REST API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기준으로 실제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호출하고 결과가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정의된 스키마와 동일한지 자동으로 검증하는 툴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(#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.DREDD)</a:t>
                      </a:r>
                    </a:p>
                    <a:p>
                      <a:pPr algn="l" fontAlgn="ctr"/>
                      <a:r>
                        <a:rPr lang="en-US" altLang="ko-KR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공수 중간</a:t>
                      </a:r>
                      <a:endParaRPr lang="ko-KR" altLang="en-US" sz="900" b="1" i="1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상으로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제공해 주어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(#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SwaggerHub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수동으로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테스트하고 결과를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2)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수행한 호출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결과를 선택 저장해서 이를 회귀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 테스트로 활용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SDET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실제 테스트 수행자가 작성하는 코드를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기반으로 분석 후 최대한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자동생성해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툴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0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공수 최소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 상향화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수행 비용 최소화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자동실행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특히 운영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업 되는 환경에서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실제 기능 간의 동기화 자동 검증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REST API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테스트하고 이를 바로 회귀 테스트 셋으로 활용하는 전체 라이프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싸이클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현재까지는 유사 툴 없음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공수가 많이 들지 않음</a:t>
                      </a:r>
                      <a:endParaRPr lang="en-US" altLang="ko-KR" sz="9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수행 인력에게 최소한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필요한 테스트 설계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작성 가이드 제공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0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품질 수준이 낮아 전파되기 쉽지 않음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결과물에 대한 영향 제한적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수준이 높아야 함</a:t>
                      </a:r>
                      <a:endParaRPr lang="en-US" altLang="ko-KR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정보만으로 호출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반환에 이슈가 많을 것으로 생각 됨</a:t>
                      </a:r>
                      <a:endParaRPr lang="en-US" altLang="ko-KR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생태계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 Gateway?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필요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공수 많이 필요함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생태계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 Gateway?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필요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누군가가 테스트를 하고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 테스트화 해줘야 함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사람의 역할에 의존성이 너무 큼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제품별 표준화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커스터마이징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 필요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코드 작성 공수 필요</a:t>
                      </a:r>
                      <a:endParaRPr lang="en-US" altLang="ko-KR" sz="9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스크립트 작성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인력 필요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0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결과물에 대한 영향 제한적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기능간의 동기화 검증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위주로 효과가 그리 크지 않음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제대로 적용될 경우 테스트 효과 및 툴 자체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생태계 마케팅 효과 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테스트 인력의 공수 절감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539552" y="1556792"/>
            <a:ext cx="8064896" cy="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67544" y="5805264"/>
            <a:ext cx="8280920" cy="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861" y="1249015"/>
            <a:ext cx="1093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공수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7380312" y="580526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효과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6113041"/>
            <a:ext cx="6824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테스트는 투자한 만큼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자동화는 기존에 사람이 테스트를 하고 있었어야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!!”</a:t>
            </a:r>
            <a:endParaRPr lang="ko-KR" altLang="en-US" sz="1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2017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년 자산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2899680" cy="3162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17" y="2045921"/>
            <a:ext cx="2899573" cy="3177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23" y="2045921"/>
            <a:ext cx="2899573" cy="3177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1196752"/>
            <a:ext cx="3427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2017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년 수행 자산을 기반으로 한 가이드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00808"/>
            <a:ext cx="1947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[ REST API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설계 가이드 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413880" y="1725215"/>
            <a:ext cx="2310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[ REST API </a:t>
            </a:r>
            <a:r>
              <a:rPr lang="ko-KR" altLang="en-US" sz="12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스펙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작성 가이드 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]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802734" y="1700808"/>
            <a:ext cx="1585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[ REST API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49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Dredd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23528" y="1196752"/>
            <a:ext cx="4950073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오라클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클라우드의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 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관리 툴인 </a:t>
            </a:r>
            <a:r>
              <a:rPr lang="en-US" altLang="ko-KR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Apirary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내장 테스트 툴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스펙과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실제 기능간의 비교 검증 등을 수행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http://dredd.readthedocs.io/en/latest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91827"/>
            <a:ext cx="4396143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4" y="2276872"/>
            <a:ext cx="3331958" cy="3173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61952"/>
            <a:ext cx="3312724" cy="991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3#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SwaggerHub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5536" y="991325"/>
            <a:ext cx="7920880" cy="114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REST API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전체를 지원하려는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Swagger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상에서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코드 생성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://swaggerhub.com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Swagger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60840" cy="337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4#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In-house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코드 자동생성 툴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97191"/>
            <a:ext cx="4625014" cy="2669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51466"/>
            <a:ext cx="4032448" cy="286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95536" y="991325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In-house 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코드 자동생성 툴</a:t>
            </a:r>
            <a:endParaRPr lang="en-US" altLang="ko-KR" sz="1200" b="1" i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Swagger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분석하여 적절한 테스트 케이스를 분석하고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 기반으로 테스트 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생성해 주는 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8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2017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년 사례 자료 중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부분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5536" y="991325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eoe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DEP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REST API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자동화의 필요성</a:t>
            </a:r>
            <a:endParaRPr lang="en-US" altLang="ko-KR" sz="1400" b="1" i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85" y="2338222"/>
            <a:ext cx="5692258" cy="310700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83568" y="1700808"/>
            <a:ext cx="2392001" cy="101566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개발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단계 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이질적인 두 영역</a:t>
            </a:r>
            <a:r>
              <a:rPr kumimoji="1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서버</a:t>
            </a:r>
            <a:r>
              <a:rPr kumimoji="1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클라이언트</a:t>
            </a:r>
            <a:r>
              <a:rPr kumimoji="1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</a:t>
            </a: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간</a:t>
            </a:r>
            <a:endParaRPr kumimoji="1" lang="en-US" altLang="ko-KR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스펙과</a:t>
            </a:r>
            <a:r>
              <a:rPr kumimoji="1" lang="ko-KR" altLang="en-US" sz="1000" kern="0" dirty="0" smtClean="0">
                <a:solidFill>
                  <a:prstClr val="black"/>
                </a:solidFill>
              </a:rPr>
              <a:t> 자동화 테스트를 통한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smtClean="0">
                <a:solidFill>
                  <a:prstClr val="black"/>
                </a:solidFill>
              </a:rPr>
              <a:t>커뮤니케이션 지원</a:t>
            </a:r>
            <a:endParaRPr kumimoji="1" lang="ko-KR" altLang="en-US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4429" y="5013176"/>
            <a:ext cx="2198038" cy="124649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운영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단계 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스펙과</a:t>
            </a:r>
            <a:r>
              <a:rPr kumimoji="1" lang="ko-KR" altLang="en-US" sz="1000" kern="0" dirty="0" smtClean="0">
                <a:solidFill>
                  <a:prstClr val="black"/>
                </a:solidFill>
              </a:rPr>
              <a:t> 자동화 테스트를 통해 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smtClean="0">
                <a:solidFill>
                  <a:prstClr val="black"/>
                </a:solidFill>
              </a:rPr>
              <a:t>서버와 클라이언트간의 변경을 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smtClean="0">
                <a:solidFill>
                  <a:prstClr val="black"/>
                </a:solidFill>
              </a:rPr>
              <a:t>투명하게 </a:t>
            </a: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모니터링하게</a:t>
            </a:r>
            <a:r>
              <a:rPr kumimoji="1" lang="ko-KR" altLang="en-US" sz="1000" kern="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일관성있는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기능 제공을 보장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31323" y="3573016"/>
            <a:ext cx="5920998" cy="24669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4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err="1" smtClean="0">
            <a:solidFill>
              <a:schemeClr val="tx1">
                <a:lumMod val="95000"/>
                <a:lumOff val="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1043</Words>
  <Application>Microsoft Office PowerPoint</Application>
  <PresentationFormat>화면 슬라이드 쇼(4:3)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</cp:revision>
  <dcterms:created xsi:type="dcterms:W3CDTF">2017-04-18T08:57:11Z</dcterms:created>
  <dcterms:modified xsi:type="dcterms:W3CDTF">2018-01-29T07:52:33Z</dcterms:modified>
</cp:coreProperties>
</file>