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72" r:id="rId3"/>
    <p:sldId id="269" r:id="rId4"/>
    <p:sldId id="273" r:id="rId5"/>
    <p:sldId id="276" r:id="rId6"/>
    <p:sldId id="275" r:id="rId7"/>
    <p:sldId id="278" r:id="rId8"/>
    <p:sldId id="277" r:id="rId9"/>
    <p:sldId id="279" r:id="rId10"/>
    <p:sldId id="280" r:id="rId11"/>
    <p:sldId id="282" r:id="rId12"/>
    <p:sldId id="281" r:id="rId13"/>
    <p:sldId id="283" r:id="rId14"/>
    <p:sldId id="287" r:id="rId15"/>
    <p:sldId id="291" r:id="rId16"/>
    <p:sldId id="288" r:id="rId17"/>
    <p:sldId id="292" r:id="rId18"/>
    <p:sldId id="293" r:id="rId19"/>
    <p:sldId id="294" r:id="rId20"/>
    <p:sldId id="264" r:id="rId21"/>
    <p:sldId id="296" r:id="rId22"/>
    <p:sldId id="284" r:id="rId23"/>
    <p:sldId id="285" r:id="rId24"/>
    <p:sldId id="295" r:id="rId25"/>
    <p:sldId id="297" r:id="rId26"/>
    <p:sldId id="299" r:id="rId27"/>
    <p:sldId id="300" r:id="rId28"/>
    <p:sldId id="301" r:id="rId29"/>
    <p:sldId id="26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46423-DFA8-44C2-ADC1-C4A2E38B7B5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DE16F-2093-4104-ADFF-918721AE3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8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E16F-2093-4104-ADFF-918721AE3A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4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E16F-2093-4104-ADFF-918721AE3A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4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E16F-2093-4104-ADFF-918721AE3A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4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2017-09-21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2017-09-21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09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B2A7-E81C-4624-8029-2FF01C9D8BC4}" type="datetimeFigureOut">
              <a:rPr lang="ko-KR" altLang="en-US" smtClean="0"/>
              <a:t>2017-09-21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AD2E-B43A-481E-AD65-E5CB779572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7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7QrwLT8fgb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Simple </a:t>
            </a:r>
            <a:r>
              <a:rPr lang="en-US" altLang="ko-KR" sz="3200" b="1" dirty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JIRA </a:t>
            </a:r>
            <a:r>
              <a:rPr lang="ko-KR" altLang="en-US" sz="3200" b="1" dirty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가이드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목차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1628800"/>
            <a:ext cx="381642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일반</a:t>
            </a:r>
            <a:endParaRPr lang="en-US" altLang="ko-KR" sz="2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Jira?,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일감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이슈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)?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일감의 생성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일감의 조회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상태변경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담당자 변경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MyShare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등과의 연결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여러 개 스크럼 팀 운영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44008" y="1705820"/>
            <a:ext cx="41044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테스트 관련</a:t>
            </a:r>
            <a:endParaRPr lang="en-US" altLang="ko-KR" sz="2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테스트 프로세스와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Jira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결함의 확인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상태변경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담당자 변경 기준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현황조회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33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41" y="4156633"/>
            <a:ext cx="1759284" cy="2676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일감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조회하기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5659" y="2026431"/>
            <a:ext cx="1944216" cy="3577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이슈 조회 메뉴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5659" y="4265858"/>
            <a:ext cx="1944216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스크럼 보드</a:t>
            </a:r>
          </a:p>
        </p:txBody>
      </p:sp>
      <p:sp>
        <p:nvSpPr>
          <p:cNvPr id="6" name="타원 5"/>
          <p:cNvSpPr/>
          <p:nvPr/>
        </p:nvSpPr>
        <p:spPr>
          <a:xfrm>
            <a:off x="2452676" y="1769313"/>
            <a:ext cx="1872208" cy="411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선택</a:t>
            </a:r>
          </a:p>
        </p:txBody>
      </p:sp>
      <p:sp>
        <p:nvSpPr>
          <p:cNvPr id="67" name="타원 66"/>
          <p:cNvSpPr/>
          <p:nvPr/>
        </p:nvSpPr>
        <p:spPr>
          <a:xfrm>
            <a:off x="2452676" y="2982277"/>
            <a:ext cx="1872208" cy="411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 선택</a:t>
            </a:r>
          </a:p>
        </p:txBody>
      </p:sp>
      <p:cxnSp>
        <p:nvCxnSpPr>
          <p:cNvPr id="8" name="직선 연결선 7"/>
          <p:cNvCxnSpPr>
            <a:stCxn id="2" idx="3"/>
            <a:endCxn id="6" idx="2"/>
          </p:cNvCxnSpPr>
          <p:nvPr/>
        </p:nvCxnSpPr>
        <p:spPr>
          <a:xfrm flipV="1">
            <a:off x="2209875" y="1975083"/>
            <a:ext cx="242801" cy="2302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2" idx="3"/>
            <a:endCxn id="67" idx="2"/>
          </p:cNvCxnSpPr>
          <p:nvPr/>
        </p:nvCxnSpPr>
        <p:spPr>
          <a:xfrm>
            <a:off x="2209875" y="2205285"/>
            <a:ext cx="242801" cy="9827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2585232" y="5289298"/>
            <a:ext cx="1872208" cy="411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스토리로부터 생성하기</a:t>
            </a:r>
          </a:p>
        </p:txBody>
      </p:sp>
      <p:cxnSp>
        <p:nvCxnSpPr>
          <p:cNvPr id="72" name="직선 연결선 71"/>
          <p:cNvCxnSpPr>
            <a:stCxn id="55" idx="3"/>
            <a:endCxn id="71" idx="2"/>
          </p:cNvCxnSpPr>
          <p:nvPr/>
        </p:nvCxnSpPr>
        <p:spPr>
          <a:xfrm>
            <a:off x="2209875" y="4427876"/>
            <a:ext cx="375357" cy="1067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" idx="6"/>
            <a:endCxn id="4100" idx="1"/>
          </p:cNvCxnSpPr>
          <p:nvPr/>
        </p:nvCxnSpPr>
        <p:spPr>
          <a:xfrm>
            <a:off x="4324884" y="1975083"/>
            <a:ext cx="455256" cy="61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7" idx="6"/>
            <a:endCxn id="4101" idx="1"/>
          </p:cNvCxnSpPr>
          <p:nvPr/>
        </p:nvCxnSpPr>
        <p:spPr>
          <a:xfrm>
            <a:off x="4324884" y="3188047"/>
            <a:ext cx="436950" cy="125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1" idx="6"/>
            <a:endCxn id="4098" idx="1"/>
          </p:cNvCxnSpPr>
          <p:nvPr/>
        </p:nvCxnSpPr>
        <p:spPr>
          <a:xfrm>
            <a:off x="4457440" y="5495068"/>
            <a:ext cx="322701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40" y="1140597"/>
            <a:ext cx="4268083" cy="1791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834" y="2205285"/>
            <a:ext cx="1993775" cy="19905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25" y="4156633"/>
            <a:ext cx="2452244" cy="2694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70" name="직사각형 2069"/>
          <p:cNvSpPr/>
          <p:nvPr/>
        </p:nvSpPr>
        <p:spPr>
          <a:xfrm>
            <a:off x="6444208" y="3501008"/>
            <a:ext cx="1926786" cy="442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메뉴로 생성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64883" y="1984200"/>
            <a:ext cx="1926786" cy="442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스크럼 보드의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Backlog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하단에서 생성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187159" y="5766512"/>
            <a:ext cx="1926786" cy="442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 상세보기의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More&gt; Create sub-task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444208" y="1268760"/>
            <a:ext cx="95217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868144" y="1810407"/>
            <a:ext cx="95217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5148064" y="2852936"/>
            <a:ext cx="360040" cy="788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4099" idx="1"/>
          </p:cNvCxnSpPr>
          <p:nvPr/>
        </p:nvCxnSpPr>
        <p:spPr>
          <a:xfrm flipV="1">
            <a:off x="5480484" y="5504068"/>
            <a:ext cx="1058941" cy="8772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일감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조회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/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필터 저장 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51540" y="1350098"/>
            <a:ext cx="1944216" cy="3577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이슈 조회 메뉴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156176" y="1350098"/>
            <a:ext cx="1944216" cy="3577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이슈 조회 메뉴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89706"/>
            <a:ext cx="2880320" cy="1363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7504" y="1738316"/>
            <a:ext cx="4248472" cy="3945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이슈 조회 상단 조건을 선택하여 이슈 선택 조회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11" y="3289706"/>
            <a:ext cx="2032620" cy="3146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구부러진 연결선 4"/>
          <p:cNvCxnSpPr>
            <a:endCxn id="7" idx="1"/>
          </p:cNvCxnSpPr>
          <p:nvPr/>
        </p:nvCxnSpPr>
        <p:spPr>
          <a:xfrm rot="16200000" flipH="1">
            <a:off x="5328085" y="4617133"/>
            <a:ext cx="2016224" cy="108011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76256" y="6093296"/>
            <a:ext cx="25202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" y="2132857"/>
            <a:ext cx="4535996" cy="1463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7504" y="2492896"/>
            <a:ext cx="3672408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779912" y="2204864"/>
            <a:ext cx="288032" cy="2880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1738317"/>
            <a:ext cx="4248472" cy="3945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조회조건을 필터로 저장해 두고 재사용할 수 있다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7"/>
            <a:ext cx="3210006" cy="1052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681328" y="3789040"/>
            <a:ext cx="4683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이슈의 조작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1556792"/>
            <a:ext cx="2232248" cy="504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처리할 담당자 할당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67991" y="3428579"/>
            <a:ext cx="2232248" cy="504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진행에 따라 상태 변경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67991" y="5702264"/>
            <a:ext cx="2232248" cy="504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코멘트 남기기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&amp;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</a:p>
        </p:txBody>
      </p:sp>
      <p:sp>
        <p:nvSpPr>
          <p:cNvPr id="33" name="타원 32"/>
          <p:cNvSpPr/>
          <p:nvPr/>
        </p:nvSpPr>
        <p:spPr>
          <a:xfrm>
            <a:off x="3071995" y="1351022"/>
            <a:ext cx="1872208" cy="411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Assignee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>
            <a:stCxn id="4" idx="3"/>
            <a:endCxn id="33" idx="2"/>
          </p:cNvCxnSpPr>
          <p:nvPr/>
        </p:nvCxnSpPr>
        <p:spPr>
          <a:xfrm flipV="1">
            <a:off x="2627784" y="1556792"/>
            <a:ext cx="444211" cy="2522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059832" y="3284984"/>
            <a:ext cx="1872208" cy="411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보드에서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끌어서 상태변경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059832" y="4293096"/>
            <a:ext cx="1872208" cy="411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상세보기에서 상태 선택</a:t>
            </a:r>
          </a:p>
        </p:txBody>
      </p:sp>
      <p:cxnSp>
        <p:nvCxnSpPr>
          <p:cNvPr id="38" name="직선 연결선 37"/>
          <p:cNvCxnSpPr>
            <a:stCxn id="29" idx="3"/>
            <a:endCxn id="36" idx="2"/>
          </p:cNvCxnSpPr>
          <p:nvPr/>
        </p:nvCxnSpPr>
        <p:spPr>
          <a:xfrm flipV="1">
            <a:off x="2600239" y="3490754"/>
            <a:ext cx="459593" cy="1900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9" idx="3"/>
            <a:endCxn id="37" idx="2"/>
          </p:cNvCxnSpPr>
          <p:nvPr/>
        </p:nvCxnSpPr>
        <p:spPr>
          <a:xfrm>
            <a:off x="2600239" y="3680818"/>
            <a:ext cx="459593" cy="818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059725" y="5825772"/>
            <a:ext cx="1872208" cy="411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하단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Comment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이름으로 알림</a:t>
            </a:r>
            <a:endParaRPr lang="ko-KR" altLang="en-US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/>
          <p:cNvCxnSpPr>
            <a:stCxn id="31" idx="3"/>
            <a:endCxn id="44" idx="2"/>
          </p:cNvCxnSpPr>
          <p:nvPr/>
        </p:nvCxnSpPr>
        <p:spPr>
          <a:xfrm>
            <a:off x="2600239" y="5954503"/>
            <a:ext cx="459486" cy="770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69" y="2924944"/>
            <a:ext cx="2667331" cy="11183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79" y="2070202"/>
            <a:ext cx="1764625" cy="782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4744"/>
            <a:ext cx="2018478" cy="8490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9" name="타원 58"/>
          <p:cNvSpPr/>
          <p:nvPr/>
        </p:nvSpPr>
        <p:spPr>
          <a:xfrm>
            <a:off x="3059725" y="2153364"/>
            <a:ext cx="1872208" cy="411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Assign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/>
          <p:cNvCxnSpPr>
            <a:stCxn id="4" idx="3"/>
            <a:endCxn id="59" idx="2"/>
          </p:cNvCxnSpPr>
          <p:nvPr/>
        </p:nvCxnSpPr>
        <p:spPr>
          <a:xfrm>
            <a:off x="2627784" y="1809031"/>
            <a:ext cx="431941" cy="5501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9" idx="6"/>
            <a:endCxn id="7172" idx="1"/>
          </p:cNvCxnSpPr>
          <p:nvPr/>
        </p:nvCxnSpPr>
        <p:spPr>
          <a:xfrm>
            <a:off x="4931933" y="2359134"/>
            <a:ext cx="611746" cy="1024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3" idx="6"/>
            <a:endCxn id="7173" idx="1"/>
          </p:cNvCxnSpPr>
          <p:nvPr/>
        </p:nvCxnSpPr>
        <p:spPr>
          <a:xfrm flipV="1">
            <a:off x="4944203" y="1549286"/>
            <a:ext cx="563901" cy="75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516216" y="3799294"/>
            <a:ext cx="144016" cy="1337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90375" y="3799294"/>
            <a:ext cx="144016" cy="1337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구부러진 연결선 10"/>
          <p:cNvCxnSpPr>
            <a:stCxn id="9" idx="0"/>
            <a:endCxn id="27" idx="0"/>
          </p:cNvCxnSpPr>
          <p:nvPr/>
        </p:nvCxnSpPr>
        <p:spPr>
          <a:xfrm rot="5400000" flipH="1" flipV="1">
            <a:off x="6925303" y="3462215"/>
            <a:ext cx="12700" cy="674159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6" idx="6"/>
            <a:endCxn id="7171" idx="1"/>
          </p:cNvCxnSpPr>
          <p:nvPr/>
        </p:nvCxnSpPr>
        <p:spPr>
          <a:xfrm flipV="1">
            <a:off x="4932040" y="3484098"/>
            <a:ext cx="573029" cy="66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69" y="4077072"/>
            <a:ext cx="2667331" cy="987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5" name="직선 연결선 34"/>
          <p:cNvCxnSpPr>
            <a:stCxn id="37" idx="6"/>
            <a:endCxn id="1026" idx="1"/>
          </p:cNvCxnSpPr>
          <p:nvPr/>
        </p:nvCxnSpPr>
        <p:spPr>
          <a:xfrm>
            <a:off x="4932040" y="4498866"/>
            <a:ext cx="573029" cy="720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707301" y="4342974"/>
            <a:ext cx="1224136" cy="5040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09" y="2061268"/>
            <a:ext cx="1728895" cy="7916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 flipV="1">
            <a:off x="6732240" y="2276872"/>
            <a:ext cx="794342" cy="13347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21" y="5239178"/>
            <a:ext cx="3390859" cy="1574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3" name="직선 연결선 42"/>
          <p:cNvCxnSpPr>
            <a:stCxn id="44" idx="6"/>
            <a:endCxn id="1028" idx="1"/>
          </p:cNvCxnSpPr>
          <p:nvPr/>
        </p:nvCxnSpPr>
        <p:spPr>
          <a:xfrm flipV="1">
            <a:off x="4931933" y="6026277"/>
            <a:ext cx="569688" cy="52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117660" y="5914139"/>
            <a:ext cx="1224136" cy="2520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868144" y="5486375"/>
            <a:ext cx="0" cy="41140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Simple </a:t>
            </a:r>
            <a:r>
              <a:rPr lang="en-US" altLang="ko-KR" sz="3200" b="1" dirty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JIRA </a:t>
            </a:r>
            <a:r>
              <a:rPr lang="ko-KR" altLang="en-US" sz="3200" b="1" dirty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가이드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목차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1680" y="1705820"/>
            <a:ext cx="507707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테스트 관련</a:t>
            </a:r>
            <a:endParaRPr lang="en-US" altLang="ko-KR" sz="2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결함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(Bug)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일감의 생성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결함의 확인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상태변경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담당자 변경 기준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현황조회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51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시작 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일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-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</a:t>
            </a:r>
            <a:r>
              <a:rPr lang="ko-KR" altLang="en-US" sz="24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플래닝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4101" y="1916832"/>
            <a:ext cx="2232248" cy="1800200"/>
          </a:xfrm>
          <a:prstGeom prst="roundRect">
            <a:avLst>
              <a:gd name="adj" fmla="val 8913"/>
            </a:avLst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스토리 확인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Task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Acceptace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Criteria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논의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양쪽 모서리가 잘린 사각형 1"/>
          <p:cNvSpPr/>
          <p:nvPr/>
        </p:nvSpPr>
        <p:spPr>
          <a:xfrm>
            <a:off x="282377" y="4680756"/>
            <a:ext cx="936104" cy="648072"/>
          </a:xfrm>
          <a:prstGeom prst="snip2SameRect">
            <a:avLst>
              <a:gd name="adj1" fmla="val 31364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54385" y="4392724"/>
            <a:ext cx="792088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잘린 사각형 7"/>
          <p:cNvSpPr/>
          <p:nvPr/>
        </p:nvSpPr>
        <p:spPr>
          <a:xfrm>
            <a:off x="961170" y="4788768"/>
            <a:ext cx="936104" cy="648072"/>
          </a:xfrm>
          <a:prstGeom prst="snip2SameRect">
            <a:avLst>
              <a:gd name="adj1" fmla="val 31364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033178" y="4500736"/>
            <a:ext cx="792088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양쪽 모서리가 잘린 사각형 9"/>
          <p:cNvSpPr/>
          <p:nvPr/>
        </p:nvSpPr>
        <p:spPr>
          <a:xfrm>
            <a:off x="1614525" y="4785134"/>
            <a:ext cx="936104" cy="648072"/>
          </a:xfrm>
          <a:prstGeom prst="snip2SameRect">
            <a:avLst>
              <a:gd name="adj1" fmla="val 31364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686533" y="4497102"/>
            <a:ext cx="792088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양쪽 모서리가 잘린 사각형 11"/>
          <p:cNvSpPr/>
          <p:nvPr/>
        </p:nvSpPr>
        <p:spPr>
          <a:xfrm>
            <a:off x="2234977" y="4721510"/>
            <a:ext cx="936104" cy="648072"/>
          </a:xfrm>
          <a:prstGeom prst="snip2SameRect">
            <a:avLst>
              <a:gd name="adj1" fmla="val 31364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06985" y="4433478"/>
            <a:ext cx="792088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16" y="1052736"/>
            <a:ext cx="5148064" cy="864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44416" y="1988840"/>
            <a:ext cx="5148064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시스템과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연동기능이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들어가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알람이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발생한 지역 주변의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보여준다</a:t>
            </a: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셋은 모든 지역에 대해 사전에 정의되어 있다</a:t>
            </a: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@XXX : VMS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VMS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에서가 아닌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CCS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안에서 과거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시점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들면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relatd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video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보여줄 수 있나요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Live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Related Video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 최대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표시될 수 있으며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세부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역활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기능은 아래와 같이 정의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1.Live: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영역에 표시되는 모든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들은 실시간 영상을 표시한다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CCTV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알람발생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 + Near CCTV</a:t>
            </a: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일반장비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Near CCTV</a:t>
            </a: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CCTV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알람발생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 + Related CCTV (* Related CCTV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없는 경우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Near CCTV)</a:t>
            </a: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1.Live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Related Video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영역의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선택 시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알람이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발생한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시점 영상 표시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Near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VMS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표시하도록 한다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시점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만을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표시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16" y="4932784"/>
            <a:ext cx="5148064" cy="1736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5343599"/>
            <a:ext cx="757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</a:t>
            </a:r>
          </a:p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Owner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961170" y="5443190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UX/UI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1609485" y="542374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234977" y="5369582"/>
            <a:ext cx="560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SDET</a:t>
            </a:r>
            <a:endParaRPr lang="ko-KR" altLang="en-US" sz="1600" dirty="0"/>
          </a:p>
        </p:txBody>
      </p:sp>
      <p:sp>
        <p:nvSpPr>
          <p:cNvPr id="16" name="오른쪽 화살표 15"/>
          <p:cNvSpPr/>
          <p:nvPr/>
        </p:nvSpPr>
        <p:spPr>
          <a:xfrm rot="17354978">
            <a:off x="538356" y="3832549"/>
            <a:ext cx="792387" cy="17223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16744796">
            <a:off x="1142777" y="3916704"/>
            <a:ext cx="792387" cy="17223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 rot="15835345">
            <a:off x="1686384" y="3944925"/>
            <a:ext cx="792387" cy="17223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15233255">
            <a:off x="2193198" y="3887219"/>
            <a:ext cx="792387" cy="17223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>
            <a:stCxn id="6146" idx="1"/>
          </p:cNvCxnSpPr>
          <p:nvPr/>
        </p:nvCxnSpPr>
        <p:spPr>
          <a:xfrm flipH="1">
            <a:off x="2589391" y="1484784"/>
            <a:ext cx="1155025" cy="93610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1"/>
          </p:cNvCxnSpPr>
          <p:nvPr/>
        </p:nvCxnSpPr>
        <p:spPr>
          <a:xfrm flipH="1" flipV="1">
            <a:off x="2589391" y="2564904"/>
            <a:ext cx="1155025" cy="86409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147" idx="1"/>
          </p:cNvCxnSpPr>
          <p:nvPr/>
        </p:nvCxnSpPr>
        <p:spPr>
          <a:xfrm flipH="1" flipV="1">
            <a:off x="2703029" y="3001144"/>
            <a:ext cx="1041387" cy="279992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148"/>
          <p:cNvSpPr/>
          <p:nvPr/>
        </p:nvSpPr>
        <p:spPr>
          <a:xfrm>
            <a:off x="3744416" y="4932784"/>
            <a:ext cx="5220072" cy="17365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69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시작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+N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일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-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개발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시</a:t>
            </a:r>
            <a:r>
              <a:rPr lang="ko-KR" altLang="en-US" sz="2400" b="1" dirty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작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32990" y="1404308"/>
            <a:ext cx="1152128" cy="13097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5118" y="1072477"/>
            <a:ext cx="72008" cy="16416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57126" y="1404308"/>
            <a:ext cx="1152128" cy="13097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09254" y="1072477"/>
            <a:ext cx="80766" cy="16416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2148" y="1072478"/>
            <a:ext cx="72008" cy="1641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0020" y="1404308"/>
            <a:ext cx="1152128" cy="13097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14156" y="1404307"/>
            <a:ext cx="1152128" cy="13097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32990" y="107247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예정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57126" y="1071751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있는 중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90020" y="107247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개발완료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14156" y="107247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최종완료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54026" y="1429430"/>
            <a:ext cx="1080120" cy="11722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A</a:t>
            </a:r>
          </a:p>
          <a:p>
            <a:pPr algn="ctr"/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6034" y="1865289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a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65138" y="2286902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c</a:t>
            </a:r>
          </a:p>
        </p:txBody>
      </p:sp>
      <p:cxnSp>
        <p:nvCxnSpPr>
          <p:cNvPr id="23" name="구부러진 연결선 22"/>
          <p:cNvCxnSpPr/>
          <p:nvPr/>
        </p:nvCxnSpPr>
        <p:spPr>
          <a:xfrm flipV="1">
            <a:off x="3062138" y="2080588"/>
            <a:ext cx="446000" cy="12862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126034" y="2101565"/>
            <a:ext cx="936104" cy="215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b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26034" y="2352719"/>
            <a:ext cx="936104" cy="215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c</a:t>
            </a:r>
          </a:p>
        </p:txBody>
      </p:sp>
      <p:cxnSp>
        <p:nvCxnSpPr>
          <p:cNvPr id="29" name="구부러진 연결선 28"/>
          <p:cNvCxnSpPr>
            <a:stCxn id="25" idx="3"/>
            <a:endCxn id="22" idx="1"/>
          </p:cNvCxnSpPr>
          <p:nvPr/>
        </p:nvCxnSpPr>
        <p:spPr>
          <a:xfrm flipV="1">
            <a:off x="3062138" y="2394552"/>
            <a:ext cx="303000" cy="6581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양쪽 모서리가 잘린 사각형 38"/>
          <p:cNvSpPr/>
          <p:nvPr/>
        </p:nvSpPr>
        <p:spPr>
          <a:xfrm>
            <a:off x="784799" y="1542808"/>
            <a:ext cx="936104" cy="648072"/>
          </a:xfrm>
          <a:prstGeom prst="snip2SameRect">
            <a:avLst>
              <a:gd name="adj1" fmla="val 31364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56807" y="1254776"/>
            <a:ext cx="792088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9759" y="218142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endParaRPr lang="ko-KR" altLang="en-US" sz="16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73150" y="1951557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</a:t>
            </a:r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en-US" altLang="ko-KR" sz="105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04" y="2996952"/>
            <a:ext cx="6585843" cy="34801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64251" y="5661248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※ </a:t>
            </a:r>
            <a:r>
              <a:rPr lang="ko-KR" altLang="en-US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스크린샷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변경 예정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390054">
            <a:off x="1736023" y="1849722"/>
            <a:ext cx="1636942" cy="36004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68" name="모서리가 둥근 사각형 설명선 7167"/>
          <p:cNvSpPr/>
          <p:nvPr/>
        </p:nvSpPr>
        <p:spPr>
          <a:xfrm>
            <a:off x="251520" y="764705"/>
            <a:ext cx="1296144" cy="490072"/>
          </a:xfrm>
          <a:prstGeom prst="wedgeRoundRectCallout">
            <a:avLst>
              <a:gd name="adj1" fmla="val 28404"/>
              <a:gd name="adj2" fmla="val 77650"/>
              <a:gd name="adj3" fmla="val 16667"/>
            </a:avLst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이거 개발해야지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49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종료 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D-2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일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32990" y="1404308"/>
            <a:ext cx="1152128" cy="13097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5118" y="1072477"/>
            <a:ext cx="72008" cy="16416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57126" y="1404308"/>
            <a:ext cx="1152128" cy="13097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09254" y="1072477"/>
            <a:ext cx="80766" cy="16416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2148" y="1072478"/>
            <a:ext cx="72008" cy="1641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0020" y="1404308"/>
            <a:ext cx="1152128" cy="13097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14156" y="1404307"/>
            <a:ext cx="1152128" cy="13097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32990" y="107247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예정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57126" y="1071751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있는 중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90020" y="107247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개발완료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14156" y="107247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최종완료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54026" y="1429430"/>
            <a:ext cx="1080120" cy="11722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A</a:t>
            </a:r>
          </a:p>
          <a:p>
            <a:pPr algn="ctr"/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26034" y="1865289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a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98032" y="2297336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c</a:t>
            </a:r>
          </a:p>
        </p:txBody>
      </p:sp>
      <p:cxnSp>
        <p:nvCxnSpPr>
          <p:cNvPr id="18" name="구부러진 연결선 17"/>
          <p:cNvCxnSpPr>
            <a:endCxn id="25" idx="1"/>
          </p:cNvCxnSpPr>
          <p:nvPr/>
        </p:nvCxnSpPr>
        <p:spPr>
          <a:xfrm flipV="1">
            <a:off x="4364251" y="2123567"/>
            <a:ext cx="315897" cy="8564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126034" y="2101565"/>
            <a:ext cx="936104" cy="215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b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26034" y="2352719"/>
            <a:ext cx="936104" cy="215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c</a:t>
            </a:r>
          </a:p>
        </p:txBody>
      </p:sp>
      <p:cxnSp>
        <p:nvCxnSpPr>
          <p:cNvPr id="21" name="구부러진 연결선 20"/>
          <p:cNvCxnSpPr>
            <a:endCxn id="17" idx="1"/>
          </p:cNvCxnSpPr>
          <p:nvPr/>
        </p:nvCxnSpPr>
        <p:spPr>
          <a:xfrm flipV="1">
            <a:off x="4364251" y="2404986"/>
            <a:ext cx="233781" cy="3315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양쪽 모서리가 잘린 사각형 21"/>
          <p:cNvSpPr/>
          <p:nvPr/>
        </p:nvSpPr>
        <p:spPr>
          <a:xfrm>
            <a:off x="952997" y="1756914"/>
            <a:ext cx="936104" cy="648072"/>
          </a:xfrm>
          <a:prstGeom prst="snip2SameRect">
            <a:avLst>
              <a:gd name="adj1" fmla="val 31364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25005" y="1468882"/>
            <a:ext cx="792088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7957" y="239552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80148" y="2015917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</a:t>
            </a:r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en-US" altLang="ko-KR" sz="105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04" y="2996952"/>
            <a:ext cx="6585843" cy="34801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364251" y="5661248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※ </a:t>
            </a:r>
            <a:r>
              <a:rPr lang="ko-KR" altLang="en-US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스크린샷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변경 예정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양쪽 모서리가 잘린 사각형 27"/>
          <p:cNvSpPr/>
          <p:nvPr/>
        </p:nvSpPr>
        <p:spPr>
          <a:xfrm>
            <a:off x="7056276" y="1799531"/>
            <a:ext cx="936104" cy="648072"/>
          </a:xfrm>
          <a:prstGeom prst="snip2SameRect">
            <a:avLst>
              <a:gd name="adj1" fmla="val 31364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128284" y="1511499"/>
            <a:ext cx="792088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51236" y="2438145"/>
            <a:ext cx="1259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SDET, 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개발리더</a:t>
            </a:r>
            <a:endParaRPr lang="ko-KR" altLang="en-US" sz="1600" dirty="0"/>
          </a:p>
        </p:txBody>
      </p:sp>
      <p:sp>
        <p:nvSpPr>
          <p:cNvPr id="35" name="구름 모양 설명선 34"/>
          <p:cNvSpPr/>
          <p:nvPr/>
        </p:nvSpPr>
        <p:spPr>
          <a:xfrm>
            <a:off x="7452320" y="1072478"/>
            <a:ext cx="1584175" cy="578530"/>
          </a:xfrm>
          <a:prstGeom prst="cloudCallout">
            <a:avLst>
              <a:gd name="adj1" fmla="val -32330"/>
              <a:gd name="adj2" fmla="val 67709"/>
            </a:avLst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해야지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390054">
            <a:off x="2032050" y="1932990"/>
            <a:ext cx="2157432" cy="36004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 rot="10065866">
            <a:off x="5701110" y="1968724"/>
            <a:ext cx="1337765" cy="36004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01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종료 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D-1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일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32990" y="1404308"/>
            <a:ext cx="1152128" cy="17366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5118" y="1072477"/>
            <a:ext cx="72008" cy="2068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57126" y="1404308"/>
            <a:ext cx="1152128" cy="17366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09254" y="1072477"/>
            <a:ext cx="80766" cy="2068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2148" y="1072478"/>
            <a:ext cx="72008" cy="20684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0020" y="1404308"/>
            <a:ext cx="1152128" cy="17366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14156" y="1404307"/>
            <a:ext cx="1152128" cy="17366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32990" y="107247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예정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57126" y="1071751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있는 중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90020" y="107247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개발완료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14156" y="107247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최종완료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54026" y="1429430"/>
            <a:ext cx="1080120" cy="11722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A</a:t>
            </a:r>
          </a:p>
          <a:p>
            <a:pPr algn="ctr"/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26034" y="1865289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a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98032" y="2297336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c</a:t>
            </a:r>
          </a:p>
        </p:txBody>
      </p:sp>
      <p:cxnSp>
        <p:nvCxnSpPr>
          <p:cNvPr id="18" name="구부러진 연결선 17"/>
          <p:cNvCxnSpPr>
            <a:endCxn id="25" idx="1"/>
          </p:cNvCxnSpPr>
          <p:nvPr/>
        </p:nvCxnSpPr>
        <p:spPr>
          <a:xfrm flipV="1">
            <a:off x="4364251" y="2123567"/>
            <a:ext cx="315897" cy="8564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126034" y="2101565"/>
            <a:ext cx="936104" cy="215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b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26034" y="2352719"/>
            <a:ext cx="936104" cy="215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c</a:t>
            </a:r>
          </a:p>
        </p:txBody>
      </p:sp>
      <p:cxnSp>
        <p:nvCxnSpPr>
          <p:cNvPr id="21" name="구부러진 연결선 20"/>
          <p:cNvCxnSpPr>
            <a:endCxn id="17" idx="1"/>
          </p:cNvCxnSpPr>
          <p:nvPr/>
        </p:nvCxnSpPr>
        <p:spPr>
          <a:xfrm flipV="1">
            <a:off x="4364251" y="2404986"/>
            <a:ext cx="233781" cy="3315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양쪽 모서리가 잘린 사각형 21"/>
          <p:cNvSpPr/>
          <p:nvPr/>
        </p:nvSpPr>
        <p:spPr>
          <a:xfrm>
            <a:off x="952997" y="1756914"/>
            <a:ext cx="936104" cy="648072"/>
          </a:xfrm>
          <a:prstGeom prst="snip2SameRect">
            <a:avLst>
              <a:gd name="adj1" fmla="val 31364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25005" y="1468882"/>
            <a:ext cx="792088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7957" y="239552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80148" y="2015917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</a:t>
            </a:r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en-US" altLang="ko-KR" sz="105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04" y="3261171"/>
            <a:ext cx="6585843" cy="34801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364251" y="5925467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※ </a:t>
            </a:r>
            <a:r>
              <a:rPr lang="ko-KR" altLang="en-US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스크린샷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변경 예정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양쪽 모서리가 잘린 사각형 27"/>
          <p:cNvSpPr/>
          <p:nvPr/>
        </p:nvSpPr>
        <p:spPr>
          <a:xfrm>
            <a:off x="7056276" y="1799531"/>
            <a:ext cx="936104" cy="648072"/>
          </a:xfrm>
          <a:prstGeom prst="snip2SameRect">
            <a:avLst>
              <a:gd name="adj1" fmla="val 31364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128284" y="1511499"/>
            <a:ext cx="792088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51236" y="2438145"/>
            <a:ext cx="1259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SDET, </a:t>
            </a:r>
            <a:r>
              <a:rPr lang="ko-KR" altLang="en-US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개발리더</a:t>
            </a:r>
            <a:endParaRPr lang="ko-KR" altLang="en-US" sz="1600" dirty="0"/>
          </a:p>
        </p:txBody>
      </p:sp>
      <p:sp>
        <p:nvSpPr>
          <p:cNvPr id="38" name="오른쪽 화살표 37"/>
          <p:cNvSpPr/>
          <p:nvPr/>
        </p:nvSpPr>
        <p:spPr>
          <a:xfrm rot="2746153">
            <a:off x="1823480" y="2492507"/>
            <a:ext cx="390248" cy="36004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구름 모양 설명선 32"/>
          <p:cNvSpPr/>
          <p:nvPr/>
        </p:nvSpPr>
        <p:spPr>
          <a:xfrm>
            <a:off x="62198" y="908720"/>
            <a:ext cx="1781597" cy="752842"/>
          </a:xfrm>
          <a:prstGeom prst="cloudCallout">
            <a:avLst>
              <a:gd name="adj1" fmla="val 16327"/>
              <a:gd name="adj2" fmla="val 52884"/>
            </a:avLst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결함이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하루만에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어떻게 고치지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26034" y="2715144"/>
            <a:ext cx="1008112" cy="281808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Bug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구부러진 연결선 31"/>
          <p:cNvCxnSpPr>
            <a:stCxn id="28" idx="2"/>
            <a:endCxn id="2" idx="3"/>
          </p:cNvCxnSpPr>
          <p:nvPr/>
        </p:nvCxnSpPr>
        <p:spPr>
          <a:xfrm rot="10800000" flipV="1">
            <a:off x="3134146" y="2123566"/>
            <a:ext cx="3922130" cy="732481"/>
          </a:xfrm>
          <a:prstGeom prst="curvedConnector3">
            <a:avLst>
              <a:gd name="adj1" fmla="val 3129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67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0" y="1139260"/>
            <a:ext cx="7337890" cy="3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※(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토론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말미에 테스트와 결함 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1/2</a:t>
            </a:r>
            <a:endParaRPr lang="en-US" altLang="ko-KR" sz="2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5567" y="4811668"/>
            <a:ext cx="7812867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토론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스프린트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 동안 개발하기도 바쁜데 테스트까지 한다면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 한다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개발을 스프린트 끝나기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일전까지 완료해야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한다면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스프린트 안에서 한다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밖에서 한다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1400" b="1" dirty="0" err="1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다음장에</a:t>
            </a:r>
            <a:r>
              <a:rPr lang="ko-KR" altLang="en-US" sz="14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계속</a:t>
            </a:r>
            <a:endParaRPr lang="en-US" altLang="ko-KR" sz="1400" b="1" dirty="0" smtClean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16216" y="1715324"/>
            <a:ext cx="1008112" cy="2016224"/>
          </a:xfrm>
          <a:prstGeom prst="rect">
            <a:avLst/>
          </a:prstGeom>
          <a:solidFill>
            <a:srgbClr val="FFC000">
              <a:alpha val="20000"/>
            </a:srgb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12160" y="2219380"/>
            <a:ext cx="504056" cy="1080120"/>
          </a:xfrm>
          <a:prstGeom prst="rect">
            <a:avLst/>
          </a:prstGeom>
          <a:solidFill>
            <a:srgbClr val="FFC000">
              <a:alpha val="20000"/>
            </a:srgb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54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※(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토론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 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말미에 테스트와 결함 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2/2</a:t>
            </a:r>
            <a:endParaRPr lang="en-US" altLang="ko-KR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9512" y="909565"/>
            <a:ext cx="87129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스프린트마다 말미에 테스트 할 때의 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기대효과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(a)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스프린트 단위로 개발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(&amp;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테스트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애자일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스프린트 별 완전성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(b)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테스트를 조기에 해서 나중에 잘못된 것을 찾았을 때 커지는 수정 비용을 최소화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(c)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 안에서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같이 논의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하면서 개발명세를 명확히 이해하고 공유하려고 함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(d)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테스트 수행자가 개발 과정에 깊은 이해가 가능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커뮤니케이션적 지원 가능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팀원간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팀내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외부간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역효과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예상되는 이슈사항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(a)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스프린트 종료가 지연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테스트 통과가 안 됨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&lt;-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스프린트 테스트의 정도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결함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조정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(b)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스프린트 말미에 테스트 및 결함 조치로 업무 부하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(c)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기능적으로 완전히 구현되지 않은 </a:t>
            </a:r>
            <a:r>
              <a:rPr lang="ko-KR" alt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피쳐에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수많은 결함 보고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스프린트 진행에 대한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외부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불신감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대안</a:t>
            </a:r>
            <a:endParaRPr lang="en-US" altLang="ko-KR" sz="1600" b="1" dirty="0" smtClean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(a)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SDET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전체 제품과 스프린트 개발의 목적과 의의를 충분히 이해하여 스프린트 테스트의 수준을 조정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(b)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별도 테스트 활동에 앞서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짝 테스트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개발자와 같이 진행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종료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일전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하여 사전에 결함을 최소화하고 테스트 수준을 조정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이슈 및 결함에 대해 스프린트 내에서 반드시 처리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조치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할 내용과 향후에 처리할 내용을 분리하여 대응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진행에 방해가 되는 내용을 최대한 빨리 찾아 대응하는 방향으로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공감하고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고민하고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더 좋은 방법으로 나아가기</a:t>
            </a:r>
            <a:endParaRPr lang="en-US" altLang="ko-KR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02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048719" y="4249304"/>
            <a:ext cx="3627737" cy="2200278"/>
          </a:xfrm>
          <a:prstGeom prst="roundRect">
            <a:avLst>
              <a:gd name="adj" fmla="val 7170"/>
            </a:avLst>
          </a:prstGeom>
          <a:solidFill>
            <a:schemeClr val="bg1">
              <a:lumMod val="95000"/>
              <a:alpha val="20000"/>
            </a:schemeClr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32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MyTask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(Jira)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란</a:t>
            </a:r>
            <a:r>
              <a:rPr lang="en-US" altLang="ko-KR" sz="3200" b="1" dirty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?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42" y="1381750"/>
            <a:ext cx="819281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https://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www.atlassian.com/software/jira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40267" y="1939338"/>
            <a:ext cx="1368152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Jira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4443" y="2011346"/>
            <a:ext cx="165618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일감 관리 툴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2799" y="2002150"/>
            <a:ext cx="165618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애자일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개발관리 시스템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09615" y="4249529"/>
            <a:ext cx="19668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Atlassian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Ecosystem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7715" y="5225305"/>
            <a:ext cx="129063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BitBucket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7716" y="4669916"/>
            <a:ext cx="129063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Bamboo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68789" y="5783337"/>
            <a:ext cx="129063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Stride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1716411" y="2022825"/>
            <a:ext cx="288032" cy="56458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674767" y="2024656"/>
            <a:ext cx="288032" cy="56458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28346" y="2587410"/>
            <a:ext cx="167385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일감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 관리</a:t>
            </a:r>
            <a:endParaRPr lang="en-US" altLang="ko-KR" sz="12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속성정의</a:t>
            </a:r>
            <a:endParaRPr lang="en-US" altLang="ko-KR" sz="12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화면정의</a:t>
            </a:r>
            <a:endParaRPr lang="en-US" altLang="ko-KR" sz="12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워크플로우정의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리포트 제공</a:t>
            </a:r>
            <a:endParaRPr lang="en-US" altLang="ko-KR" sz="12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커스터마이징</a:t>
            </a:r>
            <a:r>
              <a:rPr lang="ko-KR" altLang="en-US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en-US" altLang="ko-KR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>
            <a:stCxn id="44" idx="2"/>
            <a:endCxn id="11" idx="0"/>
          </p:cNvCxnSpPr>
          <p:nvPr/>
        </p:nvCxnSpPr>
        <p:spPr>
          <a:xfrm flipH="1">
            <a:off x="6114106" y="5046434"/>
            <a:ext cx="1" cy="183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4" idx="3"/>
            <a:endCxn id="13" idx="1"/>
          </p:cNvCxnSpPr>
          <p:nvPr/>
        </p:nvCxnSpPr>
        <p:spPr>
          <a:xfrm flipV="1">
            <a:off x="6759425" y="4849936"/>
            <a:ext cx="288291" cy="1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2" idx="1"/>
          </p:cNvCxnSpPr>
          <p:nvPr/>
        </p:nvCxnSpPr>
        <p:spPr>
          <a:xfrm>
            <a:off x="6759426" y="4874495"/>
            <a:ext cx="288289" cy="53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44" idx="2"/>
            <a:endCxn id="14" idx="0"/>
          </p:cNvCxnSpPr>
          <p:nvPr/>
        </p:nvCxnSpPr>
        <p:spPr>
          <a:xfrm>
            <a:off x="6114107" y="5046434"/>
            <a:ext cx="1" cy="73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945127" y="2589241"/>
            <a:ext cx="22749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스크럼 보드</a:t>
            </a:r>
            <a:endParaRPr lang="en-US" altLang="ko-KR" sz="12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스크럼 일감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워크플로우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</a:t>
            </a:r>
            <a:endParaRPr lang="en-US" altLang="ko-KR" sz="12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칸반보드</a:t>
            </a:r>
            <a:endParaRPr lang="en-US" altLang="ko-KR" sz="12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릴리즈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lang="en-US" altLang="ko-KR" sz="12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68788" y="4686394"/>
            <a:ext cx="1290637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Jira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68787" y="5229891"/>
            <a:ext cx="129063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Confluence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60427" y="2636912"/>
            <a:ext cx="4439766" cy="1981824"/>
          </a:xfrm>
          <a:prstGeom prst="roundRect">
            <a:avLst>
              <a:gd name="adj" fmla="val 9532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45127" y="2629948"/>
            <a:ext cx="2276898" cy="1159622"/>
          </a:xfrm>
          <a:prstGeom prst="roundRect">
            <a:avLst>
              <a:gd name="adj" fmla="val 9532"/>
            </a:avLst>
          </a:prstGeom>
          <a:solidFill>
            <a:srgbClr val="FFC000">
              <a:alpha val="20000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88224" y="262994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애자일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17" idx="1"/>
            <a:endCxn id="23" idx="3"/>
          </p:cNvCxnSpPr>
          <p:nvPr/>
        </p:nvCxnSpPr>
        <p:spPr>
          <a:xfrm flipH="1">
            <a:off x="6222025" y="2783837"/>
            <a:ext cx="366199" cy="42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9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사용자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스토리 프로세스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05439"/>
              </p:ext>
            </p:extLst>
          </p:nvPr>
        </p:nvGraphicFramePr>
        <p:xfrm>
          <a:off x="395538" y="4928493"/>
          <a:ext cx="8280919" cy="1712639"/>
        </p:xfrm>
        <a:graphic>
          <a:graphicData uri="http://schemas.openxmlformats.org/drawingml/2006/table">
            <a:tbl>
              <a:tblPr/>
              <a:tblGrid>
                <a:gridCol w="1382551"/>
                <a:gridCol w="2678698"/>
                <a:gridCol w="907302"/>
                <a:gridCol w="1656184"/>
                <a:gridCol w="1656184"/>
              </a:tblGrid>
              <a:tr h="222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Assignee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이전상태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다음상태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스토리가 최초 계획된 상태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, 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Cancelled, Deferred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In-Progress,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Cancelled, Deferred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In-Progress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사용자 스토리 개발 시작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중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Resolved, 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Cancelled, Deferred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Resolved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개발이 완료되고 테스트가 가능한 상태</a:t>
                      </a:r>
                      <a:endParaRPr lang="en-US" altLang="ko-KR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커밋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환경 반영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SDET,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In-Progress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Done, 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Cancelled, Deferred</a:t>
                      </a:r>
                      <a:endParaRPr lang="ko-KR" altLang="en-US" sz="900" b="0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개발이 완료되고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완료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 조치 완료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Owner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Resolved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Cancelled, Deferred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</a:t>
                      </a:r>
                      <a:endParaRPr lang="ko-KR" altLang="en-US" sz="1100" b="1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스토리를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하려는 경우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Anyone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Differed</a:t>
                      </a:r>
                      <a:endParaRPr lang="ko-KR" altLang="en-US" sz="1100" b="1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사용자 스토리를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하려는 경우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Anyone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53811"/>
            <a:ext cx="8496944" cy="39153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48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(Sub)Task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프로세스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73294"/>
              </p:ext>
            </p:extLst>
          </p:nvPr>
        </p:nvGraphicFramePr>
        <p:xfrm>
          <a:off x="395538" y="4928493"/>
          <a:ext cx="8280919" cy="1684411"/>
        </p:xfrm>
        <a:graphic>
          <a:graphicData uri="http://schemas.openxmlformats.org/drawingml/2006/table">
            <a:tbl>
              <a:tblPr/>
              <a:tblGrid>
                <a:gridCol w="1382551"/>
                <a:gridCol w="2678698"/>
                <a:gridCol w="907302"/>
                <a:gridCol w="1656184"/>
                <a:gridCol w="1656184"/>
              </a:tblGrid>
              <a:tr h="222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Assignee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이전상태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다음상태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(Sub) Task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최초 계획된 상태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-, 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Cancelled, Deferred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In-Progress,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Cancelled, Deferred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In-Progress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(Sub) Task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중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Resolved, 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Cancelled, Deferred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Resolved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(Sub) Task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완료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In-Progress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Done, 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Cancelled, Deferred</a:t>
                      </a:r>
                      <a:endParaRPr lang="ko-KR" altLang="en-US" sz="900" b="0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(Sub) Task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최종 완료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Resolved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Cancelled, Deferred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</a:t>
                      </a:r>
                      <a:endParaRPr lang="ko-KR" altLang="en-US" sz="1100" b="1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일감을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하려는 경우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Deferred</a:t>
                      </a:r>
                      <a:endParaRPr lang="ko-KR" altLang="en-US" sz="1100" b="1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일감을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하려는 경우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1" y="980729"/>
            <a:ext cx="8172400" cy="3888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19673" y="1412776"/>
            <a:ext cx="6984776" cy="648072"/>
          </a:xfrm>
          <a:prstGeom prst="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27984" y="2228773"/>
            <a:ext cx="4464495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Sub-Task, Task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작업 담당자가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알아서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MyTask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(Jira)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사용자 스토리 하위의 모든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완료되면 </a:t>
            </a:r>
            <a:endParaRPr lang="en-US" altLang="ko-KR" sz="9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스토리는 자동으로 완료된다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(Y/N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물어봄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81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Bug, Issue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프로세스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10632"/>
              </p:ext>
            </p:extLst>
          </p:nvPr>
        </p:nvGraphicFramePr>
        <p:xfrm>
          <a:off x="395538" y="4928493"/>
          <a:ext cx="8280919" cy="1684411"/>
        </p:xfrm>
        <a:graphic>
          <a:graphicData uri="http://schemas.openxmlformats.org/drawingml/2006/table">
            <a:tbl>
              <a:tblPr/>
              <a:tblGrid>
                <a:gridCol w="1382551"/>
                <a:gridCol w="2678698"/>
                <a:gridCol w="907302"/>
                <a:gridCol w="1656184"/>
                <a:gridCol w="1656184"/>
              </a:tblGrid>
              <a:tr h="222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Assignee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이전상태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다음상태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최초 보고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담당자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-, 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Cancelled, Deferred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In-Progress,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Cancelled, </a:t>
                      </a:r>
                      <a:r>
                        <a:rPr lang="en-US" altLang="ko-KR" sz="900" b="0" i="1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Defered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In-Progress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중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개발팀원처리 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Resolved, 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Cancelled, </a:t>
                      </a:r>
                      <a:r>
                        <a:rPr lang="en-US" altLang="ko-KR" sz="900" b="0" i="1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Defered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Resolved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해결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주석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연결 등 추가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보고자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In-Progress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Done, 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Cancelled, </a:t>
                      </a:r>
                      <a:r>
                        <a:rPr lang="en-US" altLang="ko-KR" sz="900" b="0" i="1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Defered</a:t>
                      </a:r>
                      <a:endParaRPr lang="ko-KR" altLang="en-US" sz="900" b="0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해결 확인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보고자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Resolved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Cancelled, </a:t>
                      </a:r>
                      <a:r>
                        <a:rPr lang="en-US" altLang="ko-KR" sz="900" b="0" i="1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Defered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Cancelled</a:t>
                      </a:r>
                      <a:endParaRPr lang="ko-KR" altLang="en-US" sz="1100" b="1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이슈를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하려는 경우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Anyone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Deferred</a:t>
                      </a:r>
                      <a:endParaRPr lang="ko-KR" altLang="en-US" sz="1100" b="1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이슈를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하려는 경우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Anyone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1" y="980729"/>
            <a:ext cx="8172400" cy="3888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19673" y="2132856"/>
            <a:ext cx="6984776" cy="2016224"/>
          </a:xfrm>
          <a:prstGeom prst="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54975" y="1412776"/>
            <a:ext cx="3617425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버그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 등은 상태변경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 등의 전형적인 </a:t>
            </a:r>
            <a:endParaRPr lang="en-US" altLang="ko-KR" sz="9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이슈관리 프로세스를 따름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4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시스템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상의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프로세스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17" y="1346144"/>
            <a:ext cx="7308675" cy="2658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17" y="4257838"/>
            <a:ext cx="7308676" cy="2483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3568" y="1032991"/>
            <a:ext cx="3290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MyTask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(Jira)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기준 워크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플로우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83568" y="3985319"/>
            <a:ext cx="4133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MyTask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(Jira)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기준 스크럼 보드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844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결함 등록 및 확인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2" y="1052736"/>
            <a:ext cx="4762078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76056" y="1052736"/>
            <a:ext cx="4032448" cy="48965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 요약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Reporter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결함등록자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Assignee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조치 담당자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조치확인자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.Priority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 우선도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XX API / XXX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&gt;XX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등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수행 환경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개발서버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서버 등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테스트 케이스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테스트 케이스가 있는 경우</a:t>
            </a:r>
            <a:endParaRPr lang="en-US" altLang="ko-KR" sz="1100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재현절차 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재현하기 까다로운 경우 재현 절차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결함내용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 상세 내용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기대결과</a:t>
            </a: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실제결과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기대했던 결과와 실제 결과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결함관련 </a:t>
            </a:r>
            <a:r>
              <a:rPr lang="ko-KR" altLang="en-US" sz="11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스크린샷</a:t>
            </a:r>
            <a:endParaRPr lang="ko-KR" altLang="en-US" sz="11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268760"/>
            <a:ext cx="3960440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63888" y="2204864"/>
            <a:ext cx="1385098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3888" y="2564904"/>
            <a:ext cx="1385098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86" y="3573016"/>
            <a:ext cx="1859733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1986" y="3876145"/>
            <a:ext cx="3011862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1986" y="4077072"/>
            <a:ext cx="929866" cy="10081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8992" y="2348880"/>
            <a:ext cx="929866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63888" y="3501008"/>
            <a:ext cx="1152128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>
            <a:stCxn id="3" idx="3"/>
          </p:cNvCxnSpPr>
          <p:nvPr/>
        </p:nvCxnSpPr>
        <p:spPr>
          <a:xfrm flipV="1">
            <a:off x="4355976" y="1268760"/>
            <a:ext cx="720080" cy="216024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1" idx="3"/>
          </p:cNvCxnSpPr>
          <p:nvPr/>
        </p:nvCxnSpPr>
        <p:spPr>
          <a:xfrm flipV="1">
            <a:off x="4948986" y="1700808"/>
            <a:ext cx="127070" cy="1008112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3"/>
          </p:cNvCxnSpPr>
          <p:nvPr/>
        </p:nvCxnSpPr>
        <p:spPr>
          <a:xfrm flipV="1">
            <a:off x="4948986" y="1988840"/>
            <a:ext cx="139735" cy="36004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2375756" y="2636912"/>
            <a:ext cx="2643097" cy="936104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375756" y="2924944"/>
            <a:ext cx="2636765" cy="648072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07704" y="4581128"/>
            <a:ext cx="3111149" cy="432048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375756" y="3573016"/>
            <a:ext cx="2643097" cy="72008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56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결함 상태 및 담당자 변경 방법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5" y="1268760"/>
            <a:ext cx="8100392" cy="423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52" y="2514288"/>
            <a:ext cx="3432239" cy="142607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86368"/>
            <a:ext cx="2667752" cy="7920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0140"/>
            <a:ext cx="4032448" cy="160460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endCxn id="10243" idx="0"/>
          </p:cNvCxnSpPr>
          <p:nvPr/>
        </p:nvCxnSpPr>
        <p:spPr>
          <a:xfrm>
            <a:off x="3347864" y="2142452"/>
            <a:ext cx="106908" cy="37183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0244" idx="2"/>
          </p:cNvCxnSpPr>
          <p:nvPr/>
        </p:nvCxnSpPr>
        <p:spPr>
          <a:xfrm flipV="1">
            <a:off x="7452320" y="2178456"/>
            <a:ext cx="253756" cy="216024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0245" idx="1"/>
          </p:cNvCxnSpPr>
          <p:nvPr/>
        </p:nvCxnSpPr>
        <p:spPr>
          <a:xfrm>
            <a:off x="1331640" y="5661248"/>
            <a:ext cx="288032" cy="22119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83769" y="1854420"/>
            <a:ext cx="917549" cy="278436"/>
          </a:xfrm>
          <a:prstGeom prst="rect">
            <a:avLst/>
          </a:prstGeom>
          <a:solidFill>
            <a:schemeClr val="bg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상태변경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95736" y="1799224"/>
            <a:ext cx="360040" cy="333632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56176" y="1900020"/>
            <a:ext cx="1296144" cy="278436"/>
          </a:xfrm>
          <a:prstGeom prst="rect">
            <a:avLst/>
          </a:prstGeom>
          <a:solidFill>
            <a:schemeClr val="bg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868143" y="1844824"/>
            <a:ext cx="360040" cy="333632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3889" y="5716444"/>
            <a:ext cx="1296144" cy="278436"/>
          </a:xfrm>
          <a:prstGeom prst="rect">
            <a:avLst/>
          </a:prstGeom>
          <a:solidFill>
            <a:schemeClr val="bg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코멘트 작성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275856" y="5661248"/>
            <a:ext cx="360040" cy="333632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4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076056" y="1124744"/>
            <a:ext cx="3888432" cy="3960440"/>
          </a:xfrm>
          <a:prstGeom prst="roundRect">
            <a:avLst>
              <a:gd name="adj" fmla="val 5933"/>
            </a:avLst>
          </a:prstGeom>
          <a:solidFill>
            <a:schemeClr val="bg1">
              <a:lumMod val="95000"/>
              <a:alpha val="40000"/>
            </a:schemeClr>
          </a:solidFill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기타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스크럼 팀 현황 보기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8064" y="1268760"/>
            <a:ext cx="3744416" cy="24622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개발진척 현황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수행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 현황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90997"/>
              </p:ext>
            </p:extLst>
          </p:nvPr>
        </p:nvGraphicFramePr>
        <p:xfrm>
          <a:off x="5220070" y="1583681"/>
          <a:ext cx="3586710" cy="942975"/>
        </p:xfrm>
        <a:graphic>
          <a:graphicData uri="http://schemas.openxmlformats.org/drawingml/2006/table">
            <a:tbl>
              <a:tblPr/>
              <a:tblGrid>
                <a:gridCol w="597785"/>
                <a:gridCol w="597785"/>
                <a:gridCol w="597785"/>
                <a:gridCol w="597785"/>
                <a:gridCol w="597785"/>
                <a:gridCol w="597785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계획대비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전체대비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37.5%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78.0%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39.0%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83359"/>
              </p:ext>
            </p:extLst>
          </p:nvPr>
        </p:nvGraphicFramePr>
        <p:xfrm>
          <a:off x="5220072" y="3283669"/>
          <a:ext cx="3586709" cy="942975"/>
        </p:xfrm>
        <a:graphic>
          <a:graphicData uri="http://schemas.openxmlformats.org/drawingml/2006/table">
            <a:tbl>
              <a:tblPr/>
              <a:tblGrid>
                <a:gridCol w="512387"/>
                <a:gridCol w="512387"/>
                <a:gridCol w="512387"/>
                <a:gridCol w="512387"/>
                <a:gridCol w="512387"/>
                <a:gridCol w="512387"/>
                <a:gridCol w="512387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93.3%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71.4%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22.4%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40.2%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94.9%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62.2%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33.1%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724128" y="980728"/>
            <a:ext cx="273630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pPr lvl="0" algn="ctr"/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개발 방식에서의 현황 예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2511" y="1124743"/>
            <a:ext cx="4647521" cy="5683645"/>
          </a:xfrm>
          <a:prstGeom prst="roundRect">
            <a:avLst>
              <a:gd name="adj" fmla="val 5933"/>
            </a:avLst>
          </a:prstGeom>
          <a:solidFill>
            <a:schemeClr val="bg1">
              <a:lumMod val="95000"/>
              <a:alpha val="40000"/>
            </a:schemeClr>
          </a:solidFill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6528" y="1268760"/>
            <a:ext cx="4359488" cy="2935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번다운 차트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인별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스토리 포인트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)&amp;Velocity(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회고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 (Technical Dept-1)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026"/>
              </p:ext>
            </p:extLst>
          </p:nvPr>
        </p:nvGraphicFramePr>
        <p:xfrm>
          <a:off x="428534" y="1583681"/>
          <a:ext cx="3672410" cy="1058790"/>
        </p:xfrm>
        <a:graphic>
          <a:graphicData uri="http://schemas.openxmlformats.org/drawingml/2006/table">
            <a:tbl>
              <a:tblPr/>
              <a:tblGrid>
                <a:gridCol w="1263146"/>
                <a:gridCol w="642744"/>
                <a:gridCol w="509384"/>
                <a:gridCol w="522654"/>
                <a:gridCol w="734482"/>
              </a:tblGrid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Remainig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Added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Removed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스토리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 1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 2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 3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87624" y="980728"/>
            <a:ext cx="266429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pPr lvl="0" algn="ctr"/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애자일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스크럼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지표 예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0012" y="2739525"/>
            <a:ext cx="432048" cy="1049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24700" y="2739525"/>
            <a:ext cx="432048" cy="1049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59388" y="2739525"/>
            <a:ext cx="432048" cy="1049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294076" y="2739525"/>
            <a:ext cx="432048" cy="1049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8764" y="2739525"/>
            <a:ext cx="432048" cy="1049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63452" y="2739525"/>
            <a:ext cx="432048" cy="1049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827584" y="3789214"/>
            <a:ext cx="3024336" cy="163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48" idx="0"/>
          </p:cNvCxnSpPr>
          <p:nvPr/>
        </p:nvCxnSpPr>
        <p:spPr>
          <a:xfrm>
            <a:off x="1206036" y="2739525"/>
            <a:ext cx="434688" cy="198539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430504" y="3757429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Sp1</a:t>
            </a:r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979984" y="2631356"/>
            <a:ext cx="0" cy="131025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1247" y="2812866"/>
            <a:ext cx="662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/>
            <a:r>
              <a:rPr lang="ko-KR" altLang="en-US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</a:t>
            </a:r>
            <a:endParaRPr lang="en-US" altLang="ko-KR" sz="10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fontAlgn="ctr"/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1640724" y="2938064"/>
            <a:ext cx="434688" cy="31519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075412" y="3264369"/>
            <a:ext cx="434688" cy="20063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53" idx="2"/>
          </p:cNvCxnSpPr>
          <p:nvPr/>
        </p:nvCxnSpPr>
        <p:spPr>
          <a:xfrm>
            <a:off x="2510100" y="3465004"/>
            <a:ext cx="869376" cy="32421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586718" y="3559205"/>
            <a:ext cx="108012" cy="209195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021406" y="3298104"/>
            <a:ext cx="108012" cy="499303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456094" y="3303426"/>
            <a:ext cx="108012" cy="499303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869770" y="3758843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Sp2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2339752" y="3758843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Sp3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2721150" y="3758843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Sp4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3203848" y="3758843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Sp5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992958" y="3758843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lang="ko-KR" altLang="en-US" dirty="0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69736"/>
              </p:ext>
            </p:extLst>
          </p:nvPr>
        </p:nvGraphicFramePr>
        <p:xfrm>
          <a:off x="381249" y="4365104"/>
          <a:ext cx="4262759" cy="928745"/>
        </p:xfrm>
        <a:graphic>
          <a:graphicData uri="http://schemas.openxmlformats.org/drawingml/2006/table">
            <a:tbl>
              <a:tblPr/>
              <a:tblGrid>
                <a:gridCol w="734367"/>
                <a:gridCol w="504056"/>
                <a:gridCol w="504056"/>
                <a:gridCol w="504056"/>
                <a:gridCol w="504056"/>
                <a:gridCol w="1512168"/>
              </a:tblGrid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Sprint1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Sprint2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Sprint3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Sprint4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Follow-up!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Sp4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원인파악중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 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 b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sp3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솔루션 문제로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시작 전에 해결함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1148317" y="5701645"/>
            <a:ext cx="432048" cy="693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583005" y="5701645"/>
            <a:ext cx="432048" cy="693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017693" y="5701645"/>
            <a:ext cx="432048" cy="693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452381" y="5701645"/>
            <a:ext cx="432048" cy="693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887069" y="5701645"/>
            <a:ext cx="432048" cy="693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1043608" y="6405339"/>
            <a:ext cx="244827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1136974" y="6421725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Sp1</a:t>
            </a:r>
            <a:endParaRPr lang="ko-KR" altLang="en-US" dirty="0"/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1138289" y="5599603"/>
            <a:ext cx="0" cy="89413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93331" y="5743619"/>
            <a:ext cx="622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</a:p>
          <a:p>
            <a:pPr lvl="0" algn="ctr" fontAlgn="ctr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</a:t>
            </a:r>
            <a:endParaRPr lang="en-US" altLang="ko-KR" sz="8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fontAlgn="ctr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건수 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</a:p>
          <a:p>
            <a:pPr lvl="0" algn="ctr" fontAlgn="ctr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부채금</a:t>
            </a:r>
            <a:r>
              <a:rPr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</a:t>
            </a:r>
            <a:endParaRPr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259632" y="6156214"/>
            <a:ext cx="216024" cy="225114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619672" y="6423139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Sp2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2030769" y="6423139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Sp3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2483768" y="6423139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Sp4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2915816" y="6423139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Sp5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1259632" y="6051616"/>
            <a:ext cx="216024" cy="104598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691017" y="6237312"/>
            <a:ext cx="216024" cy="144016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691017" y="6103915"/>
            <a:ext cx="216024" cy="133397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123728" y="6051616"/>
            <a:ext cx="216024" cy="329712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123728" y="5915376"/>
            <a:ext cx="216024" cy="134926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40580" y="5733256"/>
            <a:ext cx="266933" cy="107722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ctr" fontAlgn="ctr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endParaRPr lang="en-US" altLang="ko-KR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672628" y="5733256"/>
            <a:ext cx="266933" cy="107722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ctr" fontAlgn="ctr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천원</a:t>
            </a:r>
            <a:endParaRPr lang="en-US" altLang="ko-KR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104676" y="5733256"/>
            <a:ext cx="266933" cy="107722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ctr" fontAlgn="ctr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endParaRPr lang="en-US" altLang="ko-KR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586546" y="6201390"/>
            <a:ext cx="216024" cy="157781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건수</a:t>
            </a:r>
            <a:endParaRPr lang="ko-KR" altLang="en-US" sz="5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586546" y="6039785"/>
            <a:ext cx="216024" cy="157781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건수</a:t>
            </a:r>
            <a:endParaRPr lang="ko-KR" altLang="en-US" sz="5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757481" y="6196662"/>
            <a:ext cx="74251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ko-KR" altLang="en-US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 건수</a:t>
            </a:r>
            <a:endParaRPr lang="ko-KR" altLang="en-US" sz="1400" dirty="0"/>
          </a:p>
        </p:txBody>
      </p:sp>
      <p:sp>
        <p:nvSpPr>
          <p:cNvPr id="139" name="직사각형 138"/>
          <p:cNvSpPr/>
          <p:nvPr/>
        </p:nvSpPr>
        <p:spPr>
          <a:xfrm>
            <a:off x="3757481" y="6021288"/>
            <a:ext cx="74251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ko-KR" altLang="en-US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 건수</a:t>
            </a:r>
            <a:endParaRPr lang="ko-KR" altLang="en-US" sz="1400" dirty="0"/>
          </a:p>
        </p:txBody>
      </p:sp>
      <p:sp>
        <p:nvSpPr>
          <p:cNvPr id="140" name="직사각형 139"/>
          <p:cNvSpPr/>
          <p:nvPr/>
        </p:nvSpPr>
        <p:spPr>
          <a:xfrm>
            <a:off x="3491880" y="5823043"/>
            <a:ext cx="115212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부채금액</a:t>
            </a:r>
            <a:r>
              <a:rPr lang="en-US" altLang="ko-KR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계산식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96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076056" y="1124744"/>
            <a:ext cx="3888432" cy="3960440"/>
          </a:xfrm>
          <a:prstGeom prst="roundRect">
            <a:avLst>
              <a:gd name="adj" fmla="val 5933"/>
            </a:avLst>
          </a:prstGeom>
          <a:solidFill>
            <a:schemeClr val="bg1">
              <a:lumMod val="95000"/>
              <a:alpha val="40000"/>
            </a:schemeClr>
          </a:solidFill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기타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스크럼 팀 현황 보기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8064" y="1268760"/>
            <a:ext cx="3744416" cy="24622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개발진척 현황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수행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 현황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21311"/>
              </p:ext>
            </p:extLst>
          </p:nvPr>
        </p:nvGraphicFramePr>
        <p:xfrm>
          <a:off x="5220070" y="1583681"/>
          <a:ext cx="3586710" cy="942975"/>
        </p:xfrm>
        <a:graphic>
          <a:graphicData uri="http://schemas.openxmlformats.org/drawingml/2006/table">
            <a:tbl>
              <a:tblPr/>
              <a:tblGrid>
                <a:gridCol w="597785"/>
                <a:gridCol w="597785"/>
                <a:gridCol w="597785"/>
                <a:gridCol w="597785"/>
                <a:gridCol w="597785"/>
                <a:gridCol w="597785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계획대비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전체대비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37.5%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78.0%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39.0%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20396"/>
              </p:ext>
            </p:extLst>
          </p:nvPr>
        </p:nvGraphicFramePr>
        <p:xfrm>
          <a:off x="5220072" y="3283669"/>
          <a:ext cx="3586709" cy="942975"/>
        </p:xfrm>
        <a:graphic>
          <a:graphicData uri="http://schemas.openxmlformats.org/drawingml/2006/table">
            <a:tbl>
              <a:tblPr/>
              <a:tblGrid>
                <a:gridCol w="512387"/>
                <a:gridCol w="512387"/>
                <a:gridCol w="512387"/>
                <a:gridCol w="512387"/>
                <a:gridCol w="512387"/>
                <a:gridCol w="512387"/>
                <a:gridCol w="512387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93.3%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71.4%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22.4%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40.2%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94.9%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62.2%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33.1%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724128" y="980728"/>
            <a:ext cx="273630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pPr lvl="0" algn="ctr"/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개발 방식에서의 현황 예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2511" y="1124743"/>
            <a:ext cx="4647521" cy="5683645"/>
          </a:xfrm>
          <a:prstGeom prst="roundRect">
            <a:avLst>
              <a:gd name="adj" fmla="val 5933"/>
            </a:avLst>
          </a:prstGeom>
          <a:solidFill>
            <a:schemeClr val="bg1">
              <a:lumMod val="95000"/>
              <a:alpha val="40000"/>
            </a:schemeClr>
          </a:solidFill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6528" y="1268760"/>
            <a:ext cx="4359488" cy="2935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번다운 차트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인별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스토리 포인트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)&amp;Velocity(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회고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 (Technical Dept-1)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00527"/>
              </p:ext>
            </p:extLst>
          </p:nvPr>
        </p:nvGraphicFramePr>
        <p:xfrm>
          <a:off x="428534" y="1583681"/>
          <a:ext cx="3672410" cy="1058790"/>
        </p:xfrm>
        <a:graphic>
          <a:graphicData uri="http://schemas.openxmlformats.org/drawingml/2006/table">
            <a:tbl>
              <a:tblPr/>
              <a:tblGrid>
                <a:gridCol w="1263146"/>
                <a:gridCol w="642744"/>
                <a:gridCol w="509384"/>
                <a:gridCol w="522654"/>
                <a:gridCol w="734482"/>
              </a:tblGrid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Remainig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Added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Removed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스토리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 1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 2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 3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87624" y="980728"/>
            <a:ext cx="266429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pPr lvl="0" algn="ctr"/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애자일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스크럼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지표 예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0012" y="2739525"/>
            <a:ext cx="432048" cy="1049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24700" y="2739525"/>
            <a:ext cx="432048" cy="1049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59388" y="2739525"/>
            <a:ext cx="432048" cy="1049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294076" y="2739525"/>
            <a:ext cx="432048" cy="1049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8764" y="2739525"/>
            <a:ext cx="432048" cy="1049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63452" y="2739525"/>
            <a:ext cx="432048" cy="1049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827584" y="3789214"/>
            <a:ext cx="3024336" cy="163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48" idx="0"/>
          </p:cNvCxnSpPr>
          <p:nvPr/>
        </p:nvCxnSpPr>
        <p:spPr>
          <a:xfrm>
            <a:off x="1206036" y="2739525"/>
            <a:ext cx="434688" cy="198539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430504" y="3757429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Sp1</a:t>
            </a:r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979984" y="2631356"/>
            <a:ext cx="0" cy="131025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1247" y="2812866"/>
            <a:ext cx="662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/>
            <a:r>
              <a:rPr lang="ko-KR" altLang="en-US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</a:t>
            </a:r>
            <a:endParaRPr lang="en-US" altLang="ko-KR" sz="10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fontAlgn="ctr"/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1640724" y="2938064"/>
            <a:ext cx="434688" cy="31519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075412" y="3264369"/>
            <a:ext cx="434688" cy="20063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53" idx="2"/>
          </p:cNvCxnSpPr>
          <p:nvPr/>
        </p:nvCxnSpPr>
        <p:spPr>
          <a:xfrm>
            <a:off x="2510100" y="3465004"/>
            <a:ext cx="869376" cy="32421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586718" y="3559205"/>
            <a:ext cx="108012" cy="209195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021406" y="3298104"/>
            <a:ext cx="108012" cy="499303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456094" y="3303426"/>
            <a:ext cx="108012" cy="499303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869770" y="3758843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Sp2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2339752" y="3758843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Sp3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2721150" y="3758843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Sp4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3203848" y="3758843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Sp5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992958" y="3758843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lang="ko-KR" altLang="en-US" dirty="0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18306"/>
              </p:ext>
            </p:extLst>
          </p:nvPr>
        </p:nvGraphicFramePr>
        <p:xfrm>
          <a:off x="381249" y="4365104"/>
          <a:ext cx="4262759" cy="975414"/>
        </p:xfrm>
        <a:graphic>
          <a:graphicData uri="http://schemas.openxmlformats.org/drawingml/2006/table">
            <a:tbl>
              <a:tblPr/>
              <a:tblGrid>
                <a:gridCol w="734367"/>
                <a:gridCol w="504056"/>
                <a:gridCol w="504056"/>
                <a:gridCol w="504056"/>
                <a:gridCol w="504056"/>
                <a:gridCol w="1512168"/>
              </a:tblGrid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Sprint1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Sprint2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Sprint3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Sprint4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Follow-up!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Sp4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원인파악중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31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 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46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 b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sp3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솔루션 문제로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시작 전에 해결함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1148317" y="5701645"/>
            <a:ext cx="432048" cy="693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583005" y="5701645"/>
            <a:ext cx="432048" cy="693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017693" y="5701645"/>
            <a:ext cx="432048" cy="693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452381" y="5701645"/>
            <a:ext cx="432048" cy="693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887069" y="5701645"/>
            <a:ext cx="432048" cy="693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1043608" y="6405339"/>
            <a:ext cx="244827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1136974" y="6421725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Sp1</a:t>
            </a:r>
            <a:endParaRPr lang="ko-KR" altLang="en-US" dirty="0"/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1138289" y="5599603"/>
            <a:ext cx="0" cy="89413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93331" y="5743619"/>
            <a:ext cx="622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</a:p>
          <a:p>
            <a:pPr lvl="0" algn="ctr" fontAlgn="ctr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</a:t>
            </a:r>
            <a:endParaRPr lang="en-US" altLang="ko-KR" sz="8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fontAlgn="ctr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건수 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</a:p>
          <a:p>
            <a:pPr lvl="0" algn="ctr" fontAlgn="ctr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부채금</a:t>
            </a:r>
            <a:r>
              <a:rPr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</a:t>
            </a:r>
            <a:endParaRPr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259632" y="6156214"/>
            <a:ext cx="216024" cy="225114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619672" y="6423139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Sp2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2030769" y="6423139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Sp3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2483768" y="6423139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Sp4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2915816" y="6423139"/>
            <a:ext cx="410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Sp5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1259632" y="6051616"/>
            <a:ext cx="216024" cy="104598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691017" y="6237312"/>
            <a:ext cx="216024" cy="144016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691017" y="6103915"/>
            <a:ext cx="216024" cy="133397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123728" y="6051616"/>
            <a:ext cx="216024" cy="329712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123728" y="5915376"/>
            <a:ext cx="216024" cy="134926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40580" y="5733256"/>
            <a:ext cx="266933" cy="107722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ctr" fontAlgn="ctr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endParaRPr lang="en-US" altLang="ko-KR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672628" y="5733256"/>
            <a:ext cx="266933" cy="107722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ctr" fontAlgn="ctr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천원</a:t>
            </a:r>
            <a:endParaRPr lang="en-US" altLang="ko-KR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104676" y="5733256"/>
            <a:ext cx="266933" cy="107722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ctr" fontAlgn="ctr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endParaRPr lang="en-US" altLang="ko-KR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586546" y="6201390"/>
            <a:ext cx="216024" cy="157781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건수</a:t>
            </a:r>
            <a:endParaRPr lang="ko-KR" altLang="en-US" sz="5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586546" y="6039785"/>
            <a:ext cx="216024" cy="157781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 w="1016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건수</a:t>
            </a:r>
            <a:endParaRPr lang="ko-KR" altLang="en-US" sz="5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757481" y="6196662"/>
            <a:ext cx="74251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ko-KR" altLang="en-US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 건수</a:t>
            </a:r>
            <a:endParaRPr lang="ko-KR" altLang="en-US" sz="1400" dirty="0"/>
          </a:p>
        </p:txBody>
      </p:sp>
      <p:sp>
        <p:nvSpPr>
          <p:cNvPr id="139" name="직사각형 138"/>
          <p:cNvSpPr/>
          <p:nvPr/>
        </p:nvSpPr>
        <p:spPr>
          <a:xfrm>
            <a:off x="3757481" y="6021288"/>
            <a:ext cx="74251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ko-KR" altLang="en-US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 건수</a:t>
            </a:r>
            <a:endParaRPr lang="ko-KR" altLang="en-US" sz="1400" dirty="0"/>
          </a:p>
        </p:txBody>
      </p:sp>
      <p:sp>
        <p:nvSpPr>
          <p:cNvPr id="140" name="직사각형 139"/>
          <p:cNvSpPr/>
          <p:nvPr/>
        </p:nvSpPr>
        <p:spPr>
          <a:xfrm>
            <a:off x="3491880" y="5823043"/>
            <a:ext cx="115212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부채금액</a:t>
            </a:r>
            <a:r>
              <a:rPr lang="en-US" altLang="ko-KR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계산식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281251" y="4005064"/>
            <a:ext cx="5099062" cy="1782053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4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추구하는 </a:t>
            </a:r>
            <a:r>
              <a:rPr lang="en-US" altLang="ko-KR" sz="5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“</a:t>
            </a:r>
            <a:r>
              <a:rPr lang="ko-KR" altLang="en-US" sz="5400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가치</a:t>
            </a:r>
            <a:r>
              <a:rPr lang="en-US" altLang="ko-KR" sz="5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”</a:t>
            </a:r>
          </a:p>
          <a:p>
            <a:pPr algn="ctr"/>
            <a:r>
              <a:rPr lang="ko-KR" altLang="en-US" sz="4400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차이</a:t>
            </a:r>
            <a:endParaRPr lang="ko-KR" altLang="en-US" sz="4400" dirty="0">
              <a:solidFill>
                <a:srgbClr val="0033CC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482909" y="1844823"/>
            <a:ext cx="3218742" cy="1681841"/>
          </a:xfrm>
          <a:prstGeom prst="rect">
            <a:avLst/>
          </a:prstGeom>
          <a:solidFill>
            <a:srgbClr val="FFFF00"/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정도 </a:t>
            </a:r>
            <a:r>
              <a:rPr lang="en-US" altLang="ko-KR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Fix</a:t>
            </a:r>
            <a:r>
              <a:rPr lang="ko-KR" altLang="en-US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대상과 일정 기반으로 </a:t>
            </a:r>
            <a:endParaRPr lang="en-US" altLang="ko-KR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변경과 진척을 관리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09090" y="2788000"/>
            <a:ext cx="1296144" cy="65537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81247" y="1844823"/>
            <a:ext cx="3549922" cy="17029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변경을 스프린트 단위로 포용하고 스프린트 단위 실제 수행을 최대한 지원하기 위한 지표</a:t>
            </a:r>
            <a:endParaRPr lang="en-US" altLang="ko-KR" b="1" dirty="0" smtClean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ko-KR" altLang="en-US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실제적인 추정을 지원</a:t>
            </a:r>
            <a:r>
              <a:rPr lang="en-US" altLang="ko-KR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385731"/>
            <a:ext cx="9144000" cy="52298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기타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 Jira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가 지원하는 </a:t>
            </a:r>
            <a:r>
              <a:rPr lang="ko-KR" altLang="en-US" sz="24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대시보드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예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pic>
        <p:nvPicPr>
          <p:cNvPr id="1638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0434"/>
            <a:ext cx="4320000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0" name="Picture 2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50249"/>
            <a:ext cx="4320000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1" name="Picture 3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267342"/>
            <a:ext cx="4320000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5292081" y="1024282"/>
            <a:ext cx="2952328" cy="20072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이슈유형별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현황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91340" y="996028"/>
            <a:ext cx="2952328" cy="20072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스프린트별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번다운 차트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14540" y="3804340"/>
            <a:ext cx="2952328" cy="20072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파이차트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현황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255837" y="3802094"/>
            <a:ext cx="2952328" cy="20072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현황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16016" y="4437112"/>
            <a:ext cx="1368152" cy="1800200"/>
          </a:xfrm>
          <a:prstGeom prst="rect">
            <a:avLst/>
          </a:prstGeom>
          <a:solidFill>
            <a:schemeClr val="bg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028061"/>
            <a:ext cx="4345476" cy="24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23467" y="2713275"/>
            <a:ext cx="568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en-US" altLang="ko-KR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5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32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MyTask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(Jira)</a:t>
            </a:r>
            <a:r>
              <a:rPr lang="ko-KR" altLang="en-US" sz="3200" b="1" dirty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일감 유형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52550"/>
            <a:ext cx="18923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Placeholder 5"/>
          <p:cNvSpPr txBox="1">
            <a:spLocks/>
          </p:cNvSpPr>
          <p:nvPr/>
        </p:nvSpPr>
        <p:spPr>
          <a:xfrm>
            <a:off x="2189163" y="1352550"/>
            <a:ext cx="6626225" cy="4413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200" dirty="0" smtClean="0">
                <a:solidFill>
                  <a:srgbClr val="FF000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“Jira”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/>
                <a:ea typeface="맑은 고딕"/>
              </a:rPr>
              <a:t>자체는 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/>
                <a:ea typeface="맑은 고딕"/>
              </a:rPr>
              <a:t>이슈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/>
                <a:ea typeface="맑은 고딕"/>
              </a:rPr>
              <a:t>”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/>
                <a:ea typeface="맑은 고딕"/>
              </a:rPr>
              <a:t>라는 항목을 정해진 </a:t>
            </a:r>
            <a:r>
              <a:rPr lang="ko-KR" altLang="en-US" sz="1200" dirty="0" err="1" smtClean="0">
                <a:solidFill>
                  <a:srgbClr val="FF0000"/>
                </a:solidFill>
                <a:latin typeface="맑은 고딕"/>
                <a:ea typeface="맑은 고딕"/>
              </a:rPr>
              <a:t>싸이클에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/>
                <a:ea typeface="맑은 고딕"/>
              </a:rPr>
              <a:t> 따라 여러 이해관계자가 </a:t>
            </a:r>
            <a:r>
              <a:rPr lang="ko-KR" altLang="en-US" sz="1200" dirty="0" err="1" smtClean="0">
                <a:solidFill>
                  <a:srgbClr val="FF0000"/>
                </a:solidFill>
                <a:latin typeface="맑은 고딕"/>
                <a:ea typeface="맑은 고딕"/>
              </a:rPr>
              <a:t>의사소통할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/>
                <a:ea typeface="맑은 고딕"/>
              </a:rPr>
              <a:t> 수 있도록 지원해 주는 툴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/>
                <a:ea typeface="맑은 고딕"/>
              </a:rPr>
              <a:t>시스템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200" b="1" dirty="0" smtClean="0">
                <a:latin typeface="맑은 고딕"/>
                <a:ea typeface="맑은 고딕"/>
              </a:rPr>
              <a:t>※ </a:t>
            </a:r>
            <a:r>
              <a:rPr lang="ko-KR" altLang="en-US" sz="1200" b="1" dirty="0" smtClean="0">
                <a:latin typeface="맑은 고딕"/>
                <a:ea typeface="맑은 고딕"/>
              </a:rPr>
              <a:t>각 이슈 유형에 대한 간략한 설명</a:t>
            </a:r>
            <a:endParaRPr lang="en-US" altLang="ko-KR" sz="1200" b="1" dirty="0" smtClean="0">
              <a:latin typeface="맑은 고딕"/>
              <a:ea typeface="맑은 고딕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200" b="1" dirty="0" smtClean="0">
                <a:latin typeface="맑은 고딕"/>
                <a:ea typeface="맑은 고딕"/>
              </a:rPr>
              <a:t>. Epic(</a:t>
            </a:r>
            <a:r>
              <a:rPr lang="ko-KR" altLang="en-US" sz="1200" b="1" dirty="0" err="1" smtClean="0">
                <a:latin typeface="맑은 고딕"/>
                <a:ea typeface="맑은 고딕"/>
              </a:rPr>
              <a:t>큰틀</a:t>
            </a:r>
            <a:r>
              <a:rPr lang="en-US" altLang="ko-KR" sz="1200" b="1" dirty="0" smtClean="0">
                <a:latin typeface="맑은 고딕"/>
                <a:ea typeface="맑은 고딕"/>
              </a:rPr>
              <a:t>)</a:t>
            </a:r>
            <a:r>
              <a:rPr lang="en-US" altLang="ko-KR" sz="1200" dirty="0" smtClean="0">
                <a:latin typeface="맑은 고딕"/>
                <a:ea typeface="맑은 고딕"/>
              </a:rPr>
              <a:t>: </a:t>
            </a:r>
            <a:r>
              <a:rPr lang="ko-KR" altLang="en-US" sz="1200" dirty="0" smtClean="0">
                <a:latin typeface="맑은 고딕"/>
                <a:ea typeface="맑은 고딕"/>
              </a:rPr>
              <a:t>사용자 스토리를 구분하는 </a:t>
            </a:r>
            <a:r>
              <a:rPr lang="ko-KR" altLang="en-US" sz="1200" dirty="0" err="1" smtClean="0">
                <a:latin typeface="맑은 고딕"/>
                <a:ea typeface="맑은 고딕"/>
              </a:rPr>
              <a:t>대분류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200" b="1" dirty="0" smtClean="0">
                <a:latin typeface="맑은 고딕"/>
                <a:ea typeface="맑은 고딕"/>
              </a:rPr>
              <a:t>. User Story(</a:t>
            </a:r>
            <a:r>
              <a:rPr lang="ko-KR" altLang="en-US" sz="1200" b="1" dirty="0" smtClean="0">
                <a:latin typeface="맑은 고딕"/>
                <a:ea typeface="맑은 고딕"/>
              </a:rPr>
              <a:t>사용자스토리</a:t>
            </a:r>
            <a:r>
              <a:rPr lang="en-US" altLang="ko-KR" sz="1200" b="1" dirty="0" smtClean="0">
                <a:latin typeface="맑은 고딕"/>
                <a:ea typeface="맑은 고딕"/>
              </a:rPr>
              <a:t>)</a:t>
            </a:r>
            <a:r>
              <a:rPr lang="en-US" altLang="ko-KR" sz="1200" dirty="0" smtClean="0">
                <a:latin typeface="맑은 고딕"/>
                <a:ea typeface="맑은 고딕"/>
              </a:rPr>
              <a:t>: </a:t>
            </a:r>
            <a:r>
              <a:rPr lang="ko-KR" altLang="en-US" sz="1200" dirty="0" smtClean="0">
                <a:latin typeface="맑은 고딕"/>
                <a:ea typeface="맑은 고딕"/>
              </a:rPr>
              <a:t>제품을</a:t>
            </a:r>
            <a:r>
              <a:rPr lang="en-US" altLang="ko-KR" sz="1200" dirty="0" smtClean="0"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latin typeface="맑은 고딕"/>
                <a:ea typeface="맑은 고딕"/>
              </a:rPr>
              <a:t>구성하는 기능을 서술한 것으로 기본적인 구현 단위</a:t>
            </a:r>
            <a:endParaRPr lang="en-US" altLang="ko-KR" sz="1200" dirty="0" smtClean="0">
              <a:latin typeface="맑은 고딕"/>
              <a:ea typeface="맑은 고딕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 Sub-Task(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작업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사용자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스토리 구현에 필수적인 업무 내용들을 정의하고 수행하기 위한 유형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하나의 사용자 스토리에 명확하게 여러 이해관계자가 엮여 있는 경우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플래닝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단계에서 등록한다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200" b="1" dirty="0" smtClean="0">
                <a:latin typeface="맑은 고딕"/>
                <a:ea typeface="맑은 고딕"/>
              </a:rPr>
              <a:t>. Task(</a:t>
            </a:r>
            <a:r>
              <a:rPr lang="ko-KR" altLang="en-US" sz="1200" b="1" dirty="0" smtClean="0">
                <a:latin typeface="맑은 고딕"/>
                <a:ea typeface="맑은 고딕"/>
              </a:rPr>
              <a:t>작업</a:t>
            </a:r>
            <a:r>
              <a:rPr lang="en-US" altLang="ko-KR" sz="1200" b="1" dirty="0" smtClean="0">
                <a:latin typeface="맑은 고딕"/>
                <a:ea typeface="맑은 고딕"/>
              </a:rPr>
              <a:t>)</a:t>
            </a:r>
            <a:r>
              <a:rPr lang="en-US" altLang="ko-KR" sz="1200" dirty="0" smtClean="0">
                <a:latin typeface="맑은 고딕"/>
                <a:ea typeface="맑은 고딕"/>
              </a:rPr>
              <a:t>: </a:t>
            </a:r>
            <a:r>
              <a:rPr lang="ko-KR" altLang="en-US" sz="1200" dirty="0" smtClean="0">
                <a:latin typeface="맑은 고딕"/>
                <a:ea typeface="맑은 고딕"/>
              </a:rPr>
              <a:t>사용자 스토리와 별개로 진행되는 보조 업무들을 정의하고 수행하는 유형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200" b="1" dirty="0" smtClean="0">
                <a:latin typeface="맑은 고딕"/>
                <a:ea typeface="맑은 고딕"/>
              </a:rPr>
              <a:t>. Bug(</a:t>
            </a:r>
            <a:r>
              <a:rPr lang="ko-KR" altLang="en-US" sz="1200" b="1" dirty="0" smtClean="0">
                <a:latin typeface="맑은 고딕"/>
                <a:ea typeface="맑은 고딕"/>
              </a:rPr>
              <a:t>버그</a:t>
            </a:r>
            <a:r>
              <a:rPr lang="en-US" altLang="ko-KR" sz="1200" b="1" dirty="0" smtClean="0">
                <a:latin typeface="맑은 고딕"/>
                <a:ea typeface="맑은 고딕"/>
              </a:rPr>
              <a:t>)</a:t>
            </a:r>
            <a:r>
              <a:rPr lang="en-US" altLang="ko-KR" sz="1200" dirty="0" smtClean="0">
                <a:latin typeface="맑은 고딕"/>
                <a:ea typeface="맑은 고딕"/>
              </a:rPr>
              <a:t>: </a:t>
            </a:r>
            <a:r>
              <a:rPr lang="ko-KR" altLang="en-US" sz="1200" dirty="0" smtClean="0">
                <a:latin typeface="맑은 고딕"/>
                <a:ea typeface="맑은 고딕"/>
              </a:rPr>
              <a:t>사용자 스토리와 연관된 결함을 등록하고 관리하는 유형</a:t>
            </a:r>
            <a:endParaRPr lang="en-US" altLang="ko-KR" sz="1200" dirty="0" smtClean="0">
              <a:latin typeface="맑은 고딕"/>
              <a:ea typeface="맑은 고딕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200" b="1" dirty="0" smtClean="0">
                <a:latin typeface="맑은 고딕"/>
                <a:ea typeface="맑은 고딕"/>
              </a:rPr>
              <a:t>. Issue(</a:t>
            </a:r>
            <a:r>
              <a:rPr lang="ko-KR" altLang="en-US" sz="1200" b="1" dirty="0" smtClean="0">
                <a:latin typeface="맑은 고딕"/>
                <a:ea typeface="맑은 고딕"/>
              </a:rPr>
              <a:t>이슈</a:t>
            </a:r>
            <a:r>
              <a:rPr lang="en-US" altLang="ko-KR" sz="1200" b="1" dirty="0" smtClean="0">
                <a:latin typeface="맑은 고딕"/>
                <a:ea typeface="맑은 고딕"/>
              </a:rPr>
              <a:t>)</a:t>
            </a:r>
            <a:r>
              <a:rPr lang="en-US" altLang="ko-KR" sz="1200" dirty="0" smtClean="0">
                <a:latin typeface="맑은 고딕"/>
                <a:ea typeface="맑은 고딕"/>
              </a:rPr>
              <a:t>: </a:t>
            </a:r>
            <a:r>
              <a:rPr lang="ko-KR" altLang="en-US" sz="1200" dirty="0" smtClean="0">
                <a:latin typeface="맑은 고딕"/>
                <a:ea typeface="맑은 고딕"/>
              </a:rPr>
              <a:t>결함과 관계없이 장기적으로</a:t>
            </a:r>
            <a:r>
              <a:rPr lang="en-US" altLang="ko-KR" sz="1200" dirty="0" smtClean="0">
                <a:latin typeface="맑은 고딕"/>
                <a:ea typeface="맑은 고딕"/>
              </a:rPr>
              <a:t>, </a:t>
            </a:r>
            <a:r>
              <a:rPr lang="ko-KR" altLang="en-US" sz="1200" dirty="0" smtClean="0">
                <a:latin typeface="맑은 고딕"/>
                <a:ea typeface="맑은 고딕"/>
              </a:rPr>
              <a:t>여러 이해관계자 간의 중장기적인 의사결정</a:t>
            </a:r>
            <a:r>
              <a:rPr lang="en-US" altLang="ko-KR" sz="1200" dirty="0" smtClean="0">
                <a:latin typeface="맑은 고딕"/>
                <a:ea typeface="맑은 고딕"/>
              </a:rPr>
              <a:t>, </a:t>
            </a:r>
            <a:r>
              <a:rPr lang="ko-KR" altLang="en-US" sz="1200" dirty="0" smtClean="0">
                <a:latin typeface="맑은 고딕"/>
                <a:ea typeface="맑은 고딕"/>
              </a:rPr>
              <a:t>회사 내</a:t>
            </a:r>
            <a:r>
              <a:rPr lang="en-US" altLang="ko-KR" sz="1200" dirty="0" smtClean="0">
                <a:latin typeface="맑은 고딕"/>
                <a:ea typeface="맑은 고딕"/>
              </a:rPr>
              <a:t>/</a:t>
            </a:r>
            <a:r>
              <a:rPr lang="ko-KR" altLang="en-US" sz="1200" dirty="0" smtClean="0">
                <a:latin typeface="맑은 고딕"/>
                <a:ea typeface="맑은 고딕"/>
              </a:rPr>
              <a:t>외부 지원이 필요한 내용에 대해 등록하고 관리하기 위한 유형</a:t>
            </a:r>
            <a:endParaRPr lang="en-US" altLang="ko-KR" sz="1200" dirty="0" smtClean="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18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23528" y="2534126"/>
            <a:ext cx="1386149" cy="2911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19872" y="1844824"/>
            <a:ext cx="5400600" cy="3456384"/>
          </a:xfrm>
          <a:prstGeom prst="roundRect">
            <a:avLst>
              <a:gd name="adj" fmla="val 800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59832" y="2060848"/>
            <a:ext cx="5400600" cy="3600400"/>
          </a:xfrm>
          <a:prstGeom prst="roundRect">
            <a:avLst>
              <a:gd name="adj" fmla="val 800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27784" y="2276872"/>
            <a:ext cx="5400600" cy="3600400"/>
          </a:xfrm>
          <a:prstGeom prst="roundRect">
            <a:avLst>
              <a:gd name="adj" fmla="val 800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28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일반적인 스크럼 프로세스와 </a:t>
            </a:r>
            <a:r>
              <a:rPr lang="en-US" altLang="ko-KR" sz="28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Jira 1/3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2564904"/>
            <a:ext cx="5400600" cy="3672408"/>
          </a:xfrm>
          <a:prstGeom prst="roundRect">
            <a:avLst>
              <a:gd name="adj" fmla="val 8009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852211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A</a:t>
            </a:r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7544" y="3356267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7544" y="3860323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44" y="4382140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7544" y="4912235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60748" y="3184768"/>
            <a:ext cx="1152128" cy="28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12876" y="2852937"/>
            <a:ext cx="72008" cy="3168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84884" y="3184768"/>
            <a:ext cx="1152128" cy="28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37012" y="2852937"/>
            <a:ext cx="80766" cy="3168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69906" y="2852937"/>
            <a:ext cx="72008" cy="3168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17778" y="3184768"/>
            <a:ext cx="1152128" cy="28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841914" y="3184768"/>
            <a:ext cx="1152128" cy="28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0748" y="285293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예정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84884" y="2852211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있는 중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17778" y="285293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개발완료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41914" y="285293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3528" y="2534126"/>
            <a:ext cx="1386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Product Backlog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369385" y="2801543"/>
            <a:ext cx="1250287" cy="10587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81784" y="3209890"/>
            <a:ext cx="1080120" cy="5071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A</a:t>
            </a:r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81784" y="4449416"/>
            <a:ext cx="1080120" cy="4628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B</a:t>
            </a:r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구부러진 연결선 54"/>
          <p:cNvCxnSpPr>
            <a:stCxn id="5" idx="3"/>
            <a:endCxn id="47" idx="1"/>
          </p:cNvCxnSpPr>
          <p:nvPr/>
        </p:nvCxnSpPr>
        <p:spPr>
          <a:xfrm>
            <a:off x="1547664" y="3068235"/>
            <a:ext cx="634120" cy="395226"/>
          </a:xfrm>
          <a:prstGeom prst="curvedConnector3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28" idx="3"/>
            <a:endCxn id="48" idx="1"/>
          </p:cNvCxnSpPr>
          <p:nvPr/>
        </p:nvCxnSpPr>
        <p:spPr>
          <a:xfrm>
            <a:off x="1547664" y="3572291"/>
            <a:ext cx="634120" cy="1108535"/>
          </a:xfrm>
          <a:prstGeom prst="curvedConnector3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971327" y="2318683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</a:t>
            </a:r>
            <a:r>
              <a:rPr lang="en-US" altLang="ko-KR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19399" y="2071881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</a:t>
            </a:r>
            <a:r>
              <a:rPr lang="en-US" altLang="ko-KR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23455" y="1855857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</a:t>
            </a:r>
            <a:r>
              <a:rPr lang="en-US" altLang="ko-KR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27511" y="1628800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</a:t>
            </a:r>
            <a:r>
              <a:rPr lang="en-US" altLang="ko-KR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327579"/>
            <a:ext cx="1804551" cy="22921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 Planning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00088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13747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34962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31106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195738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1820" y="1141791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9" name="구부러진 연결선 8"/>
          <p:cNvCxnSpPr>
            <a:stCxn id="7" idx="1"/>
            <a:endCxn id="50" idx="0"/>
          </p:cNvCxnSpPr>
          <p:nvPr/>
        </p:nvCxnSpPr>
        <p:spPr>
          <a:xfrm rot="10800000" flipV="1">
            <a:off x="2339754" y="1241279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447635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13747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34962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33664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52321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763055" y="1128602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60" name="구부러진 연결선 59"/>
          <p:cNvCxnSpPr>
            <a:stCxn id="59" idx="1"/>
          </p:cNvCxnSpPr>
          <p:nvPr/>
        </p:nvCxnSpPr>
        <p:spPr>
          <a:xfrm rot="10800000" flipV="1">
            <a:off x="3620989" y="1228090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027342" y="1141790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62" name="구부러진 연결선 61"/>
          <p:cNvCxnSpPr>
            <a:stCxn id="61" idx="1"/>
          </p:cNvCxnSpPr>
          <p:nvPr/>
        </p:nvCxnSpPr>
        <p:spPr>
          <a:xfrm rot="10800000" flipV="1">
            <a:off x="4885276" y="1241278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358795" y="1112817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64" name="구부러진 연결선 63"/>
          <p:cNvCxnSpPr>
            <a:stCxn id="63" idx="1"/>
          </p:cNvCxnSpPr>
          <p:nvPr/>
        </p:nvCxnSpPr>
        <p:spPr>
          <a:xfrm rot="10800000" flipV="1">
            <a:off x="6216729" y="1212305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91637" y="1141788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66" name="구부러진 연결선 65"/>
          <p:cNvCxnSpPr>
            <a:stCxn id="65" idx="1"/>
          </p:cNvCxnSpPr>
          <p:nvPr/>
        </p:nvCxnSpPr>
        <p:spPr>
          <a:xfrm rot="10800000" flipV="1">
            <a:off x="7549571" y="1241276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>
            <a:stCxn id="2" idx="2"/>
            <a:endCxn id="21" idx="0"/>
          </p:cNvCxnSpPr>
          <p:nvPr/>
        </p:nvCxnSpPr>
        <p:spPr>
          <a:xfrm rot="5400000">
            <a:off x="668541" y="1904855"/>
            <a:ext cx="977334" cy="281209"/>
          </a:xfrm>
          <a:prstGeom prst="curvedConnector3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9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23528" y="2534126"/>
            <a:ext cx="1386149" cy="2911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19872" y="1844824"/>
            <a:ext cx="5400600" cy="3456384"/>
          </a:xfrm>
          <a:prstGeom prst="roundRect">
            <a:avLst>
              <a:gd name="adj" fmla="val 800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59832" y="2060848"/>
            <a:ext cx="5400600" cy="3600400"/>
          </a:xfrm>
          <a:prstGeom prst="roundRect">
            <a:avLst>
              <a:gd name="adj" fmla="val 800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27784" y="2276872"/>
            <a:ext cx="5400600" cy="3600400"/>
          </a:xfrm>
          <a:prstGeom prst="roundRect">
            <a:avLst>
              <a:gd name="adj" fmla="val 800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28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일반적인 스크럼 프로세스와 </a:t>
            </a:r>
            <a:r>
              <a:rPr lang="en-US" altLang="ko-KR" sz="28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Jira 2/3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2564904"/>
            <a:ext cx="5400600" cy="3672408"/>
          </a:xfrm>
          <a:prstGeom prst="roundRect">
            <a:avLst>
              <a:gd name="adj" fmla="val 8009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852211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A</a:t>
            </a:r>
            <a:endParaRPr lang="ko-KR" alt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7544" y="3356267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7544" y="3860323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44" y="4382140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7544" y="4912235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60748" y="3184768"/>
            <a:ext cx="1152128" cy="28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12876" y="2852937"/>
            <a:ext cx="72008" cy="3168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84884" y="3184768"/>
            <a:ext cx="1152128" cy="28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37012" y="2852937"/>
            <a:ext cx="80766" cy="3168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69906" y="2852937"/>
            <a:ext cx="72008" cy="3168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17778" y="3184768"/>
            <a:ext cx="1152128" cy="28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841914" y="3184768"/>
            <a:ext cx="1152128" cy="28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0748" y="285293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예정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84884" y="2852211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있는 중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17778" y="285293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개발완료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41914" y="285293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3528" y="2534126"/>
            <a:ext cx="1386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Product Backlog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369385" y="2801543"/>
            <a:ext cx="1250287" cy="10587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81784" y="3209890"/>
            <a:ext cx="1080120" cy="11722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A</a:t>
            </a:r>
          </a:p>
          <a:p>
            <a:pPr algn="ctr"/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81784" y="4449416"/>
            <a:ext cx="1080120" cy="12838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B</a:t>
            </a:r>
          </a:p>
          <a:p>
            <a:pPr algn="ctr"/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53792" y="3645749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a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253792" y="5193558"/>
            <a:ext cx="936104" cy="21529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en-US" altLang="ko-KR" sz="10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구부러진 연결선 54"/>
          <p:cNvCxnSpPr>
            <a:stCxn id="5" idx="3"/>
            <a:endCxn id="47" idx="1"/>
          </p:cNvCxnSpPr>
          <p:nvPr/>
        </p:nvCxnSpPr>
        <p:spPr>
          <a:xfrm>
            <a:off x="1547664" y="3068235"/>
            <a:ext cx="634120" cy="727780"/>
          </a:xfrm>
          <a:prstGeom prst="curvedConnector3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28" idx="3"/>
            <a:endCxn id="48" idx="1"/>
          </p:cNvCxnSpPr>
          <p:nvPr/>
        </p:nvCxnSpPr>
        <p:spPr>
          <a:xfrm>
            <a:off x="1547664" y="3572291"/>
            <a:ext cx="634120" cy="1519045"/>
          </a:xfrm>
          <a:prstGeom prst="curvedConnector3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2253792" y="3882025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b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253792" y="4133179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c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53792" y="4947682"/>
            <a:ext cx="936104" cy="21529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0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253792" y="5445949"/>
            <a:ext cx="936104" cy="21529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0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536" y="1327579"/>
            <a:ext cx="1804551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 Planning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00088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13747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34962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31106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95738" y="1327579"/>
            <a:ext cx="288032" cy="22921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81820" y="1141791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54" name="구부러진 연결선 53"/>
          <p:cNvCxnSpPr>
            <a:stCxn id="53" idx="1"/>
            <a:endCxn id="52" idx="0"/>
          </p:cNvCxnSpPr>
          <p:nvPr/>
        </p:nvCxnSpPr>
        <p:spPr>
          <a:xfrm rot="10800000" flipV="1">
            <a:off x="2339754" y="1241279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447635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13747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34962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33664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1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63055" y="1128602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67" name="구부러진 연결선 66"/>
          <p:cNvCxnSpPr>
            <a:stCxn id="62" idx="1"/>
          </p:cNvCxnSpPr>
          <p:nvPr/>
        </p:nvCxnSpPr>
        <p:spPr>
          <a:xfrm rot="10800000" flipV="1">
            <a:off x="3620989" y="1228090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027342" y="1141790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69" name="구부러진 연결선 68"/>
          <p:cNvCxnSpPr>
            <a:stCxn id="68" idx="1"/>
          </p:cNvCxnSpPr>
          <p:nvPr/>
        </p:nvCxnSpPr>
        <p:spPr>
          <a:xfrm rot="10800000" flipV="1">
            <a:off x="4885276" y="1241278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6358795" y="1112817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71" name="구부러진 연결선 70"/>
          <p:cNvCxnSpPr>
            <a:stCxn id="70" idx="1"/>
          </p:cNvCxnSpPr>
          <p:nvPr/>
        </p:nvCxnSpPr>
        <p:spPr>
          <a:xfrm rot="10800000" flipV="1">
            <a:off x="6216729" y="1212305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691637" y="1141788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73" name="구부러진 연결선 72"/>
          <p:cNvCxnSpPr>
            <a:stCxn id="72" idx="1"/>
          </p:cNvCxnSpPr>
          <p:nvPr/>
        </p:nvCxnSpPr>
        <p:spPr>
          <a:xfrm rot="10800000" flipV="1">
            <a:off x="7549571" y="1241276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52" idx="2"/>
            <a:endCxn id="40" idx="0"/>
          </p:cNvCxnSpPr>
          <p:nvPr/>
        </p:nvCxnSpPr>
        <p:spPr>
          <a:xfrm rot="16200000" flipH="1">
            <a:off x="1890211" y="2006335"/>
            <a:ext cx="1296145" cy="397058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971327" y="2318683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</a:t>
            </a:r>
            <a:r>
              <a:rPr lang="en-US" altLang="ko-KR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619399" y="2071881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</a:t>
            </a:r>
            <a:r>
              <a:rPr lang="en-US" altLang="ko-KR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123455" y="1855857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</a:t>
            </a:r>
            <a:r>
              <a:rPr lang="en-US" altLang="ko-KR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27511" y="1628800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</a:t>
            </a:r>
            <a:r>
              <a:rPr lang="en-US" altLang="ko-KR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9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23528" y="2534126"/>
            <a:ext cx="1386149" cy="2911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19872" y="1844824"/>
            <a:ext cx="5400600" cy="3456384"/>
          </a:xfrm>
          <a:prstGeom prst="roundRect">
            <a:avLst>
              <a:gd name="adj" fmla="val 800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59832" y="2060848"/>
            <a:ext cx="5400600" cy="3600400"/>
          </a:xfrm>
          <a:prstGeom prst="roundRect">
            <a:avLst>
              <a:gd name="adj" fmla="val 800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27784" y="2276872"/>
            <a:ext cx="5400600" cy="3600400"/>
          </a:xfrm>
          <a:prstGeom prst="roundRect">
            <a:avLst>
              <a:gd name="adj" fmla="val 800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28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일반적인 스크럼 프로세스와 </a:t>
            </a:r>
            <a:r>
              <a:rPr lang="en-US" altLang="ko-KR" sz="28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Jira 3/3</a:t>
            </a:r>
            <a:endParaRPr lang="en-US" altLang="ko-KR" sz="28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2564904"/>
            <a:ext cx="5400600" cy="3672408"/>
          </a:xfrm>
          <a:prstGeom prst="roundRect">
            <a:avLst>
              <a:gd name="adj" fmla="val 8009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852211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A</a:t>
            </a:r>
            <a:endParaRPr lang="ko-KR" alt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7544" y="3356267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7544" y="3860323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44" y="4382140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7544" y="4912235"/>
            <a:ext cx="108012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60748" y="3184768"/>
            <a:ext cx="1152128" cy="28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12876" y="2852937"/>
            <a:ext cx="72008" cy="3168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84884" y="3184768"/>
            <a:ext cx="1152128" cy="28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37012" y="2852937"/>
            <a:ext cx="80766" cy="3168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69906" y="2852937"/>
            <a:ext cx="72008" cy="3168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17778" y="3184768"/>
            <a:ext cx="1152128" cy="28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841914" y="3184768"/>
            <a:ext cx="1152128" cy="2836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0748" y="285293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예정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84884" y="2852211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있는 중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17778" y="285293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개발완료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41914" y="2852937"/>
            <a:ext cx="1152128" cy="33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3528" y="2534126"/>
            <a:ext cx="1386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Product Backlog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369385" y="2801543"/>
            <a:ext cx="1250287" cy="10587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81784" y="3209890"/>
            <a:ext cx="1080120" cy="11722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A</a:t>
            </a:r>
          </a:p>
          <a:p>
            <a:pPr algn="ctr"/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81784" y="4449416"/>
            <a:ext cx="1080120" cy="12838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B</a:t>
            </a:r>
          </a:p>
          <a:p>
            <a:pPr algn="ctr"/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53792" y="3645749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a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725790" y="3882025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b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949071" y="4951089"/>
            <a:ext cx="936104" cy="21529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0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253792" y="5193558"/>
            <a:ext cx="936104" cy="21529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en-US" altLang="ko-KR" sz="10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92896" y="5445224"/>
            <a:ext cx="936104" cy="21529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0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92896" y="4067362"/>
            <a:ext cx="936104" cy="2152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c</a:t>
            </a:r>
          </a:p>
        </p:txBody>
      </p:sp>
      <p:cxnSp>
        <p:nvCxnSpPr>
          <p:cNvPr id="60" name="구부러진 연결선 59"/>
          <p:cNvCxnSpPr/>
          <p:nvPr/>
        </p:nvCxnSpPr>
        <p:spPr>
          <a:xfrm flipV="1">
            <a:off x="3189896" y="3861048"/>
            <a:ext cx="446000" cy="12862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2253792" y="3882025"/>
            <a:ext cx="936104" cy="215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b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253792" y="4133179"/>
            <a:ext cx="936104" cy="215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c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53792" y="4947682"/>
            <a:ext cx="936104" cy="2152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253792" y="5445949"/>
            <a:ext cx="936104" cy="2152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Sub-task: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구부러진 연결선 43"/>
          <p:cNvCxnSpPr>
            <a:endCxn id="49" idx="1"/>
          </p:cNvCxnSpPr>
          <p:nvPr/>
        </p:nvCxnSpPr>
        <p:spPr>
          <a:xfrm>
            <a:off x="4139952" y="3882025"/>
            <a:ext cx="585838" cy="10765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64" idx="3"/>
            <a:endCxn id="53" idx="1"/>
          </p:cNvCxnSpPr>
          <p:nvPr/>
        </p:nvCxnSpPr>
        <p:spPr>
          <a:xfrm flipV="1">
            <a:off x="3189896" y="4175012"/>
            <a:ext cx="303000" cy="6581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stCxn id="65" idx="3"/>
          </p:cNvCxnSpPr>
          <p:nvPr/>
        </p:nvCxnSpPr>
        <p:spPr>
          <a:xfrm flipV="1">
            <a:off x="3189896" y="4947682"/>
            <a:ext cx="446000" cy="10765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/>
          <p:nvPr/>
        </p:nvCxnSpPr>
        <p:spPr>
          <a:xfrm flipV="1">
            <a:off x="4349001" y="4951088"/>
            <a:ext cx="446000" cy="10765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 58"/>
          <p:cNvCxnSpPr>
            <a:endCxn id="50" idx="1"/>
          </p:cNvCxnSpPr>
          <p:nvPr/>
        </p:nvCxnSpPr>
        <p:spPr>
          <a:xfrm>
            <a:off x="5582910" y="4921838"/>
            <a:ext cx="366161" cy="13690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491648" y="3429422"/>
            <a:ext cx="628524" cy="28948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ko-KR" altLang="en-US" sz="14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구부러진 연결선 60"/>
          <p:cNvCxnSpPr>
            <a:stCxn id="49" idx="2"/>
          </p:cNvCxnSpPr>
          <p:nvPr/>
        </p:nvCxnSpPr>
        <p:spPr>
          <a:xfrm rot="5400000">
            <a:off x="4685843" y="3840481"/>
            <a:ext cx="251156" cy="764842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66" idx="3"/>
            <a:endCxn id="52" idx="1"/>
          </p:cNvCxnSpPr>
          <p:nvPr/>
        </p:nvCxnSpPr>
        <p:spPr>
          <a:xfrm flipV="1">
            <a:off x="3189896" y="5552874"/>
            <a:ext cx="303000" cy="72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811421" y="5805264"/>
            <a:ext cx="837866" cy="216024"/>
          </a:xfrm>
          <a:prstGeom prst="ellipse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Bug</a:t>
            </a:r>
            <a:endParaRPr lang="ko-KR" altLang="en-US" sz="1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352030" y="5957664"/>
            <a:ext cx="837866" cy="216024"/>
          </a:xfrm>
          <a:prstGeom prst="ellipse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Bug</a:t>
            </a:r>
            <a:endParaRPr lang="ko-KR" altLang="en-US" sz="1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구부러진 연결선 68"/>
          <p:cNvCxnSpPr>
            <a:stCxn id="38" idx="4"/>
            <a:endCxn id="68" idx="4"/>
          </p:cNvCxnSpPr>
          <p:nvPr/>
        </p:nvCxnSpPr>
        <p:spPr>
          <a:xfrm rot="5400000">
            <a:off x="3924459" y="4867793"/>
            <a:ext cx="152400" cy="2459391"/>
          </a:xfrm>
          <a:prstGeom prst="curvedConnector3">
            <a:avLst>
              <a:gd name="adj1" fmla="val 217273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95536" y="1327579"/>
            <a:ext cx="1804551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 Planning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00088" y="1327579"/>
            <a:ext cx="1321215" cy="22921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513747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834962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31106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195738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81820" y="1141791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74" name="구부러진 연결선 73"/>
          <p:cNvCxnSpPr>
            <a:stCxn id="73" idx="1"/>
            <a:endCxn id="72" idx="0"/>
          </p:cNvCxnSpPr>
          <p:nvPr/>
        </p:nvCxnSpPr>
        <p:spPr>
          <a:xfrm rot="10800000" flipV="1">
            <a:off x="2339754" y="1241279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447635" y="1327579"/>
            <a:ext cx="1321215" cy="229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513747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4962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33664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452321" y="1327579"/>
            <a:ext cx="288032" cy="2292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763055" y="1128602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81" name="구부러진 연결선 80"/>
          <p:cNvCxnSpPr>
            <a:stCxn id="80" idx="1"/>
          </p:cNvCxnSpPr>
          <p:nvPr/>
        </p:nvCxnSpPr>
        <p:spPr>
          <a:xfrm rot="10800000" flipV="1">
            <a:off x="3620989" y="1228090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027342" y="1141790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83" name="구부러진 연결선 82"/>
          <p:cNvCxnSpPr>
            <a:stCxn id="82" idx="1"/>
          </p:cNvCxnSpPr>
          <p:nvPr/>
        </p:nvCxnSpPr>
        <p:spPr>
          <a:xfrm rot="10800000" flipV="1">
            <a:off x="4885276" y="1241278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358795" y="1112817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85" name="구부러진 연결선 84"/>
          <p:cNvCxnSpPr>
            <a:stCxn id="84" idx="1"/>
          </p:cNvCxnSpPr>
          <p:nvPr/>
        </p:nvCxnSpPr>
        <p:spPr>
          <a:xfrm rot="10800000" flipV="1">
            <a:off x="6216729" y="1212305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691637" y="1141788"/>
            <a:ext cx="1128835" cy="1989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</a:t>
            </a:r>
            <a:endParaRPr lang="ko-KR" altLang="en-US" sz="1100" dirty="0"/>
          </a:p>
        </p:txBody>
      </p:sp>
      <p:cxnSp>
        <p:nvCxnSpPr>
          <p:cNvPr id="87" name="구부러진 연결선 86"/>
          <p:cNvCxnSpPr>
            <a:stCxn id="86" idx="1"/>
          </p:cNvCxnSpPr>
          <p:nvPr/>
        </p:nvCxnSpPr>
        <p:spPr>
          <a:xfrm rot="10800000" flipV="1">
            <a:off x="7549571" y="1241276"/>
            <a:ext cx="142066" cy="86299"/>
          </a:xfrm>
          <a:prstGeom prst="curvedConnector2">
            <a:avLst/>
          </a:prstGeom>
          <a:ln w="254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 87"/>
          <p:cNvCxnSpPr>
            <a:stCxn id="56" idx="2"/>
            <a:endCxn id="42" idx="0"/>
          </p:cNvCxnSpPr>
          <p:nvPr/>
        </p:nvCxnSpPr>
        <p:spPr>
          <a:xfrm rot="16200000" flipH="1">
            <a:off x="3379197" y="1038291"/>
            <a:ext cx="1296145" cy="2333146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971327" y="2318683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</a:t>
            </a:r>
            <a:r>
              <a:rPr lang="en-US" altLang="ko-KR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619399" y="2071881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</a:t>
            </a:r>
            <a:r>
              <a:rPr lang="en-US" altLang="ko-KR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23455" y="1855857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</a:t>
            </a:r>
            <a:r>
              <a:rPr lang="en-US" altLang="ko-KR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627511" y="1628800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</a:t>
            </a:r>
            <a:r>
              <a:rPr lang="en-US" altLang="ko-KR" sz="12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9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8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28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참조</a:t>
            </a:r>
            <a:r>
              <a:rPr lang="en-US" altLang="ko-KR" sz="28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-</a:t>
            </a:r>
            <a:r>
              <a:rPr lang="ko-KR" altLang="en-US" sz="28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유튜브</a:t>
            </a:r>
            <a:r>
              <a:rPr lang="ko-KR" altLang="en-US" sz="28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영상</a:t>
            </a:r>
            <a:r>
              <a:rPr lang="en-US" altLang="ko-KR" sz="28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 </a:t>
            </a:r>
            <a:r>
              <a:rPr lang="en-US" altLang="ko-KR" sz="28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Jira Planning</a:t>
            </a:r>
            <a:endParaRPr lang="en-US" altLang="ko-KR" sz="28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46" y="1196752"/>
            <a:ext cx="9129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www.youtube.com/watch?v=7QrwLT8fgbs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8" y="4053761"/>
            <a:ext cx="4568750" cy="218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11" y="1711538"/>
            <a:ext cx="4255887" cy="206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8" y="1711538"/>
            <a:ext cx="4568749" cy="206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11" y="4053762"/>
            <a:ext cx="4255887" cy="218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29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일감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등록하기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2468601"/>
            <a:ext cx="1944216" cy="7154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Epic, </a:t>
            </a:r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UserStory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Task, Bug…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2809" y="5342805"/>
            <a:ext cx="1944216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560080" y="2215118"/>
            <a:ext cx="1872208" cy="411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Create…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생성하기</a:t>
            </a:r>
          </a:p>
        </p:txBody>
      </p:sp>
      <p:sp>
        <p:nvSpPr>
          <p:cNvPr id="67" name="타원 66"/>
          <p:cNvSpPr/>
          <p:nvPr/>
        </p:nvSpPr>
        <p:spPr>
          <a:xfrm>
            <a:off x="2585232" y="3146299"/>
            <a:ext cx="1872208" cy="7579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스크럼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Planning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생성하기</a:t>
            </a:r>
          </a:p>
        </p:txBody>
      </p:sp>
      <p:cxnSp>
        <p:nvCxnSpPr>
          <p:cNvPr id="8" name="직선 연결선 7"/>
          <p:cNvCxnSpPr>
            <a:stCxn id="2" idx="3"/>
            <a:endCxn id="6" idx="2"/>
          </p:cNvCxnSpPr>
          <p:nvPr/>
        </p:nvCxnSpPr>
        <p:spPr>
          <a:xfrm flipV="1">
            <a:off x="2267744" y="2420888"/>
            <a:ext cx="292336" cy="4054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2" idx="3"/>
            <a:endCxn id="67" idx="2"/>
          </p:cNvCxnSpPr>
          <p:nvPr/>
        </p:nvCxnSpPr>
        <p:spPr>
          <a:xfrm>
            <a:off x="2267744" y="2826309"/>
            <a:ext cx="317488" cy="6989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2585232" y="5301208"/>
            <a:ext cx="1872208" cy="411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스토리로부터 생성하기</a:t>
            </a:r>
          </a:p>
        </p:txBody>
      </p:sp>
      <p:cxnSp>
        <p:nvCxnSpPr>
          <p:cNvPr id="72" name="직선 연결선 71"/>
          <p:cNvCxnSpPr>
            <a:stCxn id="55" idx="3"/>
            <a:endCxn id="71" idx="2"/>
          </p:cNvCxnSpPr>
          <p:nvPr/>
        </p:nvCxnSpPr>
        <p:spPr>
          <a:xfrm>
            <a:off x="2267025" y="5504823"/>
            <a:ext cx="318207" cy="2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36" y="1160004"/>
            <a:ext cx="3908154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3" name="직선 연결선 72"/>
          <p:cNvCxnSpPr>
            <a:stCxn id="6" idx="6"/>
            <a:endCxn id="2050" idx="1"/>
          </p:cNvCxnSpPr>
          <p:nvPr/>
        </p:nvCxnSpPr>
        <p:spPr>
          <a:xfrm flipV="1">
            <a:off x="4432288" y="2384140"/>
            <a:ext cx="226448" cy="36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7" idx="6"/>
            <a:endCxn id="2051" idx="1"/>
          </p:cNvCxnSpPr>
          <p:nvPr/>
        </p:nvCxnSpPr>
        <p:spPr>
          <a:xfrm>
            <a:off x="4457440" y="3525272"/>
            <a:ext cx="406388" cy="83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75178"/>
            <a:ext cx="2919412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28" y="2626658"/>
            <a:ext cx="3908154" cy="19632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9" name="직선 연결선 88"/>
          <p:cNvCxnSpPr>
            <a:stCxn id="71" idx="6"/>
            <a:endCxn id="2056" idx="1"/>
          </p:cNvCxnSpPr>
          <p:nvPr/>
        </p:nvCxnSpPr>
        <p:spPr>
          <a:xfrm>
            <a:off x="4457440" y="5506978"/>
            <a:ext cx="402592" cy="182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직사각형 2069"/>
          <p:cNvSpPr/>
          <p:nvPr/>
        </p:nvSpPr>
        <p:spPr>
          <a:xfrm>
            <a:off x="6845196" y="2384139"/>
            <a:ext cx="1926786" cy="442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메뉴로 생성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20272" y="3462075"/>
            <a:ext cx="1926786" cy="442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스크럼 보드의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Backlog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하단에서 생성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187159" y="5766512"/>
            <a:ext cx="1926786" cy="442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 상세보기의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More&gt; Create sub-task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13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385731"/>
            <a:ext cx="9144000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일감</a:t>
            </a:r>
            <a:r>
              <a:rPr lang="en-US" altLang="ko-KR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등록 필드 설명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4180" y="1268760"/>
            <a:ext cx="4248472" cy="5472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프로젝트 선택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디폴트 선택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Issue Type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Epic/Story/Bug/…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표시될 내용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Reporter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자동지정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작성자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이슈가 소속될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나중에 소스코드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리포지토리랑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 가능하므로 물리적 구현에 의존관계가 있음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Fix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Versions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미리 정의한 버전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여러 버전을 진행하는 경우 등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Priority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(Highest/High/Medium…)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Labels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 구분을 위한 라벨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Attachment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파일 첨부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Linked Issues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타 이슈 연결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Assignee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처리할 담당자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Epic Link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구분될 상위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Epic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이슈를 수행할 스프린트 선택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Acceptance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Criteria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스토리인 경우 테스트 방안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Story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Points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스토리인 경우 스토리의 크기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(1,2,3,5,…)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789040"/>
            <a:ext cx="962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71" y="980728"/>
            <a:ext cx="1535038" cy="123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48197"/>
            <a:ext cx="4176464" cy="33405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05" y="4588768"/>
            <a:ext cx="4176463" cy="1988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9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tx1">
                <a:lumMod val="95000"/>
                <a:lumOff val="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prstDash val="sysDot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2464</Words>
  <Application>Microsoft Office PowerPoint</Application>
  <PresentationFormat>화면 슬라이드 쇼(4:3)</PresentationFormat>
  <Paragraphs>819</Paragraphs>
  <Slides>29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69</cp:revision>
  <dcterms:created xsi:type="dcterms:W3CDTF">2017-04-18T08:57:11Z</dcterms:created>
  <dcterms:modified xsi:type="dcterms:W3CDTF">2017-09-21T08:10:39Z</dcterms:modified>
</cp:coreProperties>
</file>