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97" r:id="rId2"/>
    <p:sldId id="827" r:id="rId3"/>
    <p:sldId id="799" r:id="rId4"/>
    <p:sldId id="825" r:id="rId5"/>
    <p:sldId id="817" r:id="rId6"/>
    <p:sldId id="823" r:id="rId7"/>
    <p:sldId id="824" r:id="rId8"/>
    <p:sldId id="830" r:id="rId9"/>
    <p:sldId id="834" r:id="rId10"/>
    <p:sldId id="847" r:id="rId11"/>
    <p:sldId id="821" r:id="rId12"/>
    <p:sldId id="831" r:id="rId13"/>
    <p:sldId id="848" r:id="rId14"/>
    <p:sldId id="835" r:id="rId15"/>
    <p:sldId id="833" r:id="rId16"/>
    <p:sldId id="840" r:id="rId17"/>
    <p:sldId id="838" r:id="rId18"/>
    <p:sldId id="839" r:id="rId19"/>
    <p:sldId id="837" r:id="rId20"/>
    <p:sldId id="844" r:id="rId21"/>
    <p:sldId id="841" r:id="rId22"/>
    <p:sldId id="849" r:id="rId23"/>
    <p:sldId id="850" r:id="rId24"/>
    <p:sldId id="842" r:id="rId25"/>
    <p:sldId id="843" r:id="rId26"/>
    <p:sldId id="653" r:id="rId27"/>
    <p:sldId id="845" r:id="rId28"/>
    <p:sldId id="846" r:id="rId29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14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29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44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592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740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888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036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184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79A434-EDAE-4BF9-AA83-F3BB64610BC4}">
          <p14:sldIdLst>
            <p14:sldId id="597"/>
            <p14:sldId id="827"/>
            <p14:sldId id="799"/>
            <p14:sldId id="825"/>
            <p14:sldId id="817"/>
            <p14:sldId id="823"/>
            <p14:sldId id="824"/>
            <p14:sldId id="830"/>
            <p14:sldId id="834"/>
            <p14:sldId id="847"/>
            <p14:sldId id="821"/>
            <p14:sldId id="831"/>
            <p14:sldId id="848"/>
            <p14:sldId id="835"/>
            <p14:sldId id="833"/>
            <p14:sldId id="840"/>
            <p14:sldId id="838"/>
            <p14:sldId id="839"/>
            <p14:sldId id="837"/>
            <p14:sldId id="844"/>
            <p14:sldId id="841"/>
            <p14:sldId id="849"/>
            <p14:sldId id="850"/>
            <p14:sldId id="842"/>
            <p14:sldId id="843"/>
            <p14:sldId id="653"/>
            <p14:sldId id="845"/>
            <p14:sldId id="84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06" userDrawn="1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pos="3211">
          <p15:clr>
            <a:srgbClr val="A4A3A4"/>
          </p15:clr>
        </p15:guide>
        <p15:guide id="7" pos="240" userDrawn="1">
          <p15:clr>
            <a:srgbClr val="A4A3A4"/>
          </p15:clr>
        </p15:guide>
        <p15:guide id="8" pos="6000" userDrawn="1">
          <p15:clr>
            <a:srgbClr val="A4A3A4"/>
          </p15:clr>
        </p15:guide>
        <p15:guide id="9" pos="3120">
          <p15:clr>
            <a:srgbClr val="A4A3A4"/>
          </p15:clr>
        </p15:guide>
        <p15:guide id="10" pos="302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CC00"/>
    <a:srgbClr val="CCFFCC"/>
    <a:srgbClr val="FFFFCC"/>
    <a:srgbClr val="FF9900"/>
    <a:srgbClr val="800000"/>
    <a:srgbClr val="3477B1"/>
    <a:srgbClr val="CC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3" autoAdjust="0"/>
    <p:restoredTop sz="94381" autoAdjust="0"/>
  </p:normalViewPr>
  <p:slideViewPr>
    <p:cSldViewPr snapToGrid="0">
      <p:cViewPr varScale="1">
        <p:scale>
          <a:sx n="86" d="100"/>
          <a:sy n="86" d="100"/>
        </p:scale>
        <p:origin x="-1608" y="-78"/>
      </p:cViewPr>
      <p:guideLst>
        <p:guide orient="horz" pos="3906"/>
        <p:guide orient="horz" pos="1480"/>
        <p:guide orient="horz" pos="1185"/>
        <p:guide orient="horz" pos="4133"/>
        <p:guide orient="horz" pos="935"/>
        <p:guide pos="3211"/>
        <p:guide pos="240"/>
        <p:guide pos="6000"/>
        <p:guide pos="3120"/>
        <p:guide pos="30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700" y="-96"/>
      </p:cViewPr>
      <p:guideLst>
        <p:guide orient="horz" pos="3131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705" cy="496644"/>
          </a:xfrm>
          <a:prstGeom prst="rect">
            <a:avLst/>
          </a:prstGeom>
        </p:spPr>
        <p:txBody>
          <a:bodyPr vert="horz" lIns="92225" tIns="46113" rIns="92225" bIns="46113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876" y="0"/>
            <a:ext cx="2950704" cy="496644"/>
          </a:xfrm>
          <a:prstGeom prst="rect">
            <a:avLst/>
          </a:prstGeom>
        </p:spPr>
        <p:txBody>
          <a:bodyPr vert="horz" lIns="92225" tIns="46113" rIns="92225" bIns="46113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FF6C672-D9CC-4A38-97C0-94D63F1E69E7}" type="datetimeFigureOut">
              <a:rPr lang="ko-KR" altLang="en-US"/>
              <a:pPr>
                <a:defRPr/>
              </a:pPr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1077"/>
            <a:ext cx="2950705" cy="496644"/>
          </a:xfrm>
          <a:prstGeom prst="rect">
            <a:avLst/>
          </a:prstGeom>
        </p:spPr>
        <p:txBody>
          <a:bodyPr vert="horz" lIns="92225" tIns="46113" rIns="92225" bIns="46113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876" y="9441077"/>
            <a:ext cx="2950704" cy="496644"/>
          </a:xfrm>
          <a:prstGeom prst="rect">
            <a:avLst/>
          </a:prstGeom>
        </p:spPr>
        <p:txBody>
          <a:bodyPr vert="horz" lIns="92225" tIns="46113" rIns="92225" bIns="46113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247C1AF-6BBF-4710-B3AE-FE15CC5FBC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1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705" cy="498261"/>
          </a:xfrm>
          <a:prstGeom prst="rect">
            <a:avLst/>
          </a:prstGeom>
        </p:spPr>
        <p:txBody>
          <a:bodyPr vert="horz" lIns="92245" tIns="46123" rIns="92245" bIns="46123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876" y="0"/>
            <a:ext cx="2950704" cy="498261"/>
          </a:xfrm>
          <a:prstGeom prst="rect">
            <a:avLst/>
          </a:prstGeom>
        </p:spPr>
        <p:txBody>
          <a:bodyPr vert="horz" lIns="92245" tIns="46123" rIns="92245" bIns="46123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B7F2774-D475-4E21-9F94-806CA718B0CC}" type="datetimeFigureOut">
              <a:rPr lang="ko-KR" altLang="en-US"/>
              <a:pPr>
                <a:defRPr/>
              </a:pPr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7713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45" tIns="46123" rIns="92245" bIns="46123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58" y="4720539"/>
            <a:ext cx="5446084" cy="4473026"/>
          </a:xfrm>
          <a:prstGeom prst="rect">
            <a:avLst/>
          </a:prstGeom>
        </p:spPr>
        <p:txBody>
          <a:bodyPr vert="horz" lIns="92245" tIns="46123" rIns="92245" bIns="4612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9460"/>
            <a:ext cx="2950705" cy="498261"/>
          </a:xfrm>
          <a:prstGeom prst="rect">
            <a:avLst/>
          </a:prstGeom>
        </p:spPr>
        <p:txBody>
          <a:bodyPr vert="horz" lIns="92245" tIns="46123" rIns="92245" bIns="46123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876" y="9439460"/>
            <a:ext cx="2950704" cy="498261"/>
          </a:xfrm>
          <a:prstGeom prst="rect">
            <a:avLst/>
          </a:prstGeom>
        </p:spPr>
        <p:txBody>
          <a:bodyPr vert="horz" lIns="92245" tIns="46123" rIns="92245" bIns="46123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972D641-F676-42CE-B31B-0193FFA03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24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2D641-F676-42CE-B31B-0193FFA03D9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2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83196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ix고딕 B" pitchFamily="18" charset="-127"/>
                <a:cs typeface="Arial" pitchFamily="34" charset="0"/>
              </a:rPr>
              <a:t>- </a:t>
            </a:r>
            <a:fld id="{A2233284-5C69-4BC4-BD77-D43233C162EB}" type="slidenum">
              <a:rPr kumimoji="0" lang="en-US" altLang="ko-KR" sz="800" ker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ix고딕 B" pitchFamily="18" charset="-127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ix고딕 B" pitchFamily="18" charset="-127"/>
                <a:cs typeface="Arial" pitchFamily="34" charset="0"/>
              </a:rPr>
              <a:t> -</a:t>
            </a:r>
            <a:endParaRPr kumimoji="0" lang="ko-KR" altLang="en-US" sz="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Rix고딕 B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61" indent="-3428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task.skcc.com/browse/DEPDEV-61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0" y="3234204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498518"/>
            <a:ext cx="4724400" cy="1063572"/>
          </a:xfrm>
          <a:prstGeom prst="rect">
            <a:avLst/>
          </a:prstGeom>
          <a:solidFill>
            <a:schemeClr val="bg1"/>
          </a:solidFill>
        </p:spPr>
        <p:txBody>
          <a:bodyPr wrap="square" lIns="77925" tIns="38963" rIns="77925" bIns="38963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/>
            <a:r>
              <a:rPr lang="en-US" altLang="ko-KR" sz="3600" b="1" dirty="0">
                <a:solidFill>
                  <a:srgbClr val="0041A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pple SD Gothic Neo ExtraBold" charset="-127"/>
              </a:rPr>
              <a:t>SDET </a:t>
            </a:r>
            <a:r>
              <a:rPr lang="ko-KR" altLang="en-US" sz="3600" b="1" dirty="0" smtClean="0">
                <a:solidFill>
                  <a:srgbClr val="0041A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pple SD Gothic Neo ExtraBold" charset="-127"/>
              </a:rPr>
              <a:t>지원내용 정리</a:t>
            </a:r>
            <a:endParaRPr lang="en-US" altLang="ko-KR" sz="3600" b="1" dirty="0" smtClean="0">
              <a:solidFill>
                <a:srgbClr val="0041A0"/>
              </a:solidFill>
              <a:latin typeface="Calibri" panose="020F0502020204030204" pitchFamily="34" charset="0"/>
              <a:ea typeface="맑은 고딕" panose="020B0503020000020004" pitchFamily="50" charset="-127"/>
              <a:cs typeface="Apple SD Gothic Neo ExtraBold" charset="-127"/>
            </a:endParaRPr>
          </a:p>
          <a:p>
            <a:pPr algn="ctr"/>
            <a:r>
              <a:rPr lang="en-US" altLang="ko-KR" sz="2800" b="1" dirty="0" smtClean="0">
                <a:solidFill>
                  <a:srgbClr val="0041A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pple SD Gothic Neo ExtraBold" charset="-127"/>
              </a:rPr>
              <a:t>- DEP</a:t>
            </a:r>
            <a:r>
              <a:rPr lang="ko-KR" altLang="en-US" sz="2800" b="1" dirty="0" smtClean="0">
                <a:solidFill>
                  <a:srgbClr val="0041A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pple SD Gothic Neo ExtraBold" charset="-127"/>
              </a:rPr>
              <a:t>프로젝트 </a:t>
            </a:r>
            <a:endParaRPr lang="en-US" altLang="ko-KR" sz="2800" b="1" dirty="0">
              <a:solidFill>
                <a:srgbClr val="0041A0"/>
              </a:solidFill>
              <a:latin typeface="Calibri" panose="020F0502020204030204" pitchFamily="34" charset="0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6474" y="3878160"/>
            <a:ext cx="6313054" cy="386464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2017.9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월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~11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월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(3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개월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980065" y="2512771"/>
            <a:ext cx="1463406" cy="77301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b="1" kern="0" dirty="0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13195"/>
            <a:ext cx="9905999" cy="906785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DEP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전략</a:t>
            </a:r>
            <a:endParaRPr lang="en-US" altLang="ko-KR" sz="2400" b="1" dirty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99204" y="1328259"/>
            <a:ext cx="4519244" cy="468312"/>
            <a:chOff x="415925" y="1882776"/>
            <a:chExt cx="9074150" cy="357447"/>
          </a:xfrm>
        </p:grpSpPr>
        <p:grpSp>
          <p:nvGrpSpPr>
            <p:cNvPr id="44" name="그룹 170"/>
            <p:cNvGrpSpPr/>
            <p:nvPr/>
          </p:nvGrpSpPr>
          <p:grpSpPr>
            <a:xfrm>
              <a:off x="415925" y="1882776"/>
              <a:ext cx="9074150" cy="357447"/>
              <a:chOff x="415925" y="1882776"/>
              <a:chExt cx="9074150" cy="357447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V="1">
                <a:off x="415925" y="1882776"/>
                <a:ext cx="90741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415925" y="2240223"/>
                <a:ext cx="907415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/>
            <p:cNvSpPr/>
            <p:nvPr/>
          </p:nvSpPr>
          <p:spPr bwMode="auto">
            <a:xfrm>
              <a:off x="644043" y="1933603"/>
              <a:ext cx="8617914" cy="25579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/>
              <a:tailEnd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9pPr>
            </a:lstStyle>
            <a:p>
              <a:pPr algn="ctr" defTabSz="779252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ko-KR" altLang="en-US" b="1" dirty="0" smtClean="0">
                  <a:solidFill>
                    <a:srgbClr val="01559E"/>
                  </a:solidFill>
                  <a:latin typeface="Calibri" panose="020F0502020204030204" pitchFamily="34" charset="0"/>
                  <a:ea typeface="맑은 고딕"/>
                  <a:cs typeface="+mn-cs"/>
                </a:rPr>
                <a:t>제품 특성 기반</a:t>
              </a:r>
              <a:endParaRPr lang="en-US" altLang="ko-KR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54959" y="1328259"/>
            <a:ext cx="4519244" cy="468312"/>
            <a:chOff x="415925" y="1882776"/>
            <a:chExt cx="9074150" cy="357447"/>
          </a:xfrm>
        </p:grpSpPr>
        <p:grpSp>
          <p:nvGrpSpPr>
            <p:cNvPr id="51" name="그룹 170"/>
            <p:cNvGrpSpPr/>
            <p:nvPr/>
          </p:nvGrpSpPr>
          <p:grpSpPr>
            <a:xfrm>
              <a:off x="415925" y="1882776"/>
              <a:ext cx="9074150" cy="357447"/>
              <a:chOff x="415925" y="1882776"/>
              <a:chExt cx="9074150" cy="357447"/>
            </a:xfrm>
          </p:grpSpPr>
          <p:cxnSp>
            <p:nvCxnSpPr>
              <p:cNvPr id="53" name="직선 연결선 52"/>
              <p:cNvCxnSpPr/>
              <p:nvPr/>
            </p:nvCxnSpPr>
            <p:spPr>
              <a:xfrm flipV="1">
                <a:off x="415925" y="1882776"/>
                <a:ext cx="90741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415925" y="2240223"/>
                <a:ext cx="907415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/>
            <p:cNvSpPr/>
            <p:nvPr/>
          </p:nvSpPr>
          <p:spPr bwMode="auto">
            <a:xfrm>
              <a:off x="644043" y="1933603"/>
              <a:ext cx="8617914" cy="25579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/>
              <a:tailEnd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9pPr>
            </a:lstStyle>
            <a:p>
              <a:pPr algn="ctr" defTabSz="779252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ko-KR" altLang="en-US" b="1" dirty="0" smtClean="0">
                  <a:solidFill>
                    <a:srgbClr val="01559E"/>
                  </a:solidFill>
                  <a:latin typeface="Calibri" panose="020F0502020204030204" pitchFamily="34" charset="0"/>
                  <a:ea typeface="맑은 고딕"/>
                  <a:cs typeface="+mn-cs"/>
                </a:rPr>
                <a:t>수행인력 역량 </a:t>
              </a:r>
              <a:r>
                <a:rPr lang="en-US" altLang="ko-KR" b="1" dirty="0" smtClean="0">
                  <a:solidFill>
                    <a:srgbClr val="01559E"/>
                  </a:solidFill>
                  <a:latin typeface="Calibri" panose="020F0502020204030204" pitchFamily="34" charset="0"/>
                  <a:ea typeface="맑은 고딕"/>
                  <a:cs typeface="+mn-cs"/>
                </a:rPr>
                <a:t>/ </a:t>
              </a:r>
              <a:r>
                <a:rPr lang="ko-KR" altLang="en-US" b="1" dirty="0" smtClean="0">
                  <a:solidFill>
                    <a:srgbClr val="01559E"/>
                  </a:solidFill>
                  <a:latin typeface="Calibri" panose="020F0502020204030204" pitchFamily="34" charset="0"/>
                  <a:ea typeface="맑은 고딕"/>
                  <a:cs typeface="+mn-cs"/>
                </a:rPr>
                <a:t>리소스 기반</a:t>
              </a:r>
              <a:endParaRPr lang="en-US" altLang="ko-KR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  <a:cs typeface="+mn-cs"/>
              </a:endParaRPr>
            </a:p>
          </p:txBody>
        </p:sp>
      </p:grpSp>
      <p:sp>
        <p:nvSpPr>
          <p:cNvPr id="3" name="원통 2"/>
          <p:cNvSpPr/>
          <p:nvPr/>
        </p:nvSpPr>
        <p:spPr>
          <a:xfrm>
            <a:off x="716096" y="5721427"/>
            <a:ext cx="738130" cy="451692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5" name="원통 54"/>
          <p:cNvSpPr/>
          <p:nvPr/>
        </p:nvSpPr>
        <p:spPr>
          <a:xfrm>
            <a:off x="1707614" y="5708573"/>
            <a:ext cx="738130" cy="451692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원통 56"/>
          <p:cNvSpPr/>
          <p:nvPr/>
        </p:nvSpPr>
        <p:spPr>
          <a:xfrm>
            <a:off x="2583455" y="5714082"/>
            <a:ext cx="738130" cy="451692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561" y="3903646"/>
            <a:ext cx="1142082" cy="1740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MSA</a:t>
            </a: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 </a:t>
            </a: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A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kern="0" dirty="0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kern="0" dirty="0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2425" y="5148554"/>
            <a:ext cx="675702" cy="3855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DAO</a:t>
            </a:r>
            <a:endParaRPr kumimoji="0" lang="ko-KR" altLang="en-US" sz="12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7113" y="4661975"/>
            <a:ext cx="675702" cy="3855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kumimoji="0" lang="ko-KR" altLang="en-US" sz="12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6096" y="4311271"/>
            <a:ext cx="675702" cy="2827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Controller</a:t>
            </a:r>
            <a:endParaRPr kumimoji="0" lang="ko-KR" altLang="en-US" sz="12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5560" y="3540091"/>
            <a:ext cx="2846025" cy="26440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API Gateway</a:t>
            </a:r>
            <a:endParaRPr kumimoji="0" lang="ko-KR" altLang="en-US" sz="1400" b="1" kern="0" dirty="0" err="1" smtClea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70043" y="3903645"/>
            <a:ext cx="686718" cy="1740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>
                <a:solidFill>
                  <a:srgbClr val="34649D"/>
                </a:solidFill>
                <a:latin typeface="Calibri" panose="020F0502020204030204" pitchFamily="34" charset="0"/>
              </a:rPr>
              <a:t>MSA</a:t>
            </a:r>
            <a:r>
              <a:rPr kumimoji="0" lang="ko-KR" altLang="en-US" sz="1600" b="1" kern="0" dirty="0">
                <a:solidFill>
                  <a:srgbClr val="34649D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</a:rPr>
              <a:t>B</a:t>
            </a:r>
            <a:endParaRPr kumimoji="0" lang="ko-KR" altLang="en-US" sz="1600" b="1" kern="0" dirty="0" err="1">
              <a:solidFill>
                <a:srgbClr val="34649D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94472" y="3896302"/>
            <a:ext cx="686718" cy="1740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>
                <a:solidFill>
                  <a:srgbClr val="34649D"/>
                </a:solidFill>
                <a:latin typeface="Calibri" panose="020F0502020204030204" pitchFamily="34" charset="0"/>
              </a:rPr>
              <a:t>MSA</a:t>
            </a:r>
            <a:r>
              <a:rPr kumimoji="0" lang="ko-KR" altLang="en-US" sz="1600" b="1" kern="0" dirty="0">
                <a:solidFill>
                  <a:srgbClr val="34649D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</a:rPr>
              <a:t>C</a:t>
            </a:r>
            <a:endParaRPr kumimoji="0" lang="ko-KR" altLang="en-US" sz="1600" b="1" kern="0" dirty="0" err="1">
              <a:solidFill>
                <a:srgbClr val="34649D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84153" y="3896301"/>
            <a:ext cx="686718" cy="1740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Portal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Server</a:t>
            </a: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3573136" y="5714082"/>
            <a:ext cx="738130" cy="451692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30078" y="4903427"/>
            <a:ext cx="1916935" cy="2882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/>
              </a:rPr>
              <a:t>Discovery</a:t>
            </a:r>
            <a:endParaRPr kumimoji="0" lang="ko-KR" altLang="en-US" sz="1100" b="1" kern="0" dirty="0" err="1" smtClean="0">
              <a:solidFill>
                <a:srgbClr val="FF0000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2425" y="4168051"/>
            <a:ext cx="675702" cy="1322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Swagger</a:t>
            </a:r>
            <a:endParaRPr kumimoji="0" lang="ko-KR" altLang="en-US" sz="10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8" name="평행 사변형 67"/>
          <p:cNvSpPr/>
          <p:nvPr/>
        </p:nvSpPr>
        <p:spPr>
          <a:xfrm>
            <a:off x="787704" y="2512771"/>
            <a:ext cx="644487" cy="77301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안드로이</a:t>
            </a:r>
            <a:r>
              <a:rPr kumimoji="0" lang="ko-KR" altLang="en-US" sz="800" b="1" kern="0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드</a:t>
            </a:r>
            <a:endParaRPr kumimoji="0" lang="ko-KR" altLang="en-US" sz="800" b="1" kern="0" dirty="0" smtClea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1" name="평행 사변형 70"/>
          <p:cNvSpPr/>
          <p:nvPr/>
        </p:nvSpPr>
        <p:spPr>
          <a:xfrm>
            <a:off x="1696593" y="2512771"/>
            <a:ext cx="644487" cy="77301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iOS</a:t>
            </a:r>
            <a:endParaRPr kumimoji="0" lang="ko-KR" altLang="en-US" sz="1000" b="1" kern="0" dirty="0" smtClea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062688" y="2608247"/>
            <a:ext cx="1296319" cy="583894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kern="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웹포</a:t>
            </a:r>
            <a:r>
              <a:rPr kumimoji="0" lang="ko-KR" altLang="en-US" sz="1100" b="1" kern="0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탈</a:t>
            </a:r>
            <a:endParaRPr kumimoji="0" lang="ko-KR" altLang="en-US" sz="1100" b="1" kern="0" dirty="0" smtClea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73986" y="3540090"/>
            <a:ext cx="885021" cy="26440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…</a:t>
            </a:r>
            <a:endParaRPr kumimoji="0" lang="ko-KR" altLang="en-US" sz="1400" b="1" kern="0" dirty="0" err="1" smtClean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75" name="직선 연결선 74"/>
          <p:cNvCxnSpPr>
            <a:stCxn id="68" idx="4"/>
            <a:endCxn id="42" idx="0"/>
          </p:cNvCxnSpPr>
          <p:nvPr/>
        </p:nvCxnSpPr>
        <p:spPr>
          <a:xfrm>
            <a:off x="1109948" y="3285781"/>
            <a:ext cx="788625" cy="25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3"/>
            <a:endCxn id="42" idx="0"/>
          </p:cNvCxnSpPr>
          <p:nvPr/>
        </p:nvCxnSpPr>
        <p:spPr>
          <a:xfrm flipH="1">
            <a:off x="1898573" y="3285781"/>
            <a:ext cx="39703" cy="25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105360" y="2071435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일반 사용자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17004" y="2085335"/>
            <a:ext cx="1183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운영자</a:t>
            </a:r>
            <a:r>
              <a:rPr lang="en-US" altLang="ko-KR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, </a:t>
            </a:r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관리자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0" name="양쪽 모서리가 둥근 사각형 89"/>
          <p:cNvSpPr/>
          <p:nvPr/>
        </p:nvSpPr>
        <p:spPr>
          <a:xfrm>
            <a:off x="5244034" y="2816178"/>
            <a:ext cx="870332" cy="518715"/>
          </a:xfrm>
          <a:prstGeom prst="round2SameRect">
            <a:avLst>
              <a:gd name="adj1" fmla="val 40030"/>
              <a:gd name="adj2" fmla="val 0"/>
            </a:avLst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403778" y="2505405"/>
            <a:ext cx="561860" cy="5040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5" name="양쪽 모서리가 둥근 사각형 94"/>
          <p:cNvSpPr/>
          <p:nvPr/>
        </p:nvSpPr>
        <p:spPr>
          <a:xfrm>
            <a:off x="5589228" y="2706939"/>
            <a:ext cx="870332" cy="518715"/>
          </a:xfrm>
          <a:prstGeom prst="round2SameRect">
            <a:avLst>
              <a:gd name="adj1" fmla="val 40030"/>
              <a:gd name="adj2" fmla="val 0"/>
            </a:avLst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748972" y="2396166"/>
            <a:ext cx="561860" cy="5040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100813" y="3380347"/>
            <a:ext cx="1454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QA, </a:t>
            </a:r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사업관리</a:t>
            </a:r>
            <a:r>
              <a:rPr lang="en-US" altLang="ko-KR" sz="1200" b="1" dirty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 </a:t>
            </a:r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업무 </a:t>
            </a:r>
            <a:endParaRPr lang="en-US" altLang="ko-KR" sz="1200" b="1" dirty="0" smtClean="0">
              <a:solidFill>
                <a:srgbClr val="01559E"/>
              </a:solidFill>
              <a:latin typeface="Calibri" panose="020F0502020204030204" pitchFamily="34" charset="0"/>
              <a:ea typeface="맑은 고딕"/>
            </a:endParaRPr>
          </a:p>
          <a:p>
            <a:pPr algn="ctr"/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병행 인력</a:t>
            </a:r>
            <a:endParaRPr lang="en-US" altLang="ko-KR" sz="1200" b="1" dirty="0" smtClean="0">
              <a:solidFill>
                <a:srgbClr val="01559E"/>
              </a:solidFill>
              <a:latin typeface="Calibri" panose="020F0502020204030204" pitchFamily="34" charset="0"/>
              <a:ea typeface="맑은 고딕"/>
            </a:endParaRPr>
          </a:p>
          <a:p>
            <a:pPr algn="ctr"/>
            <a:r>
              <a:rPr lang="en-US" altLang="ko-KR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SDET </a:t>
            </a:r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겸직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808425" y="2348434"/>
            <a:ext cx="683046" cy="321093"/>
          </a:xfrm>
          <a:prstGeom prst="roundRect">
            <a:avLst/>
          </a:prstGeom>
          <a:solidFill>
            <a:srgbClr val="0000FF">
              <a:alpha val="40000"/>
            </a:srgb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강점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808425" y="3376524"/>
            <a:ext cx="683046" cy="3210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약점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7730383" y="3081715"/>
            <a:ext cx="1878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(Java) </a:t>
            </a:r>
            <a:r>
              <a:rPr lang="ko-KR" altLang="en-US" sz="14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개발경험 없음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730383" y="3451811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기존업무 병행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59436" y="2459563"/>
            <a:ext cx="1924842" cy="3423624"/>
            <a:chOff x="59436" y="2757022"/>
            <a:chExt cx="1924842" cy="3423624"/>
          </a:xfrm>
        </p:grpSpPr>
        <p:sp>
          <p:nvSpPr>
            <p:cNvPr id="88" name="직사각형 87"/>
            <p:cNvSpPr/>
            <p:nvPr/>
          </p:nvSpPr>
          <p:spPr>
            <a:xfrm>
              <a:off x="688104" y="4465510"/>
              <a:ext cx="744088" cy="1388126"/>
            </a:xfrm>
            <a:prstGeom prst="rect">
              <a:avLst/>
            </a:prstGeom>
            <a:noFill/>
            <a:ln w="25400" cap="rnd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600" b="1" kern="0" dirty="0" err="1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436" y="5934425"/>
              <a:ext cx="1560042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1)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업무 단위 서버 테스트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36551" y="3677806"/>
              <a:ext cx="1640193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2) REST API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테스트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/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자동화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78976" y="2757022"/>
              <a:ext cx="1805302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3) 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모바일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UI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스프린트 테스트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7751337" y="3794481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마인드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749120" y="2191714"/>
            <a:ext cx="2040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프로젝트 관점 경험자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748676" y="2517153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개발팀에 강한 영향력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/>
          <p:cNvCxnSpPr>
            <a:stCxn id="94" idx="3"/>
            <a:endCxn id="107" idx="1"/>
          </p:cNvCxnSpPr>
          <p:nvPr/>
        </p:nvCxnSpPr>
        <p:spPr>
          <a:xfrm flipV="1">
            <a:off x="7491471" y="2330214"/>
            <a:ext cx="257649" cy="17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94" idx="3"/>
            <a:endCxn id="108" idx="1"/>
          </p:cNvCxnSpPr>
          <p:nvPr/>
        </p:nvCxnSpPr>
        <p:spPr>
          <a:xfrm>
            <a:off x="7491471" y="2508981"/>
            <a:ext cx="257205" cy="16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99" idx="3"/>
            <a:endCxn id="98" idx="1"/>
          </p:cNvCxnSpPr>
          <p:nvPr/>
        </p:nvCxnSpPr>
        <p:spPr>
          <a:xfrm flipV="1">
            <a:off x="7491471" y="3235604"/>
            <a:ext cx="238912" cy="30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99" idx="3"/>
            <a:endCxn id="101" idx="1"/>
          </p:cNvCxnSpPr>
          <p:nvPr/>
        </p:nvCxnSpPr>
        <p:spPr>
          <a:xfrm>
            <a:off x="7491471" y="3537071"/>
            <a:ext cx="238912" cy="6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99" idx="3"/>
            <a:endCxn id="106" idx="1"/>
          </p:cNvCxnSpPr>
          <p:nvPr/>
        </p:nvCxnSpPr>
        <p:spPr>
          <a:xfrm>
            <a:off x="7491471" y="3537071"/>
            <a:ext cx="259866" cy="41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5255051" y="4498380"/>
            <a:ext cx="2949846" cy="1400637"/>
            <a:chOff x="5255051" y="4795839"/>
            <a:chExt cx="2949846" cy="1400637"/>
          </a:xfrm>
        </p:grpSpPr>
        <p:sp>
          <p:nvSpPr>
            <p:cNvPr id="123" name="직사각형 122"/>
            <p:cNvSpPr/>
            <p:nvPr/>
          </p:nvSpPr>
          <p:spPr>
            <a:xfrm>
              <a:off x="5255051" y="4795839"/>
              <a:ext cx="2885534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1)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사용자 스토리 단위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AC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작성 및 피드백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55051" y="5155731"/>
              <a:ext cx="2397066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2) REST API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테스트 스크립트 작성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255051" y="5534146"/>
              <a:ext cx="2949846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3)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개발자와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스프린트별로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 짝 테스트 수행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255051" y="5919477"/>
              <a:ext cx="2318070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4) AC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맑은 고딕"/>
                </a:rPr>
                <a:t>기반 스프린트 테스트 수행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2.2 REST API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대상 테스트 자동화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58055" y="1158359"/>
            <a:ext cx="9004260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란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인터넷 상에 </a:t>
            </a:r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스펙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관련 구현으로 노출시킨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를 부르는 말로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실제로는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Restful </a:t>
            </a:r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웹서비스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방식으로 구현한 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Open API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를 뜻함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여러 클라이언트에 동일한 기능을 제공하기 위한 관련 개념 및 기술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테스트 자동화의 필요성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개발기간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서버간의 </a:t>
            </a:r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커뮤니케이션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운영기간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변경으로 인한 영향 검사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테스트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9" y="3971925"/>
            <a:ext cx="4109170" cy="2545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71925"/>
            <a:ext cx="4333876" cy="2545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460264" y="5534025"/>
            <a:ext cx="266700" cy="44767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138988" y="5324474"/>
            <a:ext cx="266700" cy="44767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533900" y="4810125"/>
            <a:ext cx="762000" cy="117157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98489" y="3712875"/>
            <a:ext cx="1946367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 개념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6279" y="3720525"/>
            <a:ext cx="233269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자동화를 통한 기능 자동 검증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8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>
          <a:xfrm>
            <a:off x="352425" y="5286375"/>
            <a:ext cx="9067800" cy="1057275"/>
          </a:xfrm>
          <a:prstGeom prst="rightArrow">
            <a:avLst>
              <a:gd name="adj1" fmla="val 50000"/>
              <a:gd name="adj2" fmla="val 37387"/>
            </a:avLst>
          </a:prstGeom>
          <a:solidFill>
            <a:schemeClr val="bg1">
              <a:lumMod val="95000"/>
            </a:schemeClr>
          </a:solidFill>
          <a:ln w="25400" cap="rnd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2.2 REST 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대상 테스트 자동화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05717" y="5661123"/>
            <a:ext cx="210506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모니터링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0" y="1762126"/>
            <a:ext cx="3305276" cy="219074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59" y="2580579"/>
            <a:ext cx="2897565" cy="19668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1762126"/>
            <a:ext cx="2490941" cy="23574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95" y="2629261"/>
            <a:ext cx="3210075" cy="19264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1722059" y="2940845"/>
            <a:ext cx="1266324" cy="73538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165923" y="2940845"/>
            <a:ext cx="1162535" cy="64331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350924" y="2940845"/>
            <a:ext cx="1325809" cy="64331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2538" y="5661123"/>
            <a:ext cx="9653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검토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22059" y="5676894"/>
            <a:ext cx="2230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테스트 및 결함 조치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5923" y="5676894"/>
            <a:ext cx="252665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스크립트 작성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3" descr="\\10.250.183.105\### Design Library ###\400. 제안설명회작업 Library\470. 제안설명회 PD작업\[16_10_10] KTNET 전산센터 이전\05_PD소스\픽토그램\우리픽토그램-01.png"/>
          <p:cNvPicPr>
            <a:picLocks noChangeAspect="1" noChangeArrowheads="1"/>
          </p:cNvPicPr>
          <p:nvPr/>
        </p:nvPicPr>
        <p:blipFill>
          <a:blip r:embed="rId7" cstate="print">
            <a:lum bright="-14000" contrast="-5000"/>
          </a:blip>
          <a:srcRect/>
          <a:stretch>
            <a:fillRect/>
          </a:stretch>
        </p:blipFill>
        <p:spPr bwMode="auto">
          <a:xfrm>
            <a:off x="527797" y="3730504"/>
            <a:ext cx="858343" cy="828000"/>
          </a:xfrm>
          <a:prstGeom prst="rect">
            <a:avLst/>
          </a:prstGeom>
          <a:noFill/>
        </p:spPr>
      </p:pic>
      <p:pic>
        <p:nvPicPr>
          <p:cNvPr id="5" name="Picture 5" descr="\\10.250.183.105\### Design Library ###\400. 제안설명회작업 Library\470. 제안설명회 PD작업\[16_10_10] KTNET 전산센터 이전\05_PD소스\픽토그램\우리픽토그램-03.png"/>
          <p:cNvPicPr>
            <a:picLocks noChangeAspect="1" noChangeArrowheads="1"/>
          </p:cNvPicPr>
          <p:nvPr/>
        </p:nvPicPr>
        <p:blipFill>
          <a:blip r:embed="rId8" cstate="print">
            <a:lum bright="-14000" contrast="-5000"/>
          </a:blip>
          <a:srcRect/>
          <a:stretch>
            <a:fillRect/>
          </a:stretch>
        </p:blipFill>
        <p:spPr bwMode="auto">
          <a:xfrm>
            <a:off x="7676733" y="4520717"/>
            <a:ext cx="858343" cy="828000"/>
          </a:xfrm>
          <a:prstGeom prst="rect">
            <a:avLst/>
          </a:prstGeom>
          <a:noFill/>
        </p:spPr>
      </p:pic>
      <p:pic>
        <p:nvPicPr>
          <p:cNvPr id="6" name="Picture 50" descr="\\10.250.183.105\### Design Library ###\400. 제안설명회작업 Library\470. 제안설명회 PD작업\[16_10_10] KTNET 전산센터 이전\05_PD소스\픽토그램\우리픽토그램-48.png"/>
          <p:cNvPicPr>
            <a:picLocks noChangeAspect="1" noChangeArrowheads="1"/>
          </p:cNvPicPr>
          <p:nvPr/>
        </p:nvPicPr>
        <p:blipFill>
          <a:blip r:embed="rId9" cstate="print">
            <a:lum bright="-14000" contrast="-5000"/>
          </a:blip>
          <a:srcRect/>
          <a:stretch>
            <a:fillRect/>
          </a:stretch>
        </p:blipFill>
        <p:spPr bwMode="auto">
          <a:xfrm>
            <a:off x="5023146" y="4106717"/>
            <a:ext cx="858343" cy="828000"/>
          </a:xfrm>
          <a:prstGeom prst="rect">
            <a:avLst/>
          </a:prstGeom>
          <a:noFill/>
        </p:spPr>
      </p:pic>
      <p:pic>
        <p:nvPicPr>
          <p:cNvPr id="7" name="Picture 45" descr="\\10.250.183.105\### Design Library ###\400. 제안설명회작업 Library\470. 제안설명회 PD작업\[16_10_10] KTNET 전산센터 이전\05_PD소스\픽토그램\우리픽토그램-43.png"/>
          <p:cNvPicPr>
            <a:picLocks noChangeAspect="1" noChangeArrowheads="1"/>
          </p:cNvPicPr>
          <p:nvPr/>
        </p:nvPicPr>
        <p:blipFill>
          <a:blip r:embed="rId10" cstate="print">
            <a:lum bright="-14000" contrast="-5000"/>
          </a:blip>
          <a:srcRect/>
          <a:stretch>
            <a:fillRect/>
          </a:stretch>
        </p:blipFill>
        <p:spPr bwMode="auto">
          <a:xfrm>
            <a:off x="2559212" y="4508176"/>
            <a:ext cx="858343" cy="8280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167066" y="4300010"/>
            <a:ext cx="2230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및 결함 조치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56448" y="3898551"/>
            <a:ext cx="252665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스크립트 작성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4303" y="3522338"/>
            <a:ext cx="9653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검토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34390" y="4300010"/>
            <a:ext cx="210506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모니터링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8055" y="1158359"/>
            <a:ext cx="9176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수행 절차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0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5"/>
            <a:ext cx="9905999" cy="906785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24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스펙과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테스트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자동화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endParaRPr lang="en-US" altLang="ko-KR" sz="2400" b="1" dirty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3371161" y="919980"/>
            <a:ext cx="44068" cy="53486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220337" y="1630496"/>
            <a:ext cx="1156771" cy="374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Reward(</a:t>
            </a: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보상</a:t>
            </a:r>
            <a:r>
              <a:rPr kumimoji="0" lang="en-US" altLang="ko-KR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)</a:t>
            </a:r>
            <a:endParaRPr kumimoji="0" lang="ko-KR" altLang="en-US" sz="1400" b="1" kern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8612" y="80295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리소스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72867" y="1269694"/>
            <a:ext cx="1178805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목록조회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72867" y="1826963"/>
            <a:ext cx="1178805" cy="360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상세조회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72867" y="2340165"/>
            <a:ext cx="1178805" cy="360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등록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72867" y="2897433"/>
            <a:ext cx="1178805" cy="360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수정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72866" y="3413888"/>
            <a:ext cx="1178805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삭제</a:t>
            </a:r>
          </a:p>
        </p:txBody>
      </p:sp>
      <p:cxnSp>
        <p:nvCxnSpPr>
          <p:cNvPr id="9" name="직선 연결선 8"/>
          <p:cNvCxnSpPr>
            <a:stCxn id="4" idx="3"/>
            <a:endCxn id="7" idx="1"/>
          </p:cNvCxnSpPr>
          <p:nvPr/>
        </p:nvCxnSpPr>
        <p:spPr>
          <a:xfrm flipV="1">
            <a:off x="1377108" y="1450095"/>
            <a:ext cx="495759" cy="36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" idx="3"/>
            <a:endCxn id="40" idx="1"/>
          </p:cNvCxnSpPr>
          <p:nvPr/>
        </p:nvCxnSpPr>
        <p:spPr>
          <a:xfrm>
            <a:off x="1377108" y="1817783"/>
            <a:ext cx="495759" cy="18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" idx="3"/>
            <a:endCxn id="41" idx="1"/>
          </p:cNvCxnSpPr>
          <p:nvPr/>
        </p:nvCxnSpPr>
        <p:spPr>
          <a:xfrm>
            <a:off x="1377108" y="1817783"/>
            <a:ext cx="495759" cy="702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" idx="3"/>
            <a:endCxn id="42" idx="1"/>
          </p:cNvCxnSpPr>
          <p:nvPr/>
        </p:nvCxnSpPr>
        <p:spPr>
          <a:xfrm>
            <a:off x="1377108" y="1817783"/>
            <a:ext cx="495759" cy="126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" idx="3"/>
            <a:endCxn id="43" idx="1"/>
          </p:cNvCxnSpPr>
          <p:nvPr/>
        </p:nvCxnSpPr>
        <p:spPr>
          <a:xfrm>
            <a:off x="1377108" y="1817783"/>
            <a:ext cx="495758" cy="177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872867" y="3927090"/>
            <a:ext cx="1178805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검색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0363" y="4636265"/>
            <a:ext cx="1156771" cy="374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…</a:t>
            </a:r>
            <a:endParaRPr kumimoji="0" lang="ko-KR" altLang="en-US" sz="1400" b="1" kern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363" y="5747133"/>
            <a:ext cx="1156771" cy="374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…</a:t>
            </a:r>
            <a:endParaRPr kumimoji="0" lang="ko-KR" altLang="en-US" sz="1400" b="1" kern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72867" y="4636265"/>
            <a:ext cx="1178805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…</a:t>
            </a:r>
            <a:endParaRPr kumimoji="0" lang="ko-KR" altLang="en-US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72865" y="5760905"/>
            <a:ext cx="1178805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…</a:t>
            </a:r>
            <a:endParaRPr kumimoji="0" lang="ko-KR" altLang="en-US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55" name="직선 연결선 54"/>
          <p:cNvCxnSpPr>
            <a:stCxn id="50" idx="3"/>
            <a:endCxn id="53" idx="1"/>
          </p:cNvCxnSpPr>
          <p:nvPr/>
        </p:nvCxnSpPr>
        <p:spPr>
          <a:xfrm flipV="1">
            <a:off x="1397134" y="4816666"/>
            <a:ext cx="475733" cy="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3"/>
            <a:endCxn id="54" idx="1"/>
          </p:cNvCxnSpPr>
          <p:nvPr/>
        </p:nvCxnSpPr>
        <p:spPr>
          <a:xfrm>
            <a:off x="1397134" y="5934420"/>
            <a:ext cx="475731" cy="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0" idx="3"/>
          </p:cNvCxnSpPr>
          <p:nvPr/>
        </p:nvCxnSpPr>
        <p:spPr>
          <a:xfrm>
            <a:off x="1397134" y="4823552"/>
            <a:ext cx="475733" cy="38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1" idx="3"/>
          </p:cNvCxnSpPr>
          <p:nvPr/>
        </p:nvCxnSpPr>
        <p:spPr>
          <a:xfrm>
            <a:off x="1397134" y="5934420"/>
            <a:ext cx="475731" cy="52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798763" y="1121640"/>
            <a:ext cx="1822374" cy="360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목록조회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기본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618123" y="1121640"/>
            <a:ext cx="469135" cy="3318158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스</a:t>
            </a:r>
            <a:endParaRPr kumimoji="0" lang="en-US" altLang="ko-KR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펙</a:t>
            </a:r>
            <a:endParaRPr kumimoji="0" lang="en-US" altLang="ko-KR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리</a:t>
            </a:r>
            <a:endParaRPr kumimoji="0" lang="en-US" altLang="ko-KR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뷰</a:t>
            </a:r>
            <a:endParaRPr kumimoji="0" lang="en-US" altLang="ko-KR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/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보</a:t>
            </a:r>
            <a:endParaRPr kumimoji="0" lang="en-US" altLang="ko-KR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완</a:t>
            </a:r>
            <a:endParaRPr kumimoji="0" lang="ko-KR" altLang="en-US" sz="1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98763" y="1677087"/>
            <a:ext cx="1822374" cy="360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상세조회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기본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98763" y="2099629"/>
            <a:ext cx="1822374" cy="360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상세조회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존재하지않는</a:t>
            </a: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ID</a:t>
            </a:r>
            <a:endParaRPr kumimoji="0" lang="ko-KR" altLang="en-US" sz="10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98763" y="2678741"/>
            <a:ext cx="1822374" cy="360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등록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필수값만입력</a:t>
            </a:r>
            <a:endParaRPr kumimoji="0" lang="ko-KR" altLang="en-US" sz="10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98763" y="3112300"/>
            <a:ext cx="1822374" cy="360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등록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모든값입력</a:t>
            </a:r>
            <a:endParaRPr kumimoji="0" lang="ko-KR" altLang="en-US" sz="10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98763" y="3548383"/>
            <a:ext cx="1822374" cy="360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등록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중복이름등록시도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798763" y="3986304"/>
            <a:ext cx="1822374" cy="360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등록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다른날짜타입등록시도</a:t>
            </a:r>
            <a:endParaRPr kumimoji="0" lang="ko-KR" altLang="en-US" sz="10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98763" y="4589022"/>
            <a:ext cx="1822374" cy="360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수정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수정가능한값</a:t>
            </a:r>
            <a:endParaRPr kumimoji="0" lang="ko-KR" altLang="en-US" sz="10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98763" y="5022581"/>
            <a:ext cx="1822374" cy="360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수정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모든값수정시도</a:t>
            </a:r>
            <a:endParaRPr kumimoji="0" lang="ko-KR" altLang="en-US" sz="1000" b="1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98763" y="5458664"/>
            <a:ext cx="1822374" cy="360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수정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중복이름수정시도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798763" y="5896585"/>
            <a:ext cx="1822374" cy="360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수정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_</a:t>
            </a:r>
            <a:r>
              <a:rPr kumimoji="0" lang="ko-KR" altLang="en-US" sz="10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존재하지않는</a:t>
            </a:r>
            <a:r>
              <a:rPr kumimoji="0" lang="en-US" altLang="ko-KR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ID</a:t>
            </a:r>
            <a:r>
              <a:rPr kumimoji="0" lang="ko-KR" altLang="en-US" sz="1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수정시도</a:t>
            </a:r>
          </a:p>
        </p:txBody>
      </p:sp>
      <p:cxnSp>
        <p:nvCxnSpPr>
          <p:cNvPr id="79" name="직선 연결선 78"/>
          <p:cNvCxnSpPr>
            <a:stCxn id="7" idx="3"/>
            <a:endCxn id="67" idx="1"/>
          </p:cNvCxnSpPr>
          <p:nvPr/>
        </p:nvCxnSpPr>
        <p:spPr>
          <a:xfrm flipV="1">
            <a:off x="3051672" y="1302041"/>
            <a:ext cx="1747091" cy="14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40" idx="3"/>
            <a:endCxn id="69" idx="1"/>
          </p:cNvCxnSpPr>
          <p:nvPr/>
        </p:nvCxnSpPr>
        <p:spPr>
          <a:xfrm flipV="1">
            <a:off x="3051672" y="1857488"/>
            <a:ext cx="1747091" cy="14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0" idx="3"/>
            <a:endCxn id="70" idx="1"/>
          </p:cNvCxnSpPr>
          <p:nvPr/>
        </p:nvCxnSpPr>
        <p:spPr>
          <a:xfrm>
            <a:off x="3051672" y="2007364"/>
            <a:ext cx="1747091" cy="27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41" idx="3"/>
            <a:endCxn id="71" idx="1"/>
          </p:cNvCxnSpPr>
          <p:nvPr/>
        </p:nvCxnSpPr>
        <p:spPr>
          <a:xfrm>
            <a:off x="3051672" y="2520566"/>
            <a:ext cx="1747091" cy="33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41" idx="3"/>
            <a:endCxn id="72" idx="1"/>
          </p:cNvCxnSpPr>
          <p:nvPr/>
        </p:nvCxnSpPr>
        <p:spPr>
          <a:xfrm>
            <a:off x="3051672" y="2520566"/>
            <a:ext cx="1747091" cy="77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41" idx="3"/>
            <a:endCxn id="73" idx="1"/>
          </p:cNvCxnSpPr>
          <p:nvPr/>
        </p:nvCxnSpPr>
        <p:spPr>
          <a:xfrm>
            <a:off x="3051672" y="2520566"/>
            <a:ext cx="1747091" cy="120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1" idx="3"/>
            <a:endCxn id="74" idx="1"/>
          </p:cNvCxnSpPr>
          <p:nvPr/>
        </p:nvCxnSpPr>
        <p:spPr>
          <a:xfrm>
            <a:off x="3051672" y="2520566"/>
            <a:ext cx="1747091" cy="16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42" idx="3"/>
            <a:endCxn id="75" idx="1"/>
          </p:cNvCxnSpPr>
          <p:nvPr/>
        </p:nvCxnSpPr>
        <p:spPr>
          <a:xfrm>
            <a:off x="3051672" y="3077834"/>
            <a:ext cx="1747091" cy="169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42" idx="3"/>
            <a:endCxn id="76" idx="1"/>
          </p:cNvCxnSpPr>
          <p:nvPr/>
        </p:nvCxnSpPr>
        <p:spPr>
          <a:xfrm>
            <a:off x="3051672" y="3077834"/>
            <a:ext cx="1747091" cy="212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2" idx="3"/>
            <a:endCxn id="77" idx="1"/>
          </p:cNvCxnSpPr>
          <p:nvPr/>
        </p:nvCxnSpPr>
        <p:spPr>
          <a:xfrm>
            <a:off x="3051672" y="3077834"/>
            <a:ext cx="1747091" cy="2561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42" idx="3"/>
            <a:endCxn id="78" idx="1"/>
          </p:cNvCxnSpPr>
          <p:nvPr/>
        </p:nvCxnSpPr>
        <p:spPr>
          <a:xfrm>
            <a:off x="3051672" y="3077834"/>
            <a:ext cx="1747091" cy="299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62157" y="80570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기능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3456019" y="75070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스펙리뷰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251316" y="75070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8069798" y="76659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자동화</a:t>
            </a:r>
            <a:endParaRPr lang="ko-KR" altLang="en-US" dirty="0"/>
          </a:p>
        </p:txBody>
      </p:sp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73" y="1181341"/>
            <a:ext cx="2752856" cy="165204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5553497" y="6301995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ea typeface="맑은 고딕"/>
              </a:rPr>
              <a:t>…</a:t>
            </a:r>
            <a:endParaRPr kumimoji="0" lang="ko-KR" altLang="en-US" sz="1400" b="1" kern="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91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2.2 REST 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대상 테스트 자동화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58055" y="1158359"/>
            <a:ext cx="9176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수행 결과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실패건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예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4894391"/>
            <a:ext cx="3143437" cy="9926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2430171"/>
            <a:ext cx="3148013" cy="2464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430171"/>
            <a:ext cx="3133725" cy="2419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4848225"/>
            <a:ext cx="3133725" cy="1362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9" y="3796592"/>
            <a:ext cx="3109912" cy="209047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9" y="2430171"/>
            <a:ext cx="3109912" cy="1362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8148" y="1886694"/>
            <a:ext cx="31898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1) AA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목록 조회하는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의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요청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URL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이 변경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되었다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62325" y="1824394"/>
            <a:ext cx="31898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2)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이미 등록된 사용자의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CI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로 중복 등록하려는 경우 기존에는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200/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DuplicateCi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응답이었으나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400(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BadRequest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응답으로 변경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되었다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75131" y="1848594"/>
            <a:ext cx="31898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3)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사용자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등록 시 응답 값에 포함되었던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email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정보 값이 제외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되었다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537" y="4894391"/>
            <a:ext cx="1947863" cy="325309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25400" cap="rnd" cmpd="sng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81387" y="4911982"/>
            <a:ext cx="1947863" cy="325309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25400" cap="rnd" cmpd="sng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3690" y="3336972"/>
            <a:ext cx="1214436" cy="325309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25400" cap="rnd" cmpd="sng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81790" y="5737154"/>
            <a:ext cx="2500309" cy="162655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25400" cap="rnd" cmpd="sng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50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2.3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테스트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65" y="3082630"/>
            <a:ext cx="7284546" cy="2870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257300" y="2604177"/>
            <a:ext cx="1781175" cy="573039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2.3.1</a:t>
            </a:r>
            <a:r>
              <a:rPr kumimoji="0" lang="ko-KR" altLang="en-US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 별</a:t>
            </a:r>
            <a:endParaRPr kumimoji="0" lang="en-US" altLang="ko-KR" sz="12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Acceptance Criteria </a:t>
            </a:r>
            <a:r>
              <a:rPr kumimoji="0" lang="ko-KR" altLang="en-US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1824" y="5768015"/>
            <a:ext cx="1781175" cy="5730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24462" y="2604177"/>
            <a:ext cx="1781175" cy="573039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2.3.2</a:t>
            </a:r>
            <a:r>
              <a:rPr kumimoji="0" lang="ko-KR" altLang="en-US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개발자와 짝 테스트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05638" y="5884067"/>
            <a:ext cx="1781175" cy="573039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2.3.3 </a:t>
            </a:r>
            <a:r>
              <a:rPr kumimoji="0" lang="ko-KR" altLang="en-US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 대상</a:t>
            </a:r>
            <a:endParaRPr kumimoji="0" lang="en-US" altLang="ko-KR" sz="12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테스트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8055" y="1158359"/>
            <a:ext cx="917647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기간 동안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스트럼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팀원의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한 명으로 테스트 활동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 2.3.1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사용자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스토리별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Acceptance Criteria(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완료조건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작성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 2.3.2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개발자와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짝 테스트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 2.3.3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사용자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스토리 대상 테스트 및 결함 조치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3" name="폭발 2 2"/>
          <p:cNvSpPr/>
          <p:nvPr/>
        </p:nvSpPr>
        <p:spPr>
          <a:xfrm rot="20759021">
            <a:off x="2654254" y="3683786"/>
            <a:ext cx="1035138" cy="719384"/>
          </a:xfrm>
          <a:prstGeom prst="irregularSeal2">
            <a:avLst/>
          </a:prstGeom>
          <a:solidFill>
            <a:srgbClr val="FFFF00"/>
          </a:solidFill>
          <a:ln w="25400" cap="rnd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스토리 리뷰</a:t>
            </a:r>
            <a:r>
              <a:rPr kumimoji="0" lang="en-US" altLang="ko-KR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&amp;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AC</a:t>
            </a:r>
            <a:r>
              <a:rPr kumimoji="0" lang="ko-KR" altLang="en-US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공유</a:t>
            </a:r>
            <a:r>
              <a:rPr kumimoji="0" lang="en-US" altLang="ko-KR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!!!</a:t>
            </a:r>
            <a:endParaRPr kumimoji="0" lang="ko-KR" altLang="en-US" sz="800" b="1" kern="0" dirty="0" err="1" smtClean="0">
              <a:solidFill>
                <a:srgbClr val="FF0000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7" name="폭발 2 16"/>
          <p:cNvSpPr/>
          <p:nvPr/>
        </p:nvSpPr>
        <p:spPr>
          <a:xfrm rot="20759021">
            <a:off x="5898792" y="3744746"/>
            <a:ext cx="1035138" cy="719384"/>
          </a:xfrm>
          <a:prstGeom prst="irregularSeal2">
            <a:avLst/>
          </a:prstGeom>
          <a:solidFill>
            <a:srgbClr val="FFFF00"/>
          </a:solidFill>
          <a:ln w="25400" cap="rnd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같이 테스트</a:t>
            </a:r>
            <a:r>
              <a:rPr kumimoji="0" lang="en-US" altLang="ko-KR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!!</a:t>
            </a:r>
            <a:endParaRPr kumimoji="0" lang="ko-KR" altLang="en-US" sz="800" b="1" kern="0" dirty="0" err="1" smtClean="0">
              <a:solidFill>
                <a:srgbClr val="FF0000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8" name="폭발 2 17"/>
          <p:cNvSpPr/>
          <p:nvPr/>
        </p:nvSpPr>
        <p:spPr>
          <a:xfrm rot="838530">
            <a:off x="7068835" y="4571847"/>
            <a:ext cx="1121377" cy="719384"/>
          </a:xfrm>
          <a:prstGeom prst="irregularSeal2">
            <a:avLst/>
          </a:prstGeom>
          <a:solidFill>
            <a:srgbClr val="FFFF00"/>
          </a:solidFill>
          <a:ln w="25400" cap="rnd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테스트</a:t>
            </a:r>
            <a:r>
              <a:rPr kumimoji="0" lang="en-US" altLang="ko-KR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,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결함 고치기</a:t>
            </a:r>
            <a:r>
              <a:rPr kumimoji="0" lang="en-US" altLang="ko-KR" sz="8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!!</a:t>
            </a:r>
            <a:endParaRPr kumimoji="0" lang="ko-KR" altLang="en-US" sz="800" b="1" kern="0" dirty="0" err="1" smtClean="0">
              <a:solidFill>
                <a:srgbClr val="FF0000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6" name="직선 연결선 5"/>
          <p:cNvCxnSpPr>
            <a:stCxn id="9" idx="2"/>
          </p:cNvCxnSpPr>
          <p:nvPr/>
        </p:nvCxnSpPr>
        <p:spPr>
          <a:xfrm>
            <a:off x="2147888" y="3177216"/>
            <a:ext cx="686752" cy="7214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2"/>
          </p:cNvCxnSpPr>
          <p:nvPr/>
        </p:nvCxnSpPr>
        <p:spPr>
          <a:xfrm>
            <a:off x="6115050" y="3177216"/>
            <a:ext cx="301311" cy="6632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2"/>
            <a:endCxn id="15" idx="0"/>
          </p:cNvCxnSpPr>
          <p:nvPr/>
        </p:nvCxnSpPr>
        <p:spPr>
          <a:xfrm>
            <a:off x="7605747" y="5201629"/>
            <a:ext cx="290479" cy="682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2.3.1 AC </a:t>
            </a: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작성</a:t>
            </a: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/</a:t>
            </a: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공유를 통한 이른 테스트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Acceptance Criteria(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완료기준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초안 작성 및 공유를 통해 개발 전 이른 테스트 수행 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  <a:hlinkClick r:id="rId3"/>
              </a:rPr>
              <a:t>https://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  <a:hlinkClick r:id="rId3"/>
              </a:rPr>
              <a:t>mytask.skcc.com/browse/DEPDEV-61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endParaRPr lang="en-US" altLang="ko-KR" sz="1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pic>
        <p:nvPicPr>
          <p:cNvPr id="10" name="Picture 43" descr="\\10.250.183.105\### Design Library ###\400. 제안설명회작업 Library\470. 제안설명회 PD작업\[16_10_10] KTNET 전산센터 이전\05_PD소스\픽토그램\우리픽토그램-41.png"/>
          <p:cNvPicPr>
            <a:picLocks noChangeAspect="1" noChangeArrowheads="1"/>
          </p:cNvPicPr>
          <p:nvPr/>
        </p:nvPicPr>
        <p:blipFill>
          <a:blip r:embed="rId4" cstate="print">
            <a:lum bright="-14000" contrast="-5000"/>
          </a:blip>
          <a:srcRect/>
          <a:stretch>
            <a:fillRect/>
          </a:stretch>
        </p:blipFill>
        <p:spPr bwMode="auto">
          <a:xfrm>
            <a:off x="4322759" y="2180085"/>
            <a:ext cx="858343" cy="828000"/>
          </a:xfrm>
          <a:prstGeom prst="rect">
            <a:avLst/>
          </a:prstGeom>
          <a:noFill/>
        </p:spPr>
      </p:pic>
      <p:pic>
        <p:nvPicPr>
          <p:cNvPr id="11" name="Picture 25" descr="\\10.250.183.105\### Design Library ###\400. 제안설명회작업 Library\470. 제안설명회 PD작업\[16_10_10] KTNET 전산센터 이전\05_PD소스\픽토그램\우리픽토그램-23.png"/>
          <p:cNvPicPr>
            <a:picLocks noChangeAspect="1" noChangeArrowheads="1"/>
          </p:cNvPicPr>
          <p:nvPr/>
        </p:nvPicPr>
        <p:blipFill>
          <a:blip r:embed="rId5" cstate="print">
            <a:lum bright="-14000" contrast="-5000"/>
          </a:blip>
          <a:srcRect/>
          <a:stretch>
            <a:fillRect/>
          </a:stretch>
        </p:blipFill>
        <p:spPr bwMode="auto">
          <a:xfrm>
            <a:off x="8842241" y="2243517"/>
            <a:ext cx="858343" cy="82800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6053644" y="1982222"/>
            <a:ext cx="2771438" cy="3141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DEPDEV-61</a:t>
            </a:r>
            <a:endParaRPr kumimoji="0" lang="en-US" altLang="ko-KR" sz="12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3644" y="2298026"/>
            <a:ext cx="2771438" cy="3141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Reward</a:t>
            </a:r>
            <a:r>
              <a:rPr kumimoji="0" lang="ko-KR" altLang="en-US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0" lang="en-US" altLang="ko-KR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0" lang="ko-KR" altLang="en-US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53644" y="2610196"/>
            <a:ext cx="2771438" cy="982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</a:t>
            </a:r>
            <a:r>
              <a:rPr kumimoji="0" lang="ko-KR" altLang="en-US" sz="1200" b="1" kern="0" dirty="0" err="1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리워드</a:t>
            </a:r>
            <a:r>
              <a:rPr kumimoji="0" lang="ko-KR" altLang="en-US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상품을 등록한다</a:t>
            </a:r>
            <a:r>
              <a:rPr kumimoji="0" lang="en-US" altLang="ko-KR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20459" y="1985855"/>
            <a:ext cx="733185" cy="3141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kumimoji="0" lang="en-US" altLang="ko-KR" sz="12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0459" y="2299790"/>
            <a:ext cx="733185" cy="3141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err="1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스토리명</a:t>
            </a:r>
            <a:endParaRPr kumimoji="0" lang="en-US" altLang="ko-KR" sz="12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20459" y="2613909"/>
            <a:ext cx="733185" cy="9788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kumimoji="0" lang="en-US" altLang="ko-KR" sz="12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81183" y="2871218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</a:t>
            </a:r>
          </a:p>
          <a:p>
            <a:pPr algn="ctr"/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Owner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853358" y="2933017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81988" y="4063253"/>
            <a:ext cx="3476287" cy="20871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(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기본조회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조회권한이 있는 관리자가 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Reward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조회하면 상세조회 화면이 열리고 상세정보가 표시된다</a:t>
            </a:r>
            <a:endParaRPr kumimoji="0" lang="en-US" altLang="ko-KR" sz="10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(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기본등록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조회 상태에서 등록화면을 띄우고 등록하면 바로 등록되고 목록조회 </a:t>
            </a:r>
            <a:r>
              <a:rPr kumimoji="0" lang="ko-KR" altLang="en-US" sz="1000" b="1" kern="0" dirty="0" err="1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최상단에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표시된다</a:t>
            </a:r>
            <a:endParaRPr kumimoji="0" lang="en-US" altLang="ko-KR" sz="10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(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중복이름 등록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 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Reward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이름으로 등록하려고 하면 등록 시점에 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Reward~” 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표시되고 이름 필드로 포커스가 이동된다</a:t>
            </a:r>
            <a:endParaRPr kumimoji="0" lang="en-US" altLang="ko-KR" sz="10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(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필수입력 누락</a:t>
            </a: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09080" y="4063253"/>
            <a:ext cx="772908" cy="20871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kumimoji="0" lang="en-US" altLang="ko-KR" sz="1200" b="1" kern="0" dirty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981913" y="1765407"/>
            <a:ext cx="1229770" cy="382723"/>
          </a:xfrm>
          <a:prstGeom prst="wedgeRoundRectCallout">
            <a:avLst>
              <a:gd name="adj1" fmla="val -40405"/>
              <a:gd name="adj2" fmla="val 82251"/>
              <a:gd name="adj3" fmla="val 16667"/>
            </a:avLst>
          </a:prstGeom>
          <a:solidFill>
            <a:srgbClr val="FFFF99"/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아하</a:t>
            </a:r>
            <a:r>
              <a:rPr kumimoji="0" lang="en-US" altLang="ko-KR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?</a:t>
            </a:r>
            <a:endParaRPr kumimoji="0" lang="ko-KR" altLang="en-US" sz="1400" b="1" kern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5080121" y="2420820"/>
            <a:ext cx="480676" cy="51219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8520444" y="2455085"/>
            <a:ext cx="442851" cy="512197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7937472" y="1712222"/>
            <a:ext cx="1381718" cy="427059"/>
          </a:xfrm>
          <a:prstGeom prst="wedgeRoundRectCallout">
            <a:avLst>
              <a:gd name="adj1" fmla="val 41748"/>
              <a:gd name="adj2" fmla="val 80223"/>
              <a:gd name="adj3" fmla="val 16667"/>
            </a:avLst>
          </a:prstGeom>
          <a:solidFill>
            <a:srgbClr val="FFFF99"/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???</a:t>
            </a:r>
            <a:r>
              <a:rPr kumimoji="0" lang="ko-KR" altLang="en-US" sz="14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아아</a:t>
            </a:r>
            <a:r>
              <a:rPr kumimoji="0" lang="en-US" altLang="ko-KR" sz="14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???</a:t>
            </a:r>
          </a:p>
        </p:txBody>
      </p:sp>
      <p:cxnSp>
        <p:nvCxnSpPr>
          <p:cNvPr id="30" name="직선 연결선 29"/>
          <p:cNvCxnSpPr>
            <a:stCxn id="19" idx="2"/>
            <a:endCxn id="27" idx="0"/>
          </p:cNvCxnSpPr>
          <p:nvPr/>
        </p:nvCxnSpPr>
        <p:spPr>
          <a:xfrm flipH="1">
            <a:off x="7320132" y="3592739"/>
            <a:ext cx="119231" cy="47051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2"/>
            <a:endCxn id="28" idx="0"/>
          </p:cNvCxnSpPr>
          <p:nvPr/>
        </p:nvCxnSpPr>
        <p:spPr>
          <a:xfrm flipH="1">
            <a:off x="5195534" y="3592739"/>
            <a:ext cx="491518" cy="47051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위쪽 화살표 7170"/>
          <p:cNvSpPr/>
          <p:nvPr/>
        </p:nvSpPr>
        <p:spPr>
          <a:xfrm rot="16200000">
            <a:off x="8623167" y="4726005"/>
            <a:ext cx="532029" cy="521702"/>
          </a:xfrm>
          <a:prstGeom prst="up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12" name="Picture 3" descr="\\10.250.183.105\### Design Library ###\400. 제안설명회작업 Library\470. 제안설명회 PD작업\[16_10_10] KTNET 전산센터 이전\05_PD소스\픽토그램\우리픽토그램-01.png"/>
          <p:cNvPicPr>
            <a:picLocks noChangeAspect="1" noChangeArrowheads="1"/>
          </p:cNvPicPr>
          <p:nvPr/>
        </p:nvPicPr>
        <p:blipFill>
          <a:blip r:embed="rId6" cstate="print">
            <a:lum bright="-14000" contrast="-5000"/>
          </a:blip>
          <a:srcRect/>
          <a:stretch>
            <a:fillRect/>
          </a:stretch>
        </p:blipFill>
        <p:spPr bwMode="auto">
          <a:xfrm>
            <a:off x="9035292" y="4572858"/>
            <a:ext cx="858343" cy="828000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9124542" y="5262358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</a:t>
            </a:r>
            <a:endParaRPr lang="ko-KR" altLang="en-US" dirty="0"/>
          </a:p>
        </p:txBody>
      </p:sp>
      <p:sp>
        <p:nvSpPr>
          <p:cNvPr id="41" name="위쪽 화살표 40"/>
          <p:cNvSpPr/>
          <p:nvPr/>
        </p:nvSpPr>
        <p:spPr>
          <a:xfrm rot="21360904">
            <a:off x="9154640" y="3434594"/>
            <a:ext cx="550963" cy="786803"/>
          </a:xfrm>
          <a:prstGeom prst="up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2" y="2040050"/>
            <a:ext cx="3884218" cy="409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6" name="모서리가 둥근 사각형 설명선 35"/>
          <p:cNvSpPr/>
          <p:nvPr/>
        </p:nvSpPr>
        <p:spPr>
          <a:xfrm>
            <a:off x="7835498" y="3440850"/>
            <a:ext cx="1381718" cy="427059"/>
          </a:xfrm>
          <a:prstGeom prst="wedgeRoundRectCallout">
            <a:avLst>
              <a:gd name="adj1" fmla="val 36923"/>
              <a:gd name="adj2" fmla="val -111589"/>
              <a:gd name="adj3" fmla="val 16667"/>
            </a:avLst>
          </a:prstGeom>
          <a:solidFill>
            <a:srgbClr val="FFFF99"/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rgbClr val="0000FF"/>
                </a:solidFill>
                <a:latin typeface="Calibri" panose="020F0502020204030204" pitchFamily="34" charset="0"/>
                <a:ea typeface="+mn-ea"/>
              </a:rPr>
              <a:t>아하</a:t>
            </a:r>
            <a:r>
              <a:rPr kumimoji="0" lang="en-US" altLang="ko-KR" sz="1400" b="1" kern="0" dirty="0">
                <a:solidFill>
                  <a:srgbClr val="0000FF"/>
                </a:solidFill>
                <a:latin typeface="Calibri" panose="020F0502020204030204" pitchFamily="34" charset="0"/>
                <a:ea typeface="+mn-ea"/>
              </a:rPr>
              <a:t>~!!!</a:t>
            </a:r>
          </a:p>
        </p:txBody>
      </p:sp>
      <p:sp>
        <p:nvSpPr>
          <p:cNvPr id="7169" name="직사각형 7168"/>
          <p:cNvSpPr/>
          <p:nvPr/>
        </p:nvSpPr>
        <p:spPr>
          <a:xfrm>
            <a:off x="1295400" y="3867909"/>
            <a:ext cx="2798760" cy="2267198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2671" y="2412054"/>
            <a:ext cx="1323779" cy="245463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2670" y="2289322"/>
            <a:ext cx="818955" cy="131498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05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2.3.2 </a:t>
            </a: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짝 테스트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스프린트 말미에 개발자와 짝 테스트를 수행</a:t>
            </a: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18239" y="1100048"/>
            <a:ext cx="4953000" cy="35240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수행방법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또는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개발자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-SDET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(Pair)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같이 테스트를 수행한다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스프린트 당 전체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+ 10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정리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시간동안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수행하며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Mobile/Web UI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대상으로 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따라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엄수를 기본으로 하며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세트로 쪼개어  한 명이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Navigator(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Operator(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액션을 수행하는 사람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역할을 바꿔가면서 서로의 이해를 공유한다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수행목적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SDET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개발자로부터 테스트 환경 설정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대상 파악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상태 등을 학습합니다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 이전에 관련 구현 내용을 설명하여 이해 부족으로 인한 불필요한 의사소통 비용을 최소화합니다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SDET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테스트 방식을 배울 수 있습니다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SDET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상세 개발 구성을 이해해서 테스트를 더 잘 할 수 있습니다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협업을 통해 목표를 공유하며 공감함으로써 전체 커뮤니케이션이 좋아집니다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 테스트에서 발견한 결함은 메모로 정리하여 개발자에게 전달하며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결함 등록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관리를 하지는 않습니다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수정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990725"/>
            <a:ext cx="29527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5391150"/>
            <a:ext cx="2828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07" y="4769318"/>
            <a:ext cx="5072062" cy="182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352800" y="5522267"/>
            <a:ext cx="848309" cy="46166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05607" y="5557473"/>
            <a:ext cx="1090363" cy="307777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+20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0" name="직선 연결선 9"/>
          <p:cNvCxnSpPr>
            <a:stCxn id="13" idx="3"/>
            <a:endCxn id="7" idx="1"/>
          </p:cNvCxnSpPr>
          <p:nvPr/>
        </p:nvCxnSpPr>
        <p:spPr>
          <a:xfrm>
            <a:off x="3995970" y="5711362"/>
            <a:ext cx="356830" cy="4173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2.3.3 </a:t>
            </a: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사용자 스토리 테스트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작성한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AC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기반으로 스프린트 내 테스트 수행 및 결함 등록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조치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(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사용자 스토리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개발자는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사용자 스토리 개발이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끝나면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Resolved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상태로 변경하고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- SDET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이 테스트를 수행하고 테스트가 통과되면 최종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Closed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상태로 완료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(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결함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결함이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있는 경우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은 결함을 등록하고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개발자는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결함을 확인하고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조치한다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8" y="3548492"/>
            <a:ext cx="4686299" cy="2572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39" y="3548492"/>
            <a:ext cx="4686299" cy="2572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3763" y="3031060"/>
            <a:ext cx="47580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개발자는 사용자 스토리 개발이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끝나면 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Resolved </a:t>
            </a:r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상태로 변경하고</a:t>
            </a:r>
            <a:endParaRPr lang="en-US" altLang="ko-KR" sz="11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</a:t>
            </a:r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이 테스트를 수행하고 테스트가 통과되면 최종 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Closed </a:t>
            </a:r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상태로 완료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952999" y="3053351"/>
            <a:ext cx="29787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결함이 있는 경우 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</a:t>
            </a:r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은 결함을 등록하고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</a:p>
          <a:p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개발자는 결함을 확인하고 조치한다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 rot="2203409">
            <a:off x="2334122" y="4628839"/>
            <a:ext cx="361950" cy="27622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115172" y="5057463"/>
            <a:ext cx="361950" cy="27622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26513" y="4628776"/>
            <a:ext cx="1064884" cy="1047814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19050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1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2.4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통합 테스트 시나리오 초안 도출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스프린트 초기부터 지속적으로 통합 테스트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모바일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테스트 시나리오 초안 작성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도식 위주로 초기 테스트 설계의 효과를 극대화하고 매 스프린트 수행 내용에 따라 확대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상세화 작업 수행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00" y="1980303"/>
            <a:ext cx="2815660" cy="236515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1" y="1980303"/>
            <a:ext cx="3300154" cy="1182577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1" y="3294230"/>
            <a:ext cx="3300154" cy="1201209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46844" y="455161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…</a:t>
            </a:r>
            <a:endParaRPr lang="ko-KR" alt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00" y="4827721"/>
            <a:ext cx="2815660" cy="151191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6" y="3713228"/>
            <a:ext cx="3300154" cy="120771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6" y="5010331"/>
            <a:ext cx="3300154" cy="132958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483926" y="6449688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…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 flipV="1">
            <a:off x="3330459" y="2959331"/>
            <a:ext cx="568211" cy="407325"/>
          </a:xfrm>
          <a:prstGeom prst="line">
            <a:avLst/>
          </a:prstGeom>
          <a:ln w="19050">
            <a:solidFill>
              <a:srgbClr val="0000F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225339" y="3550760"/>
            <a:ext cx="673331" cy="489225"/>
          </a:xfrm>
          <a:prstGeom prst="line">
            <a:avLst/>
          </a:prstGeom>
          <a:ln w="19050">
            <a:solidFill>
              <a:srgbClr val="0000F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2295" idx="1"/>
          </p:cNvCxnSpPr>
          <p:nvPr/>
        </p:nvCxnSpPr>
        <p:spPr>
          <a:xfrm>
            <a:off x="4630189" y="5010331"/>
            <a:ext cx="1853737" cy="664792"/>
          </a:xfrm>
          <a:prstGeom prst="line">
            <a:avLst/>
          </a:prstGeom>
          <a:ln w="19050">
            <a:solidFill>
              <a:srgbClr val="0000F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2294" idx="1"/>
          </p:cNvCxnSpPr>
          <p:nvPr/>
        </p:nvCxnSpPr>
        <p:spPr>
          <a:xfrm flipV="1">
            <a:off x="4031673" y="4317086"/>
            <a:ext cx="2452253" cy="603858"/>
          </a:xfrm>
          <a:prstGeom prst="line">
            <a:avLst/>
          </a:prstGeom>
          <a:ln w="19050">
            <a:solidFill>
              <a:srgbClr val="0000F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5"/>
            <a:ext cx="9905999" cy="906786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목차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47462" y="1079969"/>
            <a:ext cx="5965767" cy="3450442"/>
          </a:xfrm>
          <a:prstGeom prst="rect">
            <a:avLst/>
          </a:prstGeom>
          <a:noFill/>
        </p:spPr>
        <p:txBody>
          <a:bodyPr wrap="square" anchor="t" anchorCtr="0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지원개요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지원개요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주단위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수행내용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산출물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상세수행내용</a:t>
            </a: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선택</a:t>
            </a: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en-US" altLang="ko-KR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대상 테스트 자동화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테스트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짝테스트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통합 테스트 시나리오 도출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정리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인력 간 회고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기대효과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향후 지속수행</a:t>
            </a:r>
            <a:r>
              <a:rPr lang="en-US" altLang="ko-KR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/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지원방안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2916" y="1079969"/>
            <a:ext cx="5295208" cy="1613355"/>
          </a:xfrm>
          <a:prstGeom prst="roundRect">
            <a:avLst>
              <a:gd name="adj" fmla="val 9969"/>
            </a:avLst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 cap="rnd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58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목차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47462" y="1079969"/>
            <a:ext cx="5965767" cy="3450442"/>
          </a:xfrm>
          <a:prstGeom prst="rect">
            <a:avLst/>
          </a:prstGeom>
          <a:noFill/>
        </p:spPr>
        <p:txBody>
          <a:bodyPr wrap="square" anchor="t" anchorCtr="0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지원개요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지원개요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주단위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수행내용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산출물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상세수행내용</a:t>
            </a: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선택</a:t>
            </a: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en-US" altLang="ko-KR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대상 테스트 자동화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테스트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짝테스트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통합 테스트 시나리오 도출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정리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인력 간 회고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기대효과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향후 지속수행</a:t>
            </a:r>
            <a:r>
              <a:rPr lang="en-US" altLang="ko-KR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/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지원방안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2916" y="4663442"/>
            <a:ext cx="5295208" cy="1512915"/>
          </a:xfrm>
          <a:prstGeom prst="roundRect">
            <a:avLst>
              <a:gd name="adj" fmla="val 9969"/>
            </a:avLst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 cap="rnd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3.1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인력간 회고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9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월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10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월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11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월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인력 간 수행 회고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27905" y="1828809"/>
            <a:ext cx="0" cy="4743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0080" y="3208722"/>
            <a:ext cx="8296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40080" y="4923915"/>
            <a:ext cx="8296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0004" y="1859858"/>
            <a:ext cx="410718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애자일이라는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방식을 부분적이지만 체험해 볼 수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있었다</a:t>
            </a:r>
            <a:endParaRPr lang="en-US" altLang="ko-KR" sz="105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교육 내용들이 </a:t>
            </a: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뿐만 아니라 전체 프로젝트 이해하는데 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도움이 많이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되었다</a:t>
            </a:r>
            <a:endParaRPr lang="en-US" altLang="ko-KR" sz="105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 발표 준비 이런 일 하다가 실제 제품 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관점으로 생각해 볼 수 있어서 수행 자체가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좋았다</a:t>
            </a:r>
            <a:endParaRPr lang="ko-KR" altLang="en-US" sz="105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22717" y="1904519"/>
            <a:ext cx="41071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일정이 계획처럼 잘 진행되지 않아 하려던 일들을 못했다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업무로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일을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많이 못했다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달에는 더 많이 해야 할 것 같다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05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두분이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다른 업무로 바빠서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일을 별로 못했던 점</a:t>
            </a:r>
            <a:endParaRPr lang="ko-KR" altLang="en-US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1039" y="1459477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좋았던 점</a:t>
            </a:r>
            <a:endParaRPr lang="ko-KR" altLang="en-US" sz="1600" b="1" dirty="0"/>
          </a:p>
        </p:txBody>
      </p:sp>
      <p:sp>
        <p:nvSpPr>
          <p:cNvPr id="26" name="직사각형 25"/>
          <p:cNvSpPr/>
          <p:nvPr/>
        </p:nvSpPr>
        <p:spPr>
          <a:xfrm>
            <a:off x="6130521" y="1521304"/>
            <a:ext cx="2097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나빴던 점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개선할 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9277" y="3341977"/>
            <a:ext cx="41071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REST API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자동화에 불안감이 있었는데 실습을 해볼 수 있어서 좋았다</a:t>
            </a: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가능성을 봤다 </a:t>
            </a: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</a:t>
            </a:r>
            <a:endParaRPr lang="en-US" altLang="ko-KR" sz="105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 코치가 상주 투입되어 앞으로는 개발 진행 방식이 명확해 질 수 있을 것 같아 좋다</a:t>
            </a:r>
            <a:endParaRPr lang="ko-KR" altLang="en-US" sz="105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11632" y="3341977"/>
            <a:ext cx="410718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중간중간 </a:t>
            </a:r>
            <a:r>
              <a:rPr lang="ko-KR" altLang="en-US" sz="105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치고들어오는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일들이 많아서 집중해서 일하기 어려웠다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아직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일을 하기에는 준비가 더 필요할 것 같다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역시나 개발 진행이 진행 안 되거나 명확하지 않은 부분이 있다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개발표준 같은 것들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월도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SDET 2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분의 다른 업무가 많다</a:t>
            </a:r>
            <a:endParaRPr lang="ko-KR" altLang="en-US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74125" y="5571417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예정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6793362" y="5723817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예정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07325" y="2261061"/>
            <a:ext cx="598516" cy="473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9</a:t>
            </a: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월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07325" y="3872891"/>
            <a:ext cx="598516" cy="473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10</a:t>
            </a: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월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26024" y="5505839"/>
            <a:ext cx="598516" cy="473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11</a:t>
            </a: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60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5"/>
            <a:ext cx="9905999" cy="906785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#0-1, #0-2</a:t>
            </a:r>
            <a:endParaRPr lang="en-US" altLang="ko-KR" sz="2400" b="1" dirty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0)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스프린트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#0-1,2</a:t>
            </a:r>
            <a:r>
              <a:rPr lang="ko-KR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에서의 개발팀 및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접근 전략</a:t>
            </a: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-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본 게임을 위한 워밍업</a:t>
            </a: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1) AC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작성을 통한 요건 상세화 </a:t>
            </a: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↑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AC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기반의 개발 정착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?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↓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명확하지 않은 개발 요건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…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2) REST API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테스트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실패하는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CI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↑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REST API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레벨에서의 테스트 수행</a:t>
            </a:r>
            <a:endParaRPr lang="en-US" altLang="ko-KR" sz="16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↓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개발표준 미정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REST API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설계 레벨의 많은 </a:t>
            </a:r>
            <a:r>
              <a:rPr lang="ko-KR" altLang="en-US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미흡점들</a:t>
            </a:r>
            <a:endParaRPr lang="en-US" altLang="ko-KR" sz="16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3)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짝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테스트</a:t>
            </a: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↑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짧은 시간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(30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분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에 많은 이슈 발견</a:t>
            </a:r>
            <a:endParaRPr lang="en-US" altLang="ko-KR" sz="16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↓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명확하지 않은 개발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요건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…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개발자를 나무라는 분위기 조성</a:t>
            </a:r>
            <a:endParaRPr lang="en-US" altLang="ko-KR" sz="16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4)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스프린트 테스트 </a:t>
            </a: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↑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각 스프린트 별로 사용자 스토리에 대한 완결성 개념 소개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보장</a:t>
            </a:r>
            <a:endParaRPr lang="en-US" altLang="ko-KR" sz="16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   (</a:t>
            </a:r>
            <a:r>
              <a:rPr lang="en-US" altLang="ko-KR" sz="16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  <a:cs typeface="Apple SD Gothic Neo" charset="-127"/>
              </a:rPr>
              <a:t>↓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이미 알려진 이슈들을 굉장히 문제시화하는 </a:t>
            </a:r>
            <a:r>
              <a:rPr lang="ko-KR" altLang="en-US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역할자로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자리 잡으려는 조짐이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…</a:t>
            </a:r>
          </a:p>
          <a:p>
            <a:pPr lvl="0"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4881"/>
            <a:ext cx="9905999" cy="91509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사진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7" y="1143547"/>
            <a:ext cx="5548927" cy="31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19" y="3587661"/>
            <a:ext cx="5272392" cy="296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3.2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의의 및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기대효과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수행 의의 및 기대효과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제품과 조직에 적합한 테스트 전략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계획 수립을 통해 제품의 품질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테스트 확보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(</a:t>
            </a:r>
            <a:r>
              <a:rPr lang="ko-KR" altLang="en-US" sz="14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모바일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및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B2C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특성 반영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</a:t>
            </a:r>
          </a:p>
          <a:p>
            <a:pPr lvl="0">
              <a:lnSpc>
                <a:spcPct val="200000"/>
              </a:lnSpc>
            </a:pP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-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직접 수행이 아닌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인력 양성 관점으로 협업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(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어쩌면 최초이자 마지막이 될 지도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…)</a:t>
            </a:r>
          </a:p>
          <a:p>
            <a:pPr lvl="0">
              <a:lnSpc>
                <a:spcPct val="200000"/>
              </a:lnSpc>
            </a:pP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- SDET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역할이 </a:t>
            </a:r>
            <a:r>
              <a:rPr lang="ko-KR" altLang="en-US" sz="14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사업팀과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개발팀 간의 다리 역할로의 가능성을 확인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(11/15 </a:t>
            </a:r>
            <a:r>
              <a:rPr lang="ko-KR" altLang="en-US" sz="14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사업팀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설명회 반응 등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</a:t>
            </a:r>
          </a:p>
          <a:p>
            <a:pPr lvl="0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같은 스크럼 팀원으로써 같은 목표를 향해 일하는 동료 임을 공유하고 그 과정의 결과로 품질 확보까지</a:t>
            </a:r>
            <a:endParaRPr lang="en-US" altLang="ko-KR" sz="14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 단계의 품질뿐만 아니라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이후 운영 및 기능 개선에도 지속적으로 활용할 수 있는 자산 확보</a:t>
            </a:r>
            <a:endParaRPr lang="en-US" altLang="ko-KR" sz="14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(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테스트 시나리오 초안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서버 호출 </a:t>
            </a:r>
            <a:r>
              <a:rPr lang="ko-KR" altLang="en-US" sz="14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스펙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정비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서버 기능 테스트 자동화 구축</a:t>
            </a:r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)</a:t>
            </a:r>
          </a:p>
          <a:p>
            <a:pPr lvl="0">
              <a:lnSpc>
                <a:spcPct val="200000"/>
              </a:lnSpc>
            </a:pP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 lvl="0">
              <a:lnSpc>
                <a:spcPct val="200000"/>
              </a:lnSpc>
            </a:pP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pic>
        <p:nvPicPr>
          <p:cNvPr id="6" name="Picture 3" descr="C:\Documents and Settings\Administrator\바탕 화면\아이콘\2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17" y="5353907"/>
            <a:ext cx="865294" cy="7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Documents and Settings\Administrator\바탕 화면\아이콘\23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45" y="5313838"/>
            <a:ext cx="1109946" cy="7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Documents and Settings\Administrator\바탕 화면\아이콘\24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29" y="5241438"/>
            <a:ext cx="919339" cy="9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8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4881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3.3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지속 수행 방안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향후 지원 계획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891" y="2089085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향후 지원 계획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73155"/>
              </p:ext>
            </p:extLst>
          </p:nvPr>
        </p:nvGraphicFramePr>
        <p:xfrm>
          <a:off x="315884" y="2726580"/>
          <a:ext cx="9277003" cy="3153858"/>
        </p:xfrm>
        <a:graphic>
          <a:graphicData uri="http://schemas.openxmlformats.org/drawingml/2006/table">
            <a:tbl>
              <a:tblPr/>
              <a:tblGrid>
                <a:gridCol w="794227"/>
                <a:gridCol w="1060347"/>
                <a:gridCol w="1060347"/>
                <a:gridCol w="1060347"/>
                <a:gridCol w="1060347"/>
                <a:gridCol w="1060347"/>
                <a:gridCol w="1060347"/>
                <a:gridCol w="1060347"/>
                <a:gridCol w="1060347"/>
              </a:tblGrid>
              <a:tr h="307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6254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</a:t>
                      </a:r>
                    </a:p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전문인력 </a:t>
                      </a:r>
                      <a:endParaRPr lang="en-US" altLang="ko-KR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 일정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113904" y="3171312"/>
            <a:ext cx="1039091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테스트 계획 초안 작성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49533" y="3185164"/>
            <a:ext cx="723208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SP#0-1</a:t>
            </a:r>
            <a:endParaRPr kumimoji="0" lang="ko-KR" altLang="en-US" sz="10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89367" y="3185164"/>
            <a:ext cx="590202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SP#0-2</a:t>
            </a:r>
            <a:endParaRPr kumimoji="0" lang="ko-KR" altLang="en-US" sz="10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02231" y="3185164"/>
            <a:ext cx="723208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SP#1</a:t>
            </a:r>
            <a:endParaRPr kumimoji="0" lang="ko-KR" altLang="en-US" sz="10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25439" y="3185164"/>
            <a:ext cx="875608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SP#2</a:t>
            </a:r>
            <a:endParaRPr kumimoji="0" lang="ko-KR" altLang="en-US" sz="10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01047" y="3185164"/>
            <a:ext cx="663780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SP#3</a:t>
            </a:r>
            <a:endParaRPr kumimoji="0" lang="ko-KR" altLang="en-US" sz="10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74377" y="3185164"/>
            <a:ext cx="514004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SP#4</a:t>
            </a:r>
            <a:endParaRPr kumimoji="0" lang="ko-KR" altLang="en-US" sz="10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71755" y="3534299"/>
            <a:ext cx="465661" cy="249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통합테스트</a:t>
            </a:r>
            <a:endParaRPr kumimoji="0" lang="en-US" altLang="ko-KR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1</a:t>
            </a: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차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96193" y="3185163"/>
            <a:ext cx="282631" cy="24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Clean-up</a:t>
            </a:r>
            <a:endParaRPr kumimoji="0" lang="ko-KR" altLang="en-US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3902" y="4950234"/>
            <a:ext cx="3158837" cy="34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프로젝트 상주 지원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429103" y="3534299"/>
            <a:ext cx="465661" cy="249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통합테스트</a:t>
            </a:r>
            <a:endParaRPr kumimoji="0" lang="en-US" altLang="ko-KR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2</a:t>
            </a: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94764" y="3038306"/>
            <a:ext cx="706434" cy="281801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</a:t>
            </a:r>
            <a:endParaRPr kumimoji="0" lang="en-US" altLang="ko-KR" sz="12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kumimoji="0" lang="en-US" altLang="ko-KR" sz="12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</a:t>
            </a:r>
            <a:r>
              <a:rPr kumimoji="0" lang="ko-KR" altLang="en-US" sz="1200" b="1" kern="0" dirty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endParaRPr kumimoji="0" lang="ko-KR" altLang="en-US" sz="12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8381" y="3894515"/>
            <a:ext cx="906383" cy="249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err="1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안정성및성능테스트</a:t>
            </a:r>
            <a:endParaRPr kumimoji="0" lang="ko-KR" altLang="en-US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74377" y="4257504"/>
            <a:ext cx="1420387" cy="2493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err="1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모바일</a:t>
            </a: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 특화</a:t>
            </a:r>
            <a:r>
              <a:rPr kumimoji="0" lang="en-US" altLang="ko-KR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/</a:t>
            </a:r>
            <a:r>
              <a:rPr kumimoji="0" lang="ko-KR" altLang="en-US" sz="800" b="1" kern="0" dirty="0" err="1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비기능</a:t>
            </a: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 테스트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74378" y="3534299"/>
            <a:ext cx="489832" cy="249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시나리오</a:t>
            </a:r>
            <a:endParaRPr kumimoji="0" lang="en-US" altLang="ko-KR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상세 작성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01047" y="3886202"/>
            <a:ext cx="673331" cy="249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테스트</a:t>
            </a:r>
            <a:r>
              <a:rPr kumimoji="0" lang="en-US" altLang="ko-KR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/</a:t>
            </a: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운영</a:t>
            </a:r>
            <a:endParaRPr kumimoji="0" lang="en-US" altLang="ko-KR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환경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74378" y="3886202"/>
            <a:ext cx="514003" cy="249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성능테스트</a:t>
            </a:r>
            <a:endParaRPr kumimoji="0" lang="en-US" altLang="ko-KR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계획수</a:t>
            </a:r>
            <a:r>
              <a:rPr kumimoji="0" lang="ko-KR" altLang="en-US" sz="800" b="1" kern="0" dirty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립</a:t>
            </a:r>
            <a:endParaRPr kumimoji="0" lang="ko-KR" altLang="en-US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801048" y="4257504"/>
            <a:ext cx="663780" cy="2493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err="1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모바일</a:t>
            </a: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 테스트</a:t>
            </a:r>
            <a:endParaRPr kumimoji="0" lang="en-US" altLang="ko-KR" sz="8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계획수립</a:t>
            </a:r>
          </a:p>
        </p:txBody>
      </p:sp>
      <p:sp>
        <p:nvSpPr>
          <p:cNvPr id="7" name="이등변 삼각형 6"/>
          <p:cNvSpPr/>
          <p:nvPr/>
        </p:nvSpPr>
        <p:spPr>
          <a:xfrm>
            <a:off x="4545748" y="5101248"/>
            <a:ext cx="177637" cy="22444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400" b="1" kern="0" dirty="0" err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0" name="이등변 삼각형 29"/>
          <p:cNvSpPr/>
          <p:nvPr/>
        </p:nvSpPr>
        <p:spPr>
          <a:xfrm>
            <a:off x="4961310" y="5099864"/>
            <a:ext cx="177637" cy="22444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400" b="1" kern="0" dirty="0" err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99817" y="5325692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맑은 고딕"/>
              </a:rPr>
              <a:t>문의 대응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03097" y="4976557"/>
            <a:ext cx="157870" cy="34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?</a:t>
            </a:r>
            <a:endParaRPr kumimoji="0" lang="ko-KR" altLang="en-US" sz="1400" b="1" kern="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04631" y="4976557"/>
            <a:ext cx="157870" cy="34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?</a:t>
            </a:r>
            <a:endParaRPr kumimoji="0" lang="ko-KR" altLang="en-US" sz="1400" b="1" kern="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45998" y="4968244"/>
            <a:ext cx="157870" cy="34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kern="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?</a:t>
            </a:r>
            <a:endParaRPr kumimoji="0" lang="ko-KR" altLang="en-US" sz="1400" b="1" kern="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9204" y="1074160"/>
            <a:ext cx="89771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계획 대비 </a:t>
            </a:r>
            <a:r>
              <a:rPr lang="ko-KR" alt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미진행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내용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진행 미진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시 </a:t>
            </a:r>
            <a:r>
              <a:rPr lang="en-US" altLang="ko-KR" sz="12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AccessToken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 테스트 호출 미수행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진행 시점에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스팟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 예정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양성인력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대상으로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실습 수행 완료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중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실습한 내용 있어 상호 공유 요청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48893" y="5910533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미정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-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9367" y="4667603"/>
            <a:ext cx="3185010" cy="1188718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6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contourClr>
                <a:srgbClr val="E6EED6"/>
              </a:contourClr>
            </a:sp3d>
          </a:bodyPr>
          <a:lstStyle/>
          <a:p>
            <a:pPr marL="0" algn="ctr" defTabSz="762000" eaLnBrk="0" fontAlgn="auto" hangingPunc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tabLst>
                <a:tab pos="5648325" algn="l"/>
              </a:tabLst>
            </a:pPr>
            <a:endParaRPr kumimoji="0" lang="ko-KR" altLang="en-US" sz="1200" kern="0" dirty="0" smtClean="0">
              <a:ln w="11430">
                <a:noFill/>
              </a:ln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1"/>
            <a:ext cx="9905999" cy="6857999"/>
            <a:chOff x="-1091635" y="5"/>
            <a:chExt cx="18316970" cy="12680978"/>
          </a:xfrm>
        </p:grpSpPr>
        <p:cxnSp>
          <p:nvCxnSpPr>
            <p:cNvPr id="5" name="직선 연결선 4"/>
            <p:cNvCxnSpPr/>
            <p:nvPr/>
          </p:nvCxnSpPr>
          <p:spPr>
            <a:xfrm rot="5400000" flipH="1" flipV="1">
              <a:off x="-4950569" y="6340494"/>
              <a:ext cx="1268097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2" idx="3"/>
            </p:cNvCxnSpPr>
            <p:nvPr/>
          </p:nvCxnSpPr>
          <p:spPr>
            <a:xfrm flipH="1" flipV="1">
              <a:off x="-1091635" y="2470056"/>
              <a:ext cx="1831697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 bwMode="auto">
            <a:xfrm>
              <a:off x="1396041" y="953882"/>
              <a:ext cx="1694841" cy="1512659"/>
            </a:xfrm>
            <a:prstGeom prst="rect">
              <a:avLst/>
            </a:prstGeom>
            <a:noFill/>
            <a:ln w="25400" cap="sq" algn="ctr">
              <a:solidFill>
                <a:schemeClr val="tx1">
                  <a:lumMod val="95000"/>
                  <a:lumOff val="5000"/>
                  <a:alpha val="3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lIns="84533" tIns="42267" rIns="84533" bIns="42267" anchor="ctr"/>
            <a:lstStyle/>
            <a:p>
              <a:pPr indent="-6765" algn="ctr" defTabSz="846895" eaLnBrk="0" fontAlgn="auto" latinLnBrk="0" hangingPunct="0">
                <a:lnSpc>
                  <a:spcPts val="1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en-US" sz="600" dirty="0" smtClean="0">
                <a:solidFill>
                  <a:srgbClr val="40404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17775" y="2473730"/>
              <a:ext cx="772534" cy="774191"/>
            </a:xfrm>
            <a:prstGeom prst="rect">
              <a:avLst/>
            </a:prstGeom>
            <a:noFill/>
            <a:ln w="25400" cap="sq" algn="ctr">
              <a:solidFill>
                <a:schemeClr val="tx1">
                  <a:lumMod val="95000"/>
                  <a:lumOff val="5000"/>
                  <a:alpha val="3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lIns="84533" tIns="42267" rIns="84533" bIns="42267" anchor="ctr"/>
            <a:lstStyle/>
            <a:p>
              <a:pPr indent="-6765" algn="ctr" defTabSz="846895" eaLnBrk="0" fontAlgn="auto" latinLnBrk="0" hangingPunct="0">
                <a:lnSpc>
                  <a:spcPts val="1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en-US" sz="600" dirty="0" smtClean="0">
                <a:solidFill>
                  <a:srgbClr val="40404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12233" y="3043697"/>
            <a:ext cx="6081535" cy="8173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77925" tIns="38963" rIns="77925" bIns="38963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>
              <a:spcAft>
                <a:spcPts val="511"/>
              </a:spcAft>
            </a:pPr>
            <a:r>
              <a:rPr lang="ko-KR" altLang="en-US" sz="4800" b="1" spc="100" dirty="0" smtClean="0">
                <a:solidFill>
                  <a:schemeClr val="tx2">
                    <a:lumMod val="50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감사합니다</a:t>
            </a:r>
            <a:endParaRPr lang="en-US" altLang="ko-KR" sz="4800" b="1" spc="100" dirty="0" smtClean="0">
              <a:solidFill>
                <a:schemeClr val="tx2">
                  <a:lumMod val="50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4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4881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기타 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–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상세항목별 인수인계 정리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별도 </a:t>
            </a:r>
            <a:r>
              <a:rPr lang="en-US" altLang="ko-KR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MyShare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페이지 상에 항목별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인수인계 필요여부 및 관련 내용 정리</a:t>
            </a:r>
            <a:endParaRPr lang="en-US" altLang="ko-KR" sz="16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42" y="1662632"/>
            <a:ext cx="6730336" cy="4311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0" y="1662632"/>
            <a:ext cx="239077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4881"/>
            <a:ext cx="9905999" cy="915099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사진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7" y="1143547"/>
            <a:ext cx="5548927" cy="31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19" y="3587661"/>
            <a:ext cx="5272392" cy="296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1.1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 개요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37" y="3919991"/>
            <a:ext cx="2370762" cy="2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8"/>
          <p:cNvSpPr/>
          <p:nvPr/>
        </p:nvSpPr>
        <p:spPr>
          <a:xfrm>
            <a:off x="322520" y="2314719"/>
            <a:ext cx="961590" cy="3655312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" name="모서리가 둥근 직사각형 63"/>
          <p:cNvSpPr>
            <a:spLocks/>
          </p:cNvSpPr>
          <p:nvPr/>
        </p:nvSpPr>
        <p:spPr bwMode="auto">
          <a:xfrm>
            <a:off x="456709" y="3738676"/>
            <a:ext cx="950226" cy="510378"/>
          </a:xfrm>
          <a:prstGeom prst="ellipse">
            <a:avLst/>
          </a:prstGeom>
          <a:solidFill>
            <a:schemeClr val="bg1"/>
          </a:solidFill>
          <a:ln w="508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계획</a:t>
            </a:r>
            <a:endParaRPr kumimoji="0" lang="ko-KR" altLang="en-US" sz="1600" b="1" kern="0" dirty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모서리가 둥근 직사각형 63"/>
          <p:cNvSpPr>
            <a:spLocks/>
          </p:cNvSpPr>
          <p:nvPr/>
        </p:nvSpPr>
        <p:spPr bwMode="auto">
          <a:xfrm>
            <a:off x="456709" y="4447185"/>
            <a:ext cx="950226" cy="510378"/>
          </a:xfrm>
          <a:prstGeom prst="ellipse">
            <a:avLst/>
          </a:prstGeom>
          <a:solidFill>
            <a:schemeClr val="bg1"/>
          </a:solidFill>
          <a:ln w="508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수행</a:t>
            </a:r>
            <a:endParaRPr kumimoji="0" lang="ko-KR" altLang="en-US" sz="1600" b="1" kern="0" dirty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모서리가 둥근 직사각형 63"/>
          <p:cNvSpPr>
            <a:spLocks/>
          </p:cNvSpPr>
          <p:nvPr/>
        </p:nvSpPr>
        <p:spPr bwMode="auto">
          <a:xfrm>
            <a:off x="456709" y="5126179"/>
            <a:ext cx="950226" cy="510378"/>
          </a:xfrm>
          <a:prstGeom prst="ellipse">
            <a:avLst/>
          </a:prstGeom>
          <a:solidFill>
            <a:schemeClr val="bg1"/>
          </a:solidFill>
          <a:ln w="508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지속화</a:t>
            </a:r>
            <a:endParaRPr kumimoji="0" lang="ko-KR" altLang="en-US" sz="1600" b="1" kern="0" dirty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" name="모서리가 둥근 직사각형 63"/>
          <p:cNvSpPr>
            <a:spLocks/>
          </p:cNvSpPr>
          <p:nvPr/>
        </p:nvSpPr>
        <p:spPr bwMode="auto">
          <a:xfrm>
            <a:off x="456709" y="3033700"/>
            <a:ext cx="950226" cy="510378"/>
          </a:xfrm>
          <a:prstGeom prst="ellipse">
            <a:avLst/>
          </a:prstGeom>
          <a:solidFill>
            <a:schemeClr val="bg1"/>
          </a:solidFill>
          <a:ln w="508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분석</a:t>
            </a:r>
            <a:endParaRPr kumimoji="0" lang="ko-KR" altLang="en-US" sz="1600" b="1" kern="0" dirty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14" name="Picture 2" descr="\\10.250.183.105\### Design Library ###\400. 제안설명회작업 Library\470. 제안설명회 PD작업\[16_10_12] ICT R&amp;D 센터_소개자료\05_PD소스\픽토그램\우리픽토그램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0" y="3099597"/>
            <a:ext cx="409858" cy="395370"/>
          </a:xfrm>
          <a:prstGeom prst="rect">
            <a:avLst/>
          </a:prstGeom>
          <a:ln w="127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\\10.250.183.105\### Design Library ###\400. 제안설명회작업 Library\470. 제안설명회 PD작업\[16_10_12] ICT R&amp;D 센터_소개자료\05_PD소스\픽토그램\우리픽토그램-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83" y="3767884"/>
            <a:ext cx="409690" cy="395208"/>
          </a:xfrm>
          <a:prstGeom prst="rect">
            <a:avLst/>
          </a:prstGeom>
          <a:ln w="127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1882725" y="3480257"/>
            <a:ext cx="23015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10.250.183.105\### Design Library ###\400. 제안설명회작업 Library\470. 제안설명회 PD작업\[16_10_12] ICT R&amp;D 센터_소개자료\05_PD소스\픽토그램\우리픽토그램-4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7" y="4437138"/>
            <a:ext cx="409690" cy="395208"/>
          </a:xfrm>
          <a:prstGeom prst="rect">
            <a:avLst/>
          </a:prstGeom>
          <a:ln w="127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\\10.250.183.105\### Design Library ###\400. 제안설명회작업 Library\470. 제안설명회 PD작업\[16_10_12] ICT R&amp;D 센터_소개자료\05_PD소스\픽토그램\우리픽토그램-4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65" y="5107027"/>
            <a:ext cx="409690" cy="395208"/>
          </a:xfrm>
          <a:prstGeom prst="rect">
            <a:avLst/>
          </a:prstGeom>
          <a:ln w="127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1837898" y="5518400"/>
            <a:ext cx="2346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84960" y="4848511"/>
            <a:ext cx="22992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18388" y="4156237"/>
            <a:ext cx="2259663" cy="68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63"/>
          <p:cNvSpPr>
            <a:spLocks/>
          </p:cNvSpPr>
          <p:nvPr/>
        </p:nvSpPr>
        <p:spPr bwMode="auto">
          <a:xfrm>
            <a:off x="456709" y="2335216"/>
            <a:ext cx="950226" cy="510378"/>
          </a:xfrm>
          <a:prstGeom prst="ellipse">
            <a:avLst/>
          </a:prstGeom>
          <a:solidFill>
            <a:schemeClr val="bg1"/>
          </a:solidFill>
          <a:ln w="50800" cap="rnd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요청</a:t>
            </a:r>
            <a:r>
              <a:rPr kumimoji="0" lang="en-US" altLang="ko-KR" sz="1600" b="1" kern="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,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투입</a:t>
            </a:r>
            <a:endParaRPr kumimoji="0" lang="ko-KR" altLang="en-US" sz="1600" b="1" kern="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19621" y="3150389"/>
            <a:ext cx="1864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제품과</a:t>
            </a: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 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조직에 대한 분석</a:t>
            </a:r>
            <a:endParaRPr kumimoji="0" lang="ko-KR" altLang="en-US" sz="12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37238" y="3855365"/>
            <a:ext cx="1904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수행 영역</a:t>
            </a: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, 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일정 계획 수립</a:t>
            </a:r>
            <a:endParaRPr kumimoji="0" lang="ko-KR" altLang="en-US" sz="12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07421" y="4561541"/>
            <a:ext cx="15616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보완 활동 수행</a:t>
            </a: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, 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개선</a:t>
            </a:r>
            <a:endParaRPr kumimoji="0" lang="ko-KR" altLang="en-US" sz="12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1866" y="5233758"/>
            <a:ext cx="2212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지속 방안 수립</a:t>
            </a: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, 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수행 모니터링</a:t>
            </a:r>
            <a:endParaRPr kumimoji="0" lang="ko-KR" altLang="en-US" sz="12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0415" y="3405578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59912" y="4146209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3426" y="4877254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~11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6208" y="5547935"/>
            <a:ext cx="15055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1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1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11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1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</a:t>
            </a:r>
            <a:r>
              <a:rPr lang="en-US" altLang="ko-KR" sz="1100" b="1" dirty="0" smtClean="0">
                <a:solidFill>
                  <a:srgbClr val="01559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76542" y="2741237"/>
            <a:ext cx="23015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313438" y="2411369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맑은 고딕"/>
              </a:rPr>
              <a:t>대상 프로젝트 선정</a:t>
            </a:r>
            <a:endParaRPr kumimoji="0" lang="ko-KR" altLang="en-US" sz="1200" b="1" kern="0" dirty="0">
              <a:solidFill>
                <a:srgbClr val="34649D"/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3" name="Picture 2" descr="C:\Users\kim\Desktop\noun_6219_cc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10951" r="5965" b="24206"/>
          <a:stretch/>
        </p:blipFill>
        <p:spPr bwMode="auto">
          <a:xfrm>
            <a:off x="1865783" y="2357859"/>
            <a:ext cx="383485" cy="28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40188" y="6152649"/>
            <a:ext cx="1665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전체 </a:t>
            </a:r>
            <a:r>
              <a:rPr lang="en-US" altLang="ko-KR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 9</a:t>
            </a:r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월</a:t>
            </a:r>
            <a:r>
              <a:rPr lang="en-US" altLang="ko-KR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~11</a:t>
            </a:r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월</a:t>
            </a:r>
            <a:r>
              <a:rPr lang="en-US" altLang="ko-KR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(3</a:t>
            </a:r>
            <a:r>
              <a:rPr lang="ko-KR" altLang="en-US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개월</a:t>
            </a:r>
            <a:r>
              <a:rPr lang="en-US" altLang="ko-KR" sz="1200" b="1" dirty="0" smtClean="0">
                <a:solidFill>
                  <a:srgbClr val="01559E"/>
                </a:solidFill>
                <a:latin typeface="Calibri" panose="020F0502020204030204" pitchFamily="34" charset="0"/>
                <a:ea typeface="맑은 고딕"/>
              </a:rPr>
              <a:t>)</a:t>
            </a:r>
            <a:endParaRPr lang="ko-KR" altLang="en-US" sz="1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99204" y="1625718"/>
            <a:ext cx="4519244" cy="468312"/>
            <a:chOff x="415925" y="1882776"/>
            <a:chExt cx="9074150" cy="357447"/>
          </a:xfrm>
        </p:grpSpPr>
        <p:grpSp>
          <p:nvGrpSpPr>
            <p:cNvPr id="36" name="그룹 170"/>
            <p:cNvGrpSpPr/>
            <p:nvPr/>
          </p:nvGrpSpPr>
          <p:grpSpPr>
            <a:xfrm>
              <a:off x="415925" y="1882776"/>
              <a:ext cx="9074150" cy="357447"/>
              <a:chOff x="415925" y="1882776"/>
              <a:chExt cx="9074150" cy="357447"/>
            </a:xfrm>
          </p:grpSpPr>
          <p:cxnSp>
            <p:nvCxnSpPr>
              <p:cNvPr id="38" name="직선 연결선 37"/>
              <p:cNvCxnSpPr/>
              <p:nvPr/>
            </p:nvCxnSpPr>
            <p:spPr>
              <a:xfrm flipV="1">
                <a:off x="415925" y="1882776"/>
                <a:ext cx="90741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415925" y="2240223"/>
                <a:ext cx="907415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/>
            <p:cNvSpPr/>
            <p:nvPr/>
          </p:nvSpPr>
          <p:spPr bwMode="auto">
            <a:xfrm>
              <a:off x="644043" y="1933603"/>
              <a:ext cx="8617914" cy="25579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/>
              <a:tailEnd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-윤고딕130"/>
                  <a:cs typeface="-윤고딕130"/>
                </a:defRPr>
              </a:lvl9pPr>
            </a:lstStyle>
            <a:p>
              <a:pPr algn="ctr" defTabSz="779252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ko-KR" altLang="en-US" b="1" dirty="0" smtClean="0">
                  <a:solidFill>
                    <a:srgbClr val="01559E"/>
                  </a:solidFill>
                  <a:latin typeface="Calibri" panose="020F0502020204030204" pitchFamily="34" charset="0"/>
                  <a:ea typeface="+mn-ea"/>
                  <a:cs typeface="+mn-cs"/>
                </a:rPr>
                <a:t>사업부 프로젝트에서 </a:t>
              </a:r>
              <a:r>
                <a:rPr lang="en-US" altLang="ko-KR" b="1" dirty="0" smtClean="0">
                  <a:solidFill>
                    <a:srgbClr val="01559E"/>
                  </a:solidFill>
                  <a:latin typeface="Calibri" panose="020F0502020204030204" pitchFamily="34" charset="0"/>
                  <a:ea typeface="+mn-ea"/>
                  <a:cs typeface="+mn-cs"/>
                </a:rPr>
                <a:t>Evangelist</a:t>
              </a:r>
              <a:r>
                <a:rPr lang="ko-KR" altLang="en-US" b="1" dirty="0" smtClean="0">
                  <a:solidFill>
                    <a:srgbClr val="01559E"/>
                  </a:solidFill>
                  <a:latin typeface="Calibri" panose="020F0502020204030204" pitchFamily="34" charset="0"/>
                  <a:ea typeface="+mn-ea"/>
                  <a:cs typeface="+mn-cs"/>
                </a:rPr>
                <a:t>로 활동</a:t>
              </a:r>
              <a:endParaRPr lang="en-US" altLang="ko-KR" b="1" dirty="0" smtClean="0">
                <a:solidFill>
                  <a:srgbClr val="01559E"/>
                </a:solidFill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4944531" y="1546167"/>
            <a:ext cx="0" cy="4743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처리 3"/>
          <p:cNvSpPr/>
          <p:nvPr/>
        </p:nvSpPr>
        <p:spPr>
          <a:xfrm>
            <a:off x="6442363" y="1912228"/>
            <a:ext cx="3099367" cy="180167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54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[Digital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Maketing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개발팀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양성인력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한정현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송상락 수석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프로젝트 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상황에 적합한 상세 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활동을 정의하고 개발팀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SDET 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양성인력 대상으로 수행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방법에 집중하여 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지원 수행</a:t>
            </a:r>
            <a:endParaRPr lang="en-US" altLang="ko-KR" sz="1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45" name="오각형 44"/>
          <p:cNvSpPr/>
          <p:nvPr/>
        </p:nvSpPr>
        <p:spPr>
          <a:xfrm>
            <a:off x="5516645" y="2516890"/>
            <a:ext cx="1430483" cy="1102292"/>
          </a:xfrm>
          <a:prstGeom prst="homePlate">
            <a:avLst>
              <a:gd name="adj" fmla="val 26618"/>
            </a:avLst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>
              <a:lnSpc>
                <a:spcPct val="150000"/>
              </a:lnSpc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5436289" y="2467492"/>
            <a:ext cx="1430483" cy="1102292"/>
          </a:xfrm>
          <a:prstGeom prst="homePlate">
            <a:avLst>
              <a:gd name="adj" fmla="val 26618"/>
            </a:avLst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>
              <a:lnSpc>
                <a:spcPct val="150000"/>
              </a:lnSpc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오각형 40"/>
          <p:cNvSpPr/>
          <p:nvPr/>
        </p:nvSpPr>
        <p:spPr>
          <a:xfrm>
            <a:off x="5360667" y="2410830"/>
            <a:ext cx="1430483" cy="1102292"/>
          </a:xfrm>
          <a:prstGeom prst="homePlate">
            <a:avLst>
              <a:gd name="adj" fmla="val 26618"/>
            </a:avLst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기술부문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SDET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전문인력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정상인 수석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3799" y="4619732"/>
            <a:ext cx="1770491" cy="7386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직접 수행보다는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 수행 방법을 전달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6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"/>
            <a:ext cx="9905999" cy="950203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1.1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 개요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077266" y="3933700"/>
            <a:ext cx="1727200" cy="317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고객기반 디자인 </a:t>
            </a:r>
            <a:r>
              <a:rPr kumimoji="0" lang="ko-KR" altLang="en-US" sz="1200" b="1" kern="0" dirty="0" err="1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씽킹</a:t>
            </a:r>
            <a:endParaRPr kumimoji="0" lang="ko-KR" altLang="en-US" sz="12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7098" y="4624239"/>
            <a:ext cx="1727200" cy="317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대상고객 페르소나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4559" y="5353753"/>
            <a:ext cx="1803400" cy="297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kumimoji="0" lang="ko-KR" altLang="en-US" sz="1200" b="1" kern="0" dirty="0" err="1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워크플로우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도식화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36259" y="6003741"/>
            <a:ext cx="1803400" cy="3221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Acceptance Criteria 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작성</a:t>
            </a:r>
          </a:p>
        </p:txBody>
      </p:sp>
      <p:sp>
        <p:nvSpPr>
          <p:cNvPr id="20" name="타원 19"/>
          <p:cNvSpPr/>
          <p:nvPr/>
        </p:nvSpPr>
        <p:spPr>
          <a:xfrm>
            <a:off x="5090711" y="4066648"/>
            <a:ext cx="1619551" cy="1619243"/>
          </a:xfrm>
          <a:prstGeom prst="ellipse">
            <a:avLst/>
          </a:prstGeom>
          <a:solidFill>
            <a:schemeClr val="bg1"/>
          </a:solidFill>
          <a:ln w="111125" cap="rnd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 </a:t>
            </a:r>
            <a:endParaRPr kumimoji="0" lang="ko-KR" altLang="en-US" sz="1600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97087" y="4083972"/>
            <a:ext cx="1619551" cy="1619243"/>
          </a:xfrm>
          <a:prstGeom prst="ellipse">
            <a:avLst/>
          </a:prstGeom>
          <a:solidFill>
            <a:schemeClr val="bg1"/>
          </a:solidFill>
          <a:ln w="111125" cap="rnd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 </a:t>
            </a:r>
            <a:endParaRPr kumimoji="0" lang="ko-KR" altLang="en-US" sz="1600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606545" y="2889435"/>
            <a:ext cx="2394258" cy="2394258"/>
          </a:xfrm>
          <a:prstGeom prst="ellipse">
            <a:avLst/>
          </a:prstGeom>
          <a:noFill/>
          <a:ln w="200025" cap="rnd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620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tabLst>
                <a:tab pos="5648325" algn="l"/>
              </a:tabLst>
            </a:pPr>
            <a:endParaRPr kumimoji="0" lang="ko-KR" altLang="en-US" sz="1600" b="1" kern="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606545" y="2889435"/>
            <a:ext cx="2394258" cy="2394258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620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tabLst>
                <a:tab pos="5648325" algn="l"/>
              </a:tabLst>
            </a:pPr>
            <a:endParaRPr kumimoji="0" lang="ko-KR" altLang="en-US" sz="1600" b="1" kern="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Calibri" panose="020F050202020403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93899" y="2028981"/>
            <a:ext cx="1619551" cy="1619243"/>
            <a:chOff x="3910769" y="1638270"/>
            <a:chExt cx="1619551" cy="1619243"/>
          </a:xfrm>
        </p:grpSpPr>
        <p:sp>
          <p:nvSpPr>
            <p:cNvPr id="19" name="타원 18"/>
            <p:cNvSpPr/>
            <p:nvPr/>
          </p:nvSpPr>
          <p:spPr>
            <a:xfrm>
              <a:off x="3910769" y="1638270"/>
              <a:ext cx="1619551" cy="1619243"/>
            </a:xfrm>
            <a:prstGeom prst="ellipse">
              <a:avLst/>
            </a:prstGeom>
            <a:solidFill>
              <a:schemeClr val="bg1"/>
            </a:solidFill>
            <a:ln w="111125" cap="rnd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kern="0" dirty="0" smtClean="0">
                  <a:solidFill>
                    <a:srgbClr val="34649D"/>
                  </a:solidFill>
                  <a:latin typeface="Calibri" panose="020F0502020204030204" pitchFamily="34" charset="0"/>
                  <a:ea typeface="+mn-ea"/>
                </a:rPr>
                <a:t> </a:t>
              </a:r>
              <a:endParaRPr kumimoji="0" lang="ko-KR" altLang="en-US" sz="1600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993038" y="1720524"/>
              <a:ext cx="1455013" cy="1454736"/>
            </a:xfrm>
            <a:prstGeom prst="ellipse">
              <a:avLst/>
            </a:prstGeom>
            <a:solidFill>
              <a:schemeClr val="bg1"/>
            </a:solidFill>
            <a:ln w="111125" cap="rnd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kern="0" dirty="0" smtClean="0">
                  <a:solidFill>
                    <a:srgbClr val="34649D"/>
                  </a:solidFill>
                  <a:latin typeface="Calibri" panose="020F0502020204030204" pitchFamily="34" charset="0"/>
                  <a:ea typeface="+mn-ea"/>
                </a:rPr>
                <a:t> </a:t>
              </a:r>
              <a:endParaRPr kumimoji="0" lang="ko-KR" altLang="en-US" sz="1600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5172980" y="4148902"/>
            <a:ext cx="1455013" cy="1454736"/>
          </a:xfrm>
          <a:prstGeom prst="ellipse">
            <a:avLst/>
          </a:prstGeom>
          <a:solidFill>
            <a:schemeClr val="bg1"/>
          </a:solidFill>
          <a:ln w="111125" cap="rnd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 </a:t>
            </a:r>
            <a:endParaRPr kumimoji="0" lang="ko-KR" altLang="en-US" sz="1600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979356" y="4166226"/>
            <a:ext cx="1455013" cy="1454736"/>
          </a:xfrm>
          <a:prstGeom prst="ellipse">
            <a:avLst/>
          </a:prstGeom>
          <a:solidFill>
            <a:schemeClr val="bg1"/>
          </a:solidFill>
          <a:ln w="111125" cap="rnd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 </a:t>
            </a:r>
            <a:endParaRPr kumimoji="0" lang="ko-KR" altLang="en-US" sz="1600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79356" y="5142487"/>
            <a:ext cx="1441440" cy="209052"/>
          </a:xfrm>
          <a:prstGeom prst="rect">
            <a:avLst/>
          </a:prstGeom>
          <a:noFill/>
          <a:ln w="34925" cap="rnd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제품관점</a:t>
            </a:r>
            <a:endParaRPr kumimoji="0" lang="en-US" altLang="ko-KR" sz="16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수행내용</a:t>
            </a:r>
            <a:endParaRPr kumimoji="0" lang="ko-KR" altLang="en-US" sz="1600" b="1" kern="0" dirty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31918" y="4359614"/>
            <a:ext cx="776842" cy="620262"/>
            <a:chOff x="4545711" y="2144336"/>
            <a:chExt cx="908604" cy="725466"/>
          </a:xfrm>
        </p:grpSpPr>
        <p:pic>
          <p:nvPicPr>
            <p:cNvPr id="33" name="Picture 4" descr="C:\Users\kim\Desktop\아이콘\noun_492230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7" t="11316" r="9338" b="24048"/>
            <a:stretch/>
          </p:blipFill>
          <p:spPr bwMode="auto">
            <a:xfrm>
              <a:off x="4545711" y="2144336"/>
              <a:ext cx="908604" cy="72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4732655" y="2563091"/>
              <a:ext cx="534719" cy="305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ea typeface="+mn-ea"/>
                </a:rPr>
                <a:t>Tech</a:t>
              </a:r>
            </a:p>
          </p:txBody>
        </p:sp>
      </p:grpSp>
      <p:pic>
        <p:nvPicPr>
          <p:cNvPr id="31" name="Picture 4" descr="C:\Users\kim\Desktop\아이콘\noun_585378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16626" r="4782" b="28721"/>
          <a:stretch/>
        </p:blipFill>
        <p:spPr bwMode="auto">
          <a:xfrm>
            <a:off x="3257898" y="4398035"/>
            <a:ext cx="897927" cy="54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5176962" y="5142487"/>
            <a:ext cx="1441440" cy="209052"/>
          </a:xfrm>
          <a:prstGeom prst="rect">
            <a:avLst/>
          </a:prstGeom>
          <a:noFill/>
          <a:ln w="34925" cap="rnd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엔지니어링 관점</a:t>
            </a:r>
            <a:endParaRPr kumimoji="0" lang="en-US" altLang="ko-KR" sz="1200" b="1" kern="0" dirty="0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수행내</a:t>
            </a:r>
            <a:r>
              <a:rPr kumimoji="0" lang="ko-KR" altLang="en-US" sz="1200" b="1" kern="0" dirty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용</a:t>
            </a:r>
          </a:p>
        </p:txBody>
      </p:sp>
      <p:pic>
        <p:nvPicPr>
          <p:cNvPr id="35" name="Picture 2" descr="C:\Users\kim\Desktop\아이콘\noun_194992_cc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4" r="12828" b="12416"/>
          <a:stretch/>
        </p:blipFill>
        <p:spPr bwMode="auto">
          <a:xfrm>
            <a:off x="4498425" y="2293761"/>
            <a:ext cx="587487" cy="6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090478" y="3144229"/>
            <a:ext cx="1441440" cy="209052"/>
          </a:xfrm>
          <a:prstGeom prst="rect">
            <a:avLst/>
          </a:prstGeom>
          <a:noFill/>
          <a:ln w="34925" cap="rnd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양성인력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역량 </a:t>
            </a:r>
            <a:r>
              <a:rPr kumimoji="0" lang="ko-KR" altLang="en-US" sz="1600" b="1" kern="0" dirty="0" smtClean="0">
                <a:solidFill>
                  <a:srgbClr val="34649D"/>
                </a:solidFill>
                <a:latin typeface="Calibri" panose="020F0502020204030204" pitchFamily="34" charset="0"/>
                <a:ea typeface="+mn-ea"/>
              </a:rPr>
              <a:t>강화</a:t>
            </a:r>
            <a:endParaRPr kumimoji="0" lang="ko-KR" altLang="en-US" sz="1600" b="1" kern="0" dirty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080736" y="2649958"/>
            <a:ext cx="1360110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 기본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57232" y="2093379"/>
            <a:ext cx="1360110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err="1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소스형상관리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39283" y="2630467"/>
            <a:ext cx="1360110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87418" y="1580248"/>
            <a:ext cx="1360110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15208" y="2093379"/>
            <a:ext cx="1360110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endParaRPr kumimoji="0" lang="ko-KR" altLang="en-US" sz="12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35405" y="1564343"/>
            <a:ext cx="1725874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Maven</a:t>
            </a:r>
            <a:r>
              <a:rPr kumimoji="0" lang="ko-KR" altLang="en-US" sz="10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개발 </a:t>
            </a:r>
            <a:r>
              <a:rPr kumimoji="0" lang="ko-KR" altLang="en-US" sz="1000" b="1" kern="0" dirty="0" err="1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라이프싸이클</a:t>
            </a:r>
            <a:endParaRPr kumimoji="0" lang="ko-KR" altLang="en-US" sz="1000" b="1" kern="0" dirty="0" smtClean="0">
              <a:solidFill>
                <a:srgbClr val="3464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18697" y="3731036"/>
            <a:ext cx="1803400" cy="3221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Junit </a:t>
            </a: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가이드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07907" y="4331900"/>
            <a:ext cx="1803400" cy="3221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REST</a:t>
            </a: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API </a:t>
            </a:r>
            <a:r>
              <a:rPr kumimoji="0" lang="ko-KR" altLang="en-US" sz="12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스펙</a:t>
            </a: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 설계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223423" y="4961495"/>
            <a:ext cx="1803400" cy="3221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RestAssured</a:t>
            </a:r>
            <a:r>
              <a:rPr kumimoji="0" lang="en-US" altLang="ko-KR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테스트 자동화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876888" y="5533803"/>
            <a:ext cx="1803400" cy="3221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스프린트 테스트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30690" y="6066566"/>
            <a:ext cx="1803400" cy="3221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짝 테스트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90891" y="950204"/>
            <a:ext cx="9485123" cy="4380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지원 내용 개요</a:t>
            </a:r>
            <a:endParaRPr lang="en-US" altLang="ko-KR" sz="1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0"/>
            <a:ext cx="9905999" cy="919981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1.2 </a:t>
            </a:r>
            <a:r>
              <a:rPr lang="ko-KR" altLang="en-US" sz="24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주단위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지원 내용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44499"/>
              </p:ext>
            </p:extLst>
          </p:nvPr>
        </p:nvGraphicFramePr>
        <p:xfrm>
          <a:off x="440265" y="1134927"/>
          <a:ext cx="9121423" cy="5280394"/>
        </p:xfrm>
        <a:graphic>
          <a:graphicData uri="http://schemas.openxmlformats.org/drawingml/2006/table">
            <a:tbl>
              <a:tblPr/>
              <a:tblGrid>
                <a:gridCol w="1064339"/>
                <a:gridCol w="4322618"/>
                <a:gridCol w="3734466"/>
              </a:tblGrid>
              <a:tr h="365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지원주차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 대상 수행 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양성 교육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5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현황 파악 및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방안 수립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및 기능 테스트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RestAssured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 초안 작성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분석 및 전체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워크플로우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 개요 및 실습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JMeter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5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PL,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아키텍트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 테스트 계획 공유 및 의견 수렴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수행 환경 설정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1/2 (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MyTask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MyGit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Acceptance Criteria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작성법 및 짝 테스트 실습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 대상 테스트 교육자료 작성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특화 시나리오 초안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 작성 공유 및 리뷰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Maven/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실습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리뷰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테스트웨어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작성을 위한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pilot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분석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애자일 기본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리뷰 내용 공유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리뷰 취합 및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(10/19),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데모샘플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샘플 단위 테스트 코드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스크럼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팀내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방식 최종 정의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심상준 수석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툴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RestAssured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스프린트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#0-1 1/3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수행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표준 및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Swagger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수행을 위한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2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스프린트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#0-1 2/3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수행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스크럼팀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 테스트 교육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(11/16,17),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소개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(11/15)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스프린트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#0-1 3/3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수행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짝 테스트 및 스프린트 테스트 수행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자동화 구축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인수인계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내용 회고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2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0"/>
            <a:ext cx="9905999" cy="919983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1.3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산출물 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1/2</a:t>
            </a: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65405" y="1257592"/>
            <a:ext cx="2206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MyShare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79819"/>
              </p:ext>
            </p:extLst>
          </p:nvPr>
        </p:nvGraphicFramePr>
        <p:xfrm>
          <a:off x="365405" y="1674336"/>
          <a:ext cx="6750290" cy="4668274"/>
        </p:xfrm>
        <a:graphic>
          <a:graphicData uri="http://schemas.openxmlformats.org/drawingml/2006/table">
            <a:tbl>
              <a:tblPr/>
              <a:tblGrid>
                <a:gridCol w="1032059"/>
                <a:gridCol w="1748875"/>
                <a:gridCol w="3969356"/>
              </a:tblGrid>
              <a:tr h="2304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구성레벨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MyShare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협업계획 수립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배경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SDET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 간 수행 회고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테스트 계획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목적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정의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이해를 위한 업무 분석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 간 제품 분석을 위한 수행내용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페르소나 정의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워크플로우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흐름 도출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분석 내용을 기반으로 특정 업무 단위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제품 단위 테스트 흐름 초안 도출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 대상 교육 목차 및 자료 모음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시나리오 초안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워크플로우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관점 통합 테스트 시나리오 초안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07-02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정책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테스트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정책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테스트 개요 및 예제들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07-03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환경 특화 테스트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환경의 특징 및 이에 따른 테스트 예제들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Junit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 프로젝트 대상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SpringBoot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Junit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소개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33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테스트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검증의 중요성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소개 및 작성 가이드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33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성능 테스트 필요성 및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Jmeter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테스트 수행 가이드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33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 자동화 방안 검토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/iOS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 자동화 접근 방식과 방식 별 테스트 툴 소개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 테스트 수행 가이드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수행하는 짝 테스트 수행 목적과 방법 소개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개념에 따른 설계 가이드 조사 자료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44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JavaScript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 개요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프론트엔드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 단위테스트의 필요성과 수행 방법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샘플 소개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558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SPA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React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및 단위테스트 방법 소개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적용하는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REACT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특성 및 단위테스트 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 코드 소개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558">
                <a:tc>
                  <a:txBody>
                    <a:bodyPr/>
                    <a:lstStyle/>
                    <a:p>
                      <a:pPr marL="0" marR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 29-01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SpringBoot-Swagger2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가이드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설계를 위한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SpringBoot-Swagger2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어노테이션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가이드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51" y="1643550"/>
            <a:ext cx="2368881" cy="4707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"/>
            <a:ext cx="9905999" cy="919982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1.3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산출물 </a:t>
            </a: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2/2</a:t>
            </a: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7824" y="1265905"/>
            <a:ext cx="4642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MyGit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:https://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mygit.skcc.com/projects/DEPDEV/repos/dep-test-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restapi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/browse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69625" y="1278374"/>
            <a:ext cx="2924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MyBuild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:https://mybuild.skcc.com/m1/job/DEP_DEV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4" y="1853155"/>
            <a:ext cx="3267771" cy="3870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02" y="1836529"/>
            <a:ext cx="5552902" cy="3870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32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목차</a:t>
            </a:r>
            <a:endParaRPr lang="en-US" altLang="ko-KR" sz="32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47462" y="1079969"/>
            <a:ext cx="5965767" cy="3450442"/>
          </a:xfrm>
          <a:prstGeom prst="rect">
            <a:avLst/>
          </a:prstGeom>
          <a:noFill/>
        </p:spPr>
        <p:txBody>
          <a:bodyPr wrap="square" anchor="t" anchorCtr="0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지원개요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지원개요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주단위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수행내용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산출물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상세수행내용</a:t>
            </a: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선택</a:t>
            </a:r>
            <a:r>
              <a:rPr lang="en-US" altLang="ko-KR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en-US" altLang="ko-KR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대상 테스트 자동화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스프린트 테스트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err="1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짝테스트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통합 테스트 시나리오 도출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514350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20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정리</a:t>
            </a:r>
            <a:endParaRPr lang="en-US" altLang="ko-KR" sz="20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수행 인력 간 회고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기대효과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향후 지속수행</a:t>
            </a:r>
            <a:r>
              <a:rPr lang="en-US" altLang="ko-KR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/</a:t>
            </a:r>
            <a:r>
              <a:rPr lang="ko-KR" altLang="en-US" sz="16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지원방안</a:t>
            </a: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 marL="971498" lvl="1" indent="-514350" defTabSz="957854">
              <a:lnSpc>
                <a:spcPct val="150000"/>
              </a:lnSpc>
              <a:buSzPct val="120000"/>
              <a:buAutoNum type="arabicPeriod"/>
              <a:defRPr/>
            </a:pPr>
            <a:endParaRPr lang="en-US" altLang="ko-KR" sz="16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2916" y="2717630"/>
            <a:ext cx="5295208" cy="1912559"/>
          </a:xfrm>
          <a:prstGeom prst="roundRect">
            <a:avLst>
              <a:gd name="adj" fmla="val 9969"/>
            </a:avLst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 cap="rnd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600" b="1" kern="0" dirty="0" err="1" smtClean="0">
              <a:solidFill>
                <a:srgbClr val="34649D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94630"/>
            <a:ext cx="4043364" cy="5287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73876" y="2119689"/>
            <a:ext cx="2804580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관련 의사결정에 근본이 되는 테스트 목표 정의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13194"/>
            <a:ext cx="9905999" cy="964367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en-US" altLang="ko-KR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2.1 </a:t>
            </a:r>
            <a:r>
              <a:rPr lang="ko-KR" altLang="en-US" sz="2400" b="1" dirty="0" smtClean="0">
                <a:solidFill>
                  <a:srgbClr val="0041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전체 테스트 계획 수립</a:t>
            </a:r>
            <a:endParaRPr lang="en-US" altLang="ko-KR" sz="2400" b="1" dirty="0" smtClean="0">
              <a:solidFill>
                <a:srgbClr val="0041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-1" y="919981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73876" y="1820028"/>
            <a:ext cx="1107172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목표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9246" y="3196626"/>
            <a:ext cx="3049753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아키텍처적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업무적으로 테스트 포함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제외 대상 구분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9247" y="2890529"/>
            <a:ext cx="1107172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대상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3877" y="4338858"/>
            <a:ext cx="2652182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개발일정 대비 각 테스트 일정 상세 정의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3876" y="4034882"/>
            <a:ext cx="1158514" cy="3221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테스트 일정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26894" y="5509438"/>
            <a:ext cx="3097381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스프린트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통합 테스트 기간 테스트 및 결함관리 정의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6895" y="5197777"/>
            <a:ext cx="1107172" cy="317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92629" y="2271247"/>
            <a:ext cx="2652182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테스트를 레벨 별로 분리 정의하여 접근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92629" y="1961081"/>
            <a:ext cx="1625239" cy="317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레벨 정의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48681" y="3231746"/>
            <a:ext cx="3495135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테스트 환경을 개발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통테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운영 기간으로 분류하여 구성 정의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48681" y="2917202"/>
            <a:ext cx="1158514" cy="3221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</a:rPr>
              <a:t>테스트 환경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16762" y="4214208"/>
            <a:ext cx="2828385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스프린트 기간 개발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&amp;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테스트 절차를 상세 정의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6763" y="3908386"/>
            <a:ext cx="1409159" cy="317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테스트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32521" y="5080173"/>
            <a:ext cx="2828385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통합 테스트 기간 포함되는 테스트를 상세 정의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7555" y="4764589"/>
            <a:ext cx="1409159" cy="317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테스트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48282" y="5961522"/>
            <a:ext cx="3196865" cy="29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성능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보안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, </a:t>
            </a:r>
            <a:r>
              <a:rPr lang="ko-KR" alt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모바일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호환성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/</a:t>
            </a:r>
            <a:r>
              <a:rPr lang="ko-KR" alt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비기능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" charset="-127"/>
              </a:rPr>
              <a:t> 테스트에 대한 정의</a:t>
            </a:r>
            <a:endParaRPr lang="en-US" altLang="ko-KR" sz="1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48282" y="5655226"/>
            <a:ext cx="1225189" cy="317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kern="0" dirty="0" err="1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비기능</a:t>
            </a:r>
            <a:r>
              <a:rPr kumimoji="0" lang="ko-KR" altLang="en-US" sz="1200" b="1" kern="0" dirty="0" smtClean="0">
                <a:solidFill>
                  <a:srgbClr val="3464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 flipV="1">
            <a:off x="2762250" y="2411266"/>
            <a:ext cx="666750" cy="842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2447925" y="2714626"/>
            <a:ext cx="830531" cy="33451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0" idx="1"/>
          </p:cNvCxnSpPr>
          <p:nvPr/>
        </p:nvCxnSpPr>
        <p:spPr>
          <a:xfrm flipV="1">
            <a:off x="4276725" y="2417036"/>
            <a:ext cx="1515904" cy="8223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388903" y="3377534"/>
            <a:ext cx="959778" cy="1457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447925" y="3377534"/>
            <a:ext cx="1546689" cy="8480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 flipV="1">
            <a:off x="2447925" y="5801015"/>
            <a:ext cx="1133475" cy="16050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12" idx="1"/>
          </p:cNvCxnSpPr>
          <p:nvPr/>
        </p:nvCxnSpPr>
        <p:spPr>
          <a:xfrm>
            <a:off x="4953000" y="5081805"/>
            <a:ext cx="895282" cy="7320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5" idx="1"/>
          </p:cNvCxnSpPr>
          <p:nvPr/>
        </p:nvCxnSpPr>
        <p:spPr>
          <a:xfrm>
            <a:off x="4783932" y="4838700"/>
            <a:ext cx="1253623" cy="8449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14" idx="1"/>
          </p:cNvCxnSpPr>
          <p:nvPr/>
        </p:nvCxnSpPr>
        <p:spPr>
          <a:xfrm>
            <a:off x="5576547" y="4034882"/>
            <a:ext cx="640216" cy="321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5400" cap="rnd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1270"/>
        </a:sp3d>
      </a:bodyPr>
      <a:lstStyle>
        <a:defPPr algn="ctr" fontAlgn="auto" latinLnBrk="0">
          <a:spcBef>
            <a:spcPts val="0"/>
          </a:spcBef>
          <a:spcAft>
            <a:spcPts val="0"/>
          </a:spcAft>
          <a:defRPr kumimoji="0" sz="1600" b="1" kern="0" dirty="0" err="1" smtClean="0">
            <a:solidFill>
              <a:srgbClr val="34649D"/>
            </a:solidFill>
            <a:latin typeface="Calibri" panose="020F0502020204030204" pitchFamily="34" charset="0"/>
            <a:ea typeface="+mn-ea"/>
          </a:defRPr>
        </a:defPPr>
      </a:lstStyle>
    </a:spDef>
    <a:txDef>
      <a:spPr>
        <a:solidFill>
          <a:srgbClr val="D2D2D2"/>
        </a:solidFill>
      </a:spPr>
      <a:bodyPr wrap="square" lIns="0" tIns="0" rIns="0" bIns="0" rtlCol="0" anchor="ctr">
        <a:noAutofit/>
        <a:scene3d>
          <a:camera prst="orthographicFront"/>
          <a:lightRig rig="threePt" dir="t"/>
        </a:scene3d>
        <a:sp3d>
          <a:bevelT w="1270" h="1270"/>
        </a:sp3d>
      </a:bodyPr>
      <a:lstStyle>
        <a:defPPr defTabSz="1067426">
          <a:buClr>
            <a:srgbClr val="3271AA"/>
          </a:buClr>
          <a:buSzPct val="140000"/>
          <a:tabLst>
            <a:tab pos="814888" algn="l"/>
          </a:tabLst>
          <a:defRPr sz="1200" dirty="0">
            <a:ln w="6350">
              <a:noFill/>
            </a:ln>
            <a:solidFill>
              <a:schemeClr val="tx1"/>
            </a:solidFill>
            <a:latin typeface="Calibri" panose="020F0502020204030204" pitchFamily="34" charset="0"/>
            <a:ea typeface="+mn-ea"/>
            <a:sym typeface="Monotype Sort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73557</TotalTime>
  <Words>2541</Words>
  <Application>Microsoft Office PowerPoint</Application>
  <PresentationFormat>A4 용지(210x297mm)</PresentationFormat>
  <Paragraphs>533</Paragraphs>
  <Slides>28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SKCC07007-001\SKCCADMIN</dc:creator>
  <cp:lastModifiedBy>Windows 사용자</cp:lastModifiedBy>
  <cp:revision>4351</cp:revision>
  <cp:lastPrinted>2017-08-31T07:56:17Z</cp:lastPrinted>
  <dcterms:created xsi:type="dcterms:W3CDTF">2012-03-20T08:58:54Z</dcterms:created>
  <dcterms:modified xsi:type="dcterms:W3CDTF">2017-12-12T00:33:01Z</dcterms:modified>
</cp:coreProperties>
</file>