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4" r:id="rId24"/>
    <p:sldId id="315" r:id="rId25"/>
    <p:sldId id="318" r:id="rId26"/>
    <p:sldId id="316" r:id="rId27"/>
    <p:sldId id="317" r:id="rId28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DF6C-D3A4-40DE-8F25-48E831CB63F1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E242-E11D-4C36-900B-0383FC692B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6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DF6C-D3A4-40DE-8F25-48E831CB63F1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E242-E11D-4C36-900B-0383FC692B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7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DF6C-D3A4-40DE-8F25-48E831CB63F1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E242-E11D-4C36-900B-0383FC692B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DF6C-D3A4-40DE-8F25-48E831CB63F1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E242-E11D-4C36-900B-0383FC692B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9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DF6C-D3A4-40DE-8F25-48E831CB63F1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E242-E11D-4C36-900B-0383FC692B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5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DF6C-D3A4-40DE-8F25-48E831CB63F1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E242-E11D-4C36-900B-0383FC692B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DF6C-D3A4-40DE-8F25-48E831CB63F1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E242-E11D-4C36-900B-0383FC692B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9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DF6C-D3A4-40DE-8F25-48E831CB63F1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E242-E11D-4C36-900B-0383FC692B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2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DF6C-D3A4-40DE-8F25-48E831CB63F1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E242-E11D-4C36-900B-0383FC692B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DF6C-D3A4-40DE-8F25-48E831CB63F1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E242-E11D-4C36-900B-0383FC692B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DF6C-D3A4-40DE-8F25-48E831CB63F1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E242-E11D-4C36-900B-0383FC692B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1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DDF6C-D3A4-40DE-8F25-48E831CB63F1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FE242-E11D-4C36-900B-0383FC692B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1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cflow.org/getting-started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 txBox="1">
            <a:spLocks/>
          </p:cNvSpPr>
          <p:nvPr/>
        </p:nvSpPr>
        <p:spPr>
          <a:xfrm>
            <a:off x="685800" y="2528888"/>
            <a:ext cx="7772400" cy="10715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 err="1" smtClean="0">
                <a:ea typeface="Roboto Black"/>
                <a:sym typeface="Arial" pitchFamily="34" charset="0"/>
              </a:rPr>
              <a:t>CodedUI</a:t>
            </a:r>
            <a:r>
              <a:rPr lang="en-US" altLang="ko-KR" dirty="0" smtClean="0">
                <a:ea typeface="Roboto Black"/>
                <a:sym typeface="Arial" pitchFamily="34" charset="0"/>
              </a:rPr>
              <a:t> </a:t>
            </a:r>
            <a:r>
              <a:rPr lang="ko-KR" altLang="en-US" dirty="0" smtClean="0">
                <a:ea typeface="Roboto Black"/>
                <a:sym typeface="Arial" pitchFamily="34" charset="0"/>
              </a:rPr>
              <a:t>가이드</a:t>
            </a:r>
            <a:endParaRPr lang="ko-KR" altLang="en-US" dirty="0">
              <a:ea typeface="Roboto Black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663700" y="2162175"/>
            <a:ext cx="576580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ko-KR" altLang="en-US" sz="2800" b="1" i="1" dirty="0" smtClean="0">
                <a:latin typeface="맑은 고딕" pitchFamily="50" charset="-127"/>
                <a:ea typeface="맑은 고딕" pitchFamily="50" charset="-127"/>
              </a:rPr>
              <a:t>프로젝트를 위한 </a:t>
            </a:r>
            <a:endParaRPr lang="en-US" altLang="ko-KR" sz="2800" b="1" i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sz="2800" b="1" i="1" dirty="0" smtClean="0"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en-US" altLang="ko-KR" sz="2800" b="1" i="1" dirty="0" err="1" smtClean="0">
                <a:latin typeface="맑은 고딕" pitchFamily="50" charset="-127"/>
                <a:ea typeface="맑은 고딕" pitchFamily="50" charset="-127"/>
              </a:rPr>
              <a:t>CodedUI</a:t>
            </a:r>
            <a:r>
              <a:rPr lang="en-US" altLang="ko-KR" sz="2800" b="1" i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b="1" i="1" dirty="0" smtClean="0">
                <a:latin typeface="맑은 고딕" pitchFamily="50" charset="-127"/>
                <a:ea typeface="맑은 고딕" pitchFamily="50" charset="-127"/>
              </a:rPr>
              <a:t>상세 구성</a:t>
            </a:r>
          </a:p>
        </p:txBody>
      </p:sp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참조 추가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330200" y="1220788"/>
            <a:ext cx="82296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ko-KR" altLang="en-US" sz="1800" b="1" i="1" dirty="0" smtClean="0">
                <a:latin typeface="맑은 고딕" pitchFamily="50" charset="-127"/>
                <a:ea typeface="맑은 고딕" pitchFamily="50" charset="-127"/>
              </a:rPr>
              <a:t>상세 프로그래밍을 위한 참조 추가</a:t>
            </a:r>
            <a:endParaRPr lang="en-US" altLang="ko-KR" sz="1800" b="1" i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프로젝트의 참조 폴더 선택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어셈블리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확장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Micorsoft.VisualStudio.TestTools.UITesting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추가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38375"/>
            <a:ext cx="3009900" cy="20574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3098800"/>
            <a:ext cx="5759450" cy="3171825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테스트 프로젝트 구성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44500" y="1628775"/>
            <a:ext cx="3124200" cy="44672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330200" y="1220788"/>
            <a:ext cx="82296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솔루션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프로젝트 구성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초안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320800" y="2168525"/>
            <a:ext cx="2070100" cy="5461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공통 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프로젝트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320800" y="2835275"/>
            <a:ext cx="2070100" cy="6731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A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업무 테스트 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프로젝트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320800" y="3648075"/>
            <a:ext cx="2070100" cy="6731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lvl="0" algn="ctr" defTabSz="4572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</a:rPr>
              <a:t>B</a:t>
            </a:r>
            <a:r>
              <a:rPr kumimoji="1" lang="ko-KR" altLang="en-US" b="1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</a:rPr>
              <a:t>업무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테스트 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프로젝트</a:t>
            </a:r>
          </a:p>
        </p:txBody>
      </p:sp>
      <p:sp>
        <p:nvSpPr>
          <p:cNvPr id="24" name="직사각형 2"/>
          <p:cNvSpPr>
            <a:spLocks noChangeArrowheads="1"/>
          </p:cNvSpPr>
          <p:nvPr/>
        </p:nvSpPr>
        <p:spPr bwMode="auto">
          <a:xfrm>
            <a:off x="444500" y="1628775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3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ko-KR" sz="1800" b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CodedUI Test Solutiona</a:t>
            </a:r>
            <a:endParaRPr kumimoji="1" lang="ko-KR" altLang="en-US" sz="1800" b="1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20800" y="4473575"/>
            <a:ext cx="2070100" cy="6731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lvl="0" algn="ctr" defTabSz="4572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</a:rPr>
              <a:t>C</a:t>
            </a:r>
            <a:r>
              <a:rPr kumimoji="1" lang="ko-KR" altLang="en-US" b="1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</a:rPr>
              <a:t>업무 </a:t>
            </a:r>
            <a:r>
              <a:rPr kumimoji="1" lang="ko-KR" altLang="en-US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</a:rPr>
              <a:t>테스트 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프로젝트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320800" y="5289550"/>
            <a:ext cx="2070100" cy="67310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업무 통합 테스트 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프로젝트</a:t>
            </a:r>
          </a:p>
        </p:txBody>
      </p:sp>
      <p:cxnSp>
        <p:nvCxnSpPr>
          <p:cNvPr id="27" name="구부러진 연결선 26"/>
          <p:cNvCxnSpPr>
            <a:endCxn id="25" idx="1"/>
          </p:cNvCxnSpPr>
          <p:nvPr/>
        </p:nvCxnSpPr>
        <p:spPr>
          <a:xfrm rot="5400000" flipH="1" flipV="1">
            <a:off x="901700" y="5222875"/>
            <a:ext cx="831850" cy="6350"/>
          </a:xfrm>
          <a:prstGeom prst="curved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" name="구부러진 연결선 27"/>
          <p:cNvCxnSpPr>
            <a:stCxn id="26" idx="1"/>
            <a:endCxn id="23" idx="1"/>
          </p:cNvCxnSpPr>
          <p:nvPr/>
        </p:nvCxnSpPr>
        <p:spPr>
          <a:xfrm rot="10800000">
            <a:off x="1320800" y="3984625"/>
            <a:ext cx="12700" cy="1641475"/>
          </a:xfrm>
          <a:prstGeom prst="curvedConnector3">
            <a:avLst>
              <a:gd name="adj1" fmla="val 180000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구부러진 연결선 28"/>
          <p:cNvCxnSpPr>
            <a:stCxn id="26" idx="1"/>
            <a:endCxn id="22" idx="1"/>
          </p:cNvCxnSpPr>
          <p:nvPr/>
        </p:nvCxnSpPr>
        <p:spPr>
          <a:xfrm rot="10800000">
            <a:off x="1320800" y="3171825"/>
            <a:ext cx="12700" cy="2454275"/>
          </a:xfrm>
          <a:prstGeom prst="curvedConnector3">
            <a:avLst>
              <a:gd name="adj1" fmla="val 180000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1628775"/>
            <a:ext cx="3951287" cy="44005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5348288" y="2600325"/>
            <a:ext cx="1708150" cy="4699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A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테스트 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프로젝트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959475" y="4691063"/>
            <a:ext cx="1812925" cy="479425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B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테스트 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프로젝트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959475" y="5835650"/>
            <a:ext cx="1812925" cy="508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C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테스트 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프로젝트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959475" y="5226050"/>
            <a:ext cx="1812925" cy="50800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업무 통합 테스트 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테스트 프로젝트 구성</a:t>
            </a:r>
          </a:p>
        </p:txBody>
      </p:sp>
      <p:sp>
        <p:nvSpPr>
          <p:cNvPr id="31" name="Text Placeholder 5"/>
          <p:cNvSpPr txBox="1">
            <a:spLocks/>
          </p:cNvSpPr>
          <p:nvPr/>
        </p:nvSpPr>
        <p:spPr bwMode="auto">
          <a:xfrm>
            <a:off x="330200" y="1062509"/>
            <a:ext cx="82296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92513" y="2711921"/>
            <a:ext cx="1247775" cy="5715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XXXUIMap.Designer.cs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19300" y="2667471"/>
            <a:ext cx="1247775" cy="5715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XXXUIMap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. </a:t>
            </a: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cs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7038" y="2642071"/>
            <a:ext cx="1247775" cy="5715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XXXTest.cs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368675" y="4621684"/>
            <a:ext cx="1471613" cy="47783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UI Element </a:t>
            </a: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정의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68675" y="3337396"/>
            <a:ext cx="1471613" cy="12287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메소드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1: </a:t>
            </a: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액션 정의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 </a:t>
            </a: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메소드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2:</a:t>
            </a: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 액션 정의</a:t>
            </a:r>
            <a:endParaRPr kumimoji="1" lang="en-US" altLang="ko-KR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…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38325" y="4621684"/>
            <a:ext cx="1428750" cy="47783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UI Element </a:t>
            </a: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정의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838325" y="3302471"/>
            <a:ext cx="1428750" cy="126365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메소드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1: </a:t>
            </a: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액션 정의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 </a:t>
            </a: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메소드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2:</a:t>
            </a: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 액션 정의</a:t>
            </a:r>
            <a:endParaRPr kumimoji="1" lang="en-US" altLang="ko-KR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…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7038" y="3265959"/>
            <a:ext cx="1247775" cy="183356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테스트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1: </a:t>
            </a: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액션 </a:t>
            </a:r>
            <a:r>
              <a:rPr kumimoji="1" lang="ko-K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메소드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1,</a:t>
            </a: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검증 </a:t>
            </a:r>
            <a:r>
              <a:rPr kumimoji="1" lang="ko-K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메소드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2,</a:t>
            </a: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액션 </a:t>
            </a:r>
            <a:r>
              <a:rPr kumimoji="1" lang="ko-K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메소드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3,</a:t>
            </a: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검증 </a:t>
            </a:r>
            <a:r>
              <a:rPr kumimoji="1" lang="ko-K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메소드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4</a:t>
            </a: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…</a:t>
            </a: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테스트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2: …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0" name="왼쪽 화살표 39"/>
          <p:cNvSpPr/>
          <p:nvPr/>
        </p:nvSpPr>
        <p:spPr>
          <a:xfrm>
            <a:off x="3140075" y="3737446"/>
            <a:ext cx="347663" cy="390525"/>
          </a:xfrm>
          <a:prstGeom prst="leftArrow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1" name="왼쪽 화살표 40"/>
          <p:cNvSpPr/>
          <p:nvPr/>
        </p:nvSpPr>
        <p:spPr>
          <a:xfrm>
            <a:off x="3151188" y="4621684"/>
            <a:ext cx="347662" cy="390525"/>
          </a:xfrm>
          <a:prstGeom prst="leftArrow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3325813" y="1994371"/>
            <a:ext cx="1333500" cy="415925"/>
          </a:xfrm>
          <a:prstGeom prst="wedgeRoundRectCallou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CodedUI</a:t>
            </a:r>
            <a:r>
              <a:rPr kumimoji="1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 </a:t>
            </a:r>
            <a:r>
              <a: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자동생성</a:t>
            </a:r>
            <a:endParaRPr kumimoji="1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영역</a:t>
            </a: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1812925" y="1994371"/>
            <a:ext cx="1333500" cy="415925"/>
          </a:xfrm>
          <a:prstGeom prst="wedgeRoundRectCallou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스크립트 작성</a:t>
            </a:r>
            <a:endParaRPr kumimoji="1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영역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74638" y="2546821"/>
            <a:ext cx="1247775" cy="5715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XXXTest.cs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3038" y="2445221"/>
            <a:ext cx="1247775" cy="5715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XXXTest.cs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14525" y="2584921"/>
            <a:ext cx="1247775" cy="5715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XXXUIMap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. </a:t>
            </a: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cs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38325" y="2483321"/>
            <a:ext cx="1247775" cy="5715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XXXUIMap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. </a:t>
            </a: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cs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30600" y="2616671"/>
            <a:ext cx="1247775" cy="5715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XXXUIMap.Designer.cs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68675" y="2515071"/>
            <a:ext cx="1247775" cy="5715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XXXUIMap.Designer.cs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cxnSp>
        <p:nvCxnSpPr>
          <p:cNvPr id="50" name="구부러진 연결선 49"/>
          <p:cNvCxnSpPr/>
          <p:nvPr/>
        </p:nvCxnSpPr>
        <p:spPr>
          <a:xfrm rot="10800000" flipV="1">
            <a:off x="1522413" y="3654896"/>
            <a:ext cx="392112" cy="100013"/>
          </a:xfrm>
          <a:prstGeom prst="curvedConnector3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1" name="구부러진 연결선 50"/>
          <p:cNvCxnSpPr/>
          <p:nvPr/>
        </p:nvCxnSpPr>
        <p:spPr>
          <a:xfrm rot="10800000" flipV="1">
            <a:off x="1522413" y="3932709"/>
            <a:ext cx="392112" cy="0"/>
          </a:xfrm>
          <a:prstGeom prst="curvedConnector3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70559"/>
            <a:ext cx="3702050" cy="41227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7145338" y="2850034"/>
            <a:ext cx="1379537" cy="45085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</p:spPr>
        <p:txBody>
          <a:bodyPr wrap="none" lIns="0" tIns="0" rIns="0" bIns="0" anchor="ctr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COMMON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폴더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: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공통 파일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02513" y="3516784"/>
            <a:ext cx="1379537" cy="45085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</p:spPr>
        <p:txBody>
          <a:bodyPr wrap="none" lIns="0" tIns="0" rIns="0" bIns="0" anchor="ctr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Tests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폴더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: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테스트 코드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018338" y="4347046"/>
            <a:ext cx="1379537" cy="45085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</p:spPr>
        <p:txBody>
          <a:bodyPr wrap="none" lIns="0" tIns="0" rIns="0" bIns="0" anchor="ctr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1" lang="en-US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UIMaps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폴더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: </a:t>
            </a:r>
            <a:r>
              <a:rPr kumimoji="1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화면별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</a:t>
            </a:r>
            <a:r>
              <a:rPr kumimoji="1" lang="en-US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UIMap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코드</a:t>
            </a:r>
          </a:p>
        </p:txBody>
      </p:sp>
      <p:sp>
        <p:nvSpPr>
          <p:cNvPr id="56" name="직사각형 20484"/>
          <p:cNvSpPr>
            <a:spLocks noChangeArrowheads="1"/>
          </p:cNvSpPr>
          <p:nvPr/>
        </p:nvSpPr>
        <p:spPr bwMode="auto">
          <a:xfrm>
            <a:off x="1992313" y="1533996"/>
            <a:ext cx="646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3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ko-KR" altLang="en-US" sz="1800" b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kumimoji="1" lang="ko-KR" altLang="en-US" sz="1800" smtClean="0">
              <a:solidFill>
                <a:prstClr val="black"/>
              </a:solidFill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57" name="직사각형 41"/>
          <p:cNvSpPr>
            <a:spLocks noChangeArrowheads="1"/>
          </p:cNvSpPr>
          <p:nvPr/>
        </p:nvSpPr>
        <p:spPr bwMode="auto">
          <a:xfrm>
            <a:off x="6183313" y="1507009"/>
            <a:ext cx="165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3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ko-KR" altLang="en-US" sz="1800" b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샘플 프로젝트</a:t>
            </a:r>
            <a:endParaRPr kumimoji="1" lang="ko-KR" altLang="en-US" sz="1800" smtClean="0">
              <a:solidFill>
                <a:prstClr val="black"/>
              </a:solidFill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58" name="직사각형 22"/>
          <p:cNvSpPr>
            <a:spLocks noChangeArrowheads="1"/>
          </p:cNvSpPr>
          <p:nvPr/>
        </p:nvSpPr>
        <p:spPr bwMode="auto">
          <a:xfrm>
            <a:off x="427038" y="5385271"/>
            <a:ext cx="4572000" cy="708025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3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9pPr>
          </a:lstStyle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( </a:t>
            </a:r>
            <a:r>
              <a:rPr kumimoji="1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프로젝트 구조 참조 </a:t>
            </a:r>
            <a:r>
              <a: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)http://stackoverflow.com/questions/21002222/codedui-tests-project-structure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*.uimaps are seperated bases on "pages" or "screens“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NavMap class that holds all of the higher level "navigations" </a:t>
            </a:r>
            <a:endParaRPr kumimoji="1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60" name="Text Placeholder 5"/>
          <p:cNvSpPr txBox="1">
            <a:spLocks/>
          </p:cNvSpPr>
          <p:nvPr/>
        </p:nvSpPr>
        <p:spPr bwMode="auto">
          <a:xfrm>
            <a:off x="482600" y="1038473"/>
            <a:ext cx="82296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테스트 프로젝트 내부 구성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ko-KR" altLang="en-US" sz="2000" b="1" dirty="0" err="1">
                <a:solidFill>
                  <a:srgbClr val="1428A0"/>
                </a:solidFill>
                <a:cs typeface="Segoe UI" panose="020B0502040204020203" pitchFamily="34" charset="0"/>
              </a:rPr>
              <a:t>네이밍</a:t>
            </a:r>
            <a:endParaRPr lang="ko-KR" altLang="en-US" sz="2000" b="1" dirty="0">
              <a:solidFill>
                <a:srgbClr val="1428A0"/>
              </a:solidFill>
              <a:cs typeface="Segoe UI" panose="020B0502040204020203" pitchFamily="34" charset="0"/>
            </a:endParaRPr>
          </a:p>
        </p:txBody>
      </p:sp>
      <p:sp>
        <p:nvSpPr>
          <p:cNvPr id="7" name="텍스트 개체 틀 12"/>
          <p:cNvSpPr txBox="1">
            <a:spLocks/>
          </p:cNvSpPr>
          <p:nvPr/>
        </p:nvSpPr>
        <p:spPr bwMode="auto">
          <a:xfrm>
            <a:off x="457200" y="1017588"/>
            <a:ext cx="8229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항목별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네이명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룰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86040"/>
              </p:ext>
            </p:extLst>
          </p:nvPr>
        </p:nvGraphicFramePr>
        <p:xfrm>
          <a:off x="457200" y="1538288"/>
          <a:ext cx="8305800" cy="3233736"/>
        </p:xfrm>
        <a:graphic>
          <a:graphicData uri="http://schemas.openxmlformats.org/drawingml/2006/table">
            <a:tbl>
              <a:tblPr/>
              <a:tblGrid>
                <a:gridCol w="1695450"/>
                <a:gridCol w="2266950"/>
                <a:gridCol w="762000"/>
                <a:gridCol w="1552575"/>
                <a:gridCol w="828675"/>
                <a:gridCol w="1200150"/>
              </a:tblGrid>
              <a:tr h="4042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항목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명명규칙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Prefix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Body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Postfix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Example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4042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솔루션 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테스트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폴더명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테스트파일명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테스트메소드명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UIMap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42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UI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엘리먼트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재명명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3"/>
          <p:cNvSpPr>
            <a:spLocks noChangeArrowheads="1"/>
          </p:cNvSpPr>
          <p:nvPr/>
        </p:nvSpPr>
        <p:spPr bwMode="auto">
          <a:xfrm>
            <a:off x="457200" y="5289550"/>
            <a:ext cx="5575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3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ko-KR" sz="18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※ </a:t>
            </a:r>
            <a:r>
              <a:rPr kumimoji="1" lang="ko-KR" altLang="en-US" sz="18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다음장</a:t>
            </a:r>
            <a:r>
              <a:rPr kumimoji="1" lang="en-US" altLang="ko-KR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en-US" altLang="ko-KR" sz="18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AutomationID</a:t>
            </a:r>
            <a:r>
              <a:rPr kumimoji="1" lang="en-US" altLang="ko-KR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명명을 통한 </a:t>
            </a:r>
            <a:r>
              <a:rPr kumimoji="1" lang="en-US" altLang="ko-KR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Early </a:t>
            </a:r>
            <a:r>
              <a:rPr kumimoji="1" lang="ko-KR" altLang="en-US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자동화</a:t>
            </a:r>
            <a:endParaRPr kumimoji="1" lang="ko-KR" altLang="en-US" sz="1800" dirty="0" smtClean="0">
              <a:solidFill>
                <a:srgbClr val="FF0000"/>
              </a:solidFill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10" name="직사각형 3"/>
          <p:cNvSpPr>
            <a:spLocks noChangeArrowheads="1"/>
          </p:cNvSpPr>
          <p:nvPr/>
        </p:nvSpPr>
        <p:spPr bwMode="auto">
          <a:xfrm rot="21267444">
            <a:off x="2626639" y="3019066"/>
            <a:ext cx="4177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3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ko-KR" sz="18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※ </a:t>
            </a:r>
            <a:r>
              <a:rPr kumimoji="1" lang="en-US" altLang="ko-KR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명이 진행해서 별도 정의하지 않음</a:t>
            </a:r>
            <a:endParaRPr kumimoji="1" lang="ko-KR" altLang="en-US" sz="1800" dirty="0" smtClean="0">
              <a:solidFill>
                <a:srgbClr val="FF0000"/>
              </a:solidFill>
              <a:latin typeface="Calibri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en-US" altLang="ko-KR" sz="2000" b="1" dirty="0" err="1">
                <a:solidFill>
                  <a:srgbClr val="1428A0"/>
                </a:solidFill>
                <a:cs typeface="Segoe UI" panose="020B0502040204020203" pitchFamily="34" charset="0"/>
              </a:rPr>
              <a:t>AutomationId</a:t>
            </a: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를 이용한 설정과 사용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 bwMode="auto">
          <a:xfrm>
            <a:off x="330200" y="1220788"/>
            <a:ext cx="82296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왜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eaLnBrk="1" latinLnBrk="0" hangingPunct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개발 시작과 함께 테스트 자동화를 시작할 수 있는 지원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정적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요소에 대한 </a:t>
            </a:r>
            <a:r>
              <a:rPr lang="en-US" altLang="ko-KR" sz="1800" b="1" dirty="0" err="1" smtClean="0">
                <a:latin typeface="맑은 고딕" pitchFamily="50" charset="-127"/>
                <a:ea typeface="맑은 고딕" pitchFamily="50" charset="-127"/>
              </a:rPr>
              <a:t>AutomationID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771775"/>
            <a:ext cx="7200900" cy="3417888"/>
          </a:xfrm>
          <a:prstGeom prst="rect">
            <a:avLst/>
          </a:prstGeom>
          <a:noFill/>
          <a:ln w="25400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477000" y="4838700"/>
            <a:ext cx="487363" cy="1365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77000" y="5151438"/>
            <a:ext cx="1485900" cy="19843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2592388"/>
            <a:ext cx="4559300" cy="1614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en-US" altLang="ko-KR" sz="2000" b="1" dirty="0" err="1">
                <a:solidFill>
                  <a:srgbClr val="1428A0"/>
                </a:solidFill>
                <a:cs typeface="Segoe UI" panose="020B0502040204020203" pitchFamily="34" charset="0"/>
              </a:rPr>
              <a:t>AutomationId</a:t>
            </a: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를 이용한 설정과 사용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 bwMode="auto">
          <a:xfrm>
            <a:off x="330200" y="1152525"/>
            <a:ext cx="8229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동적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UI -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메뉴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ListBox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 Automation ID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863" y="1622425"/>
            <a:ext cx="3333750" cy="582613"/>
          </a:xfrm>
          <a:prstGeom prst="rect">
            <a:avLst/>
          </a:prstGeom>
          <a:noFill/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5138" y="1604963"/>
            <a:ext cx="3552825" cy="600075"/>
          </a:xfrm>
          <a:prstGeom prst="rect">
            <a:avLst/>
          </a:prstGeom>
          <a:noFill/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666875" y="2570163"/>
            <a:ext cx="531336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&lt;</a:t>
            </a:r>
            <a:r>
              <a:rPr kumimoji="1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ListBox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Grid.Column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="0" Margin="25,0,0,3" </a:t>
            </a:r>
            <a:r>
              <a:rPr kumimoji="1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HorizontalContentAlignment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="Stretch" </a:t>
            </a:r>
            <a:r>
              <a:rPr kumimoji="1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HorizontalAlignment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="Left" </a:t>
            </a:r>
            <a:r>
              <a:rPr kumimoji="1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ScrollViewer.VerticalScrollBarVisibility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="Hidden"  Background="#272727" </a:t>
            </a:r>
            <a:r>
              <a:rPr kumimoji="1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ScrollViewer.HorizontalScrollBarVisibility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="Hidden" </a:t>
            </a:r>
            <a:r>
              <a:rPr kumimoji="1" lang="en-US" altLang="ko-KR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ItemsSource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="{Binding </a:t>
            </a:r>
            <a:r>
              <a:rPr kumimoji="1" lang="en-US" altLang="ko-KR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MenuItemList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}" </a:t>
            </a:r>
            <a:r>
              <a:rPr kumimoji="1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BorderThickness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="0"  </a:t>
            </a:r>
            <a:r>
              <a:rPr kumimoji="1" lang="en-US" altLang="ko-KR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ItemContainerStyle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="{</a:t>
            </a:r>
            <a:r>
              <a:rPr kumimoji="1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StaticResource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</a:t>
            </a:r>
            <a:r>
              <a:rPr kumimoji="1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TabListBoxItem1Style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}" </a:t>
            </a:r>
            <a:r>
              <a:rPr kumimoji="1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IsSynchronizedWithCurrentItem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="True" </a:t>
            </a:r>
            <a:r>
              <a:rPr kumimoji="1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SelectedItem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="{Binding </a:t>
            </a:r>
            <a:r>
              <a:rPr kumimoji="1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SelectedTab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}" </a:t>
            </a:r>
            <a:r>
              <a:rPr kumimoji="1" lang="en-US" altLang="ko-KR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ItemTemplate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="{</a:t>
            </a:r>
            <a:r>
              <a:rPr kumimoji="1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StaticResource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</a:t>
            </a:r>
            <a:r>
              <a:rPr kumimoji="1" lang="en-US" altLang="ko-KR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TabListDataTemplate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}"&gt;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        &lt;</a:t>
            </a:r>
            <a:r>
              <a:rPr kumimoji="1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ListBox.ItemsPanel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&gt;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            &lt;</a:t>
            </a:r>
            <a:r>
              <a:rPr kumimoji="1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ItemsPanelTemplate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&gt;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                &lt;</a:t>
            </a:r>
            <a:r>
              <a:rPr kumimoji="1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StackPanel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Orientation="Horizontal" /&gt;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            &lt;/</a:t>
            </a:r>
            <a:r>
              <a:rPr kumimoji="1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ItemsPanelTemplate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&gt;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        &lt;/</a:t>
            </a:r>
            <a:r>
              <a:rPr kumimoji="1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ListBox.ItemsPanel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&gt;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    &lt;/</a:t>
            </a:r>
            <a:r>
              <a:rPr kumimoji="1" lang="en-US" altLang="ko-KR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ListBox</a:t>
            </a:r>
            <a:r>
              <a:rPr kumimoji="1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&gt;</a:t>
            </a:r>
            <a:endParaRPr kumimoji="1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6875" y="4408488"/>
            <a:ext cx="5372100" cy="2160587"/>
          </a:xfrm>
          <a:prstGeom prst="rect">
            <a:avLst/>
          </a:prstGeom>
          <a:noFill/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직사각형 3"/>
          <p:cNvSpPr>
            <a:spLocks noChangeArrowheads="1"/>
          </p:cNvSpPr>
          <p:nvPr/>
        </p:nvSpPr>
        <p:spPr bwMode="auto">
          <a:xfrm>
            <a:off x="677863" y="2212975"/>
            <a:ext cx="9969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보이는 </a:t>
            </a:r>
            <a:r>
              <a:rPr kumimoji="1" lang="en-US" altLang="ko-KR" sz="1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UI </a:t>
            </a:r>
            <a:r>
              <a:rPr kumimoji="1" lang="ko-KR" altLang="en-US" sz="1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구성</a:t>
            </a:r>
          </a:p>
        </p:txBody>
      </p:sp>
      <p:sp>
        <p:nvSpPr>
          <p:cNvPr id="18" name="직사각형 10"/>
          <p:cNvSpPr>
            <a:spLocks noChangeArrowheads="1"/>
          </p:cNvSpPr>
          <p:nvPr/>
        </p:nvSpPr>
        <p:spPr bwMode="auto">
          <a:xfrm>
            <a:off x="4275138" y="2205038"/>
            <a:ext cx="11477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UI </a:t>
            </a:r>
            <a:r>
              <a:rPr kumimoji="1" lang="ko-KR" altLang="en-US" sz="1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코드 디자인 뷰</a:t>
            </a:r>
          </a:p>
        </p:txBody>
      </p:sp>
      <p:sp>
        <p:nvSpPr>
          <p:cNvPr id="19" name="직사각형 11"/>
          <p:cNvSpPr>
            <a:spLocks noChangeArrowheads="1"/>
          </p:cNvSpPr>
          <p:nvPr/>
        </p:nvSpPr>
        <p:spPr bwMode="auto">
          <a:xfrm>
            <a:off x="5140325" y="3578225"/>
            <a:ext cx="584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UI </a:t>
            </a:r>
            <a:r>
              <a:rPr kumimoji="1" lang="ko-KR" altLang="en-US" sz="1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코드</a:t>
            </a:r>
          </a:p>
        </p:txBody>
      </p:sp>
      <p:sp>
        <p:nvSpPr>
          <p:cNvPr id="20" name="직사각형 12"/>
          <p:cNvSpPr>
            <a:spLocks noChangeArrowheads="1"/>
          </p:cNvSpPr>
          <p:nvPr/>
        </p:nvSpPr>
        <p:spPr bwMode="auto">
          <a:xfrm>
            <a:off x="4322763" y="4987925"/>
            <a:ext cx="15763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공통 스타일 파일 내 </a:t>
            </a:r>
            <a:r>
              <a:rPr kumimoji="1" lang="en-US" altLang="ko-KR" sz="1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Style</a:t>
            </a:r>
            <a:endParaRPr kumimoji="1" lang="ko-KR" altLang="en-US" sz="10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en-US" altLang="ko-KR" sz="2000" b="1" dirty="0" err="1">
                <a:solidFill>
                  <a:srgbClr val="1428A0"/>
                </a:solidFill>
                <a:cs typeface="Segoe UI" panose="020B0502040204020203" pitchFamily="34" charset="0"/>
              </a:rPr>
              <a:t>AutomationId</a:t>
            </a: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를 이용한 설정과 사용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 bwMode="auto">
          <a:xfrm>
            <a:off x="330200" y="1152525"/>
            <a:ext cx="822960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동적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UI -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TreeView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 대한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Automation ID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87513"/>
            <a:ext cx="2384425" cy="3522662"/>
          </a:xfrm>
          <a:prstGeom prst="rect">
            <a:avLst/>
          </a:prstGeom>
          <a:noFill/>
          <a:ln w="25400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25" y="4157663"/>
            <a:ext cx="2362200" cy="1743075"/>
          </a:xfrm>
          <a:prstGeom prst="rect">
            <a:avLst/>
          </a:prstGeom>
          <a:noFill/>
          <a:ln w="25400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070225" y="1687513"/>
            <a:ext cx="5837238" cy="2308225"/>
          </a:xfrm>
          <a:prstGeom prst="rect">
            <a:avLst/>
          </a:prstGeom>
          <a:ln>
            <a:solidFill>
              <a:sysClr val="window" lastClr="FFFFFF">
                <a:lumMod val="50000"/>
              </a:sysClr>
            </a:solidFill>
          </a:ln>
        </p:spPr>
        <p:txBody>
          <a:bodyPr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&lt;Expander Header="Sites" 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IsExpanded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="{Binding 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IsExpandedSite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, Mode=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TwoWay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}“ Visibility="{Binding 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IsSitesVisible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, Converter={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StaticResource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BooleanToVisibilityConverter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}}"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              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IsEnabled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="{Binding 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IsEnabledSites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}“ Style="{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DynamicResource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ExpanderStyleVMS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}" Background="{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x:Null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}" &gt;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&lt;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local:TreeViewMultiSelect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x:Name="sitesDeviceTreeView" 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Grid.Row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="3" </a:t>
            </a:r>
            <a:r>
              <a:rPr kumimoji="1" lang="en-US" altLang="ko-KR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ItemsSource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="{Binding </a:t>
            </a:r>
            <a:r>
              <a:rPr kumimoji="1" lang="en-US" altLang="ko-KR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SitesCollectionView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}" 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SelectedItems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="{Binding 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SelectedSiteItems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}“ Style="{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DynamicResource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DeviceTreeViewStyle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}" Template="{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DynamicResource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TreeViewControlTemplateCommon01}“ 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VirtualizingPanel.IsVirtualizing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="True" &gt;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&lt;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local:TreeViewMultiSelect.</a:t>
            </a:r>
            <a:r>
              <a:rPr kumimoji="1" lang="en-US" altLang="ko-KR" sz="9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ItemContainerStyle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&gt;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&lt;Style 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TargetType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="{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x:Type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TreeViewItem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}" 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BasedOn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="{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StaticResource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DeviceTreeViewItemContainerStyle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}"&gt;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&lt;Setter Property="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ContextMenu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" Value="{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StaticResource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SitesAndSystemTreeViewItemContextMenu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}" /&gt;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&lt;Setter Property="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AutomationProperties.AutomationId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" Value="{Binding 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menu_id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}"/&gt;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&lt;Setter Property="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AutomationProperties.Name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" Value="{Binding 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menu_name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}"/&gt;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&lt;/Style&gt;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&lt;/</a:t>
            </a:r>
            <a:r>
              <a:rPr kumimoji="1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local:TreeViewMultiSelect.ItemContainerStyle</a:t>
            </a: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&gt;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~</a:t>
            </a:r>
            <a:endParaRPr kumimoji="1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14" name="직사각형 10"/>
          <p:cNvSpPr>
            <a:spLocks noChangeArrowheads="1"/>
          </p:cNvSpPr>
          <p:nvPr/>
        </p:nvSpPr>
        <p:spPr bwMode="auto">
          <a:xfrm>
            <a:off x="127000" y="1457325"/>
            <a:ext cx="9985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보이는 </a:t>
            </a:r>
            <a:r>
              <a:rPr kumimoji="1" lang="en-US" altLang="ko-KR" sz="1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UI </a:t>
            </a:r>
            <a:r>
              <a:rPr kumimoji="1" lang="ko-KR" altLang="en-US" sz="1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구성</a:t>
            </a:r>
          </a:p>
        </p:txBody>
      </p:sp>
      <p:sp>
        <p:nvSpPr>
          <p:cNvPr id="15" name="직사각형 11"/>
          <p:cNvSpPr>
            <a:spLocks noChangeArrowheads="1"/>
          </p:cNvSpPr>
          <p:nvPr/>
        </p:nvSpPr>
        <p:spPr bwMode="auto">
          <a:xfrm>
            <a:off x="2047875" y="5086350"/>
            <a:ext cx="11191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UI </a:t>
            </a: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디자이너 코드</a:t>
            </a:r>
          </a:p>
        </p:txBody>
      </p:sp>
      <p:sp>
        <p:nvSpPr>
          <p:cNvPr id="16" name="직사각형 12"/>
          <p:cNvSpPr>
            <a:spLocks noChangeArrowheads="1"/>
          </p:cNvSpPr>
          <p:nvPr/>
        </p:nvSpPr>
        <p:spPr bwMode="auto">
          <a:xfrm>
            <a:off x="5989638" y="3749675"/>
            <a:ext cx="584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굴림" pitchFamily="50" charset="-127"/>
              </a:defRPr>
            </a:lvl9pPr>
          </a:lstStyle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UI </a:t>
            </a:r>
            <a:r>
              <a:rPr kumimoji="1" lang="ko-KR" altLang="en-US" sz="10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en-US" altLang="ko-KR" sz="2000" b="1" dirty="0" err="1">
                <a:solidFill>
                  <a:srgbClr val="1428A0"/>
                </a:solidFill>
                <a:cs typeface="Segoe UI" panose="020B0502040204020203" pitchFamily="34" charset="0"/>
              </a:rPr>
              <a:t>AutomationId</a:t>
            </a: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를 이용한 설정과 사용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 bwMode="auto">
          <a:xfrm>
            <a:off x="330200" y="1220788"/>
            <a:ext cx="82296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>
              <a:defRPr/>
            </a:pP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CodedUI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</a:t>
            </a:r>
            <a:r>
              <a:rPr lang="en-US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AutomationID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defRPr/>
            </a:pP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latinLnBrk="0" hangingPunct="1">
              <a:buFontTx/>
              <a:buChar char="-"/>
              <a:defRPr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전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레코드된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내용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defRPr/>
            </a:pP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mUIYoupiButton1 = new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WpfButton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(this);</a:t>
            </a:r>
          </a:p>
          <a:p>
            <a:pPr eaLnBrk="1" latinLnBrk="0" hangingPunct="1"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#region Search Criteria</a:t>
            </a:r>
          </a:p>
          <a:p>
            <a:pPr eaLnBrk="1" latinLnBrk="0" hangingPunct="1"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mUIYoupiButton1.SearchProperties[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WpfButton.PropertyNames.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 = "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Youpi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!";</a:t>
            </a:r>
          </a:p>
          <a:p>
            <a:pPr eaLnBrk="1" latinLnBrk="0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mUIYoupiButton1.SearchProperties[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WpfButton.PropertyNames.Instance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] = "2";</a:t>
            </a:r>
          </a:p>
          <a:p>
            <a:pPr eaLnBrk="1" latinLnBrk="0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mUIYoupiButton1.WindowTitles.Add("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MainWindow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pPr eaLnBrk="1" latinLnBrk="0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endregion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return mUIYoupiButton1; </a:t>
            </a:r>
          </a:p>
          <a:p>
            <a:pPr eaLnBrk="1" latinLnBrk="0" hangingPunct="1">
              <a:defRPr/>
            </a:pP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eaLnBrk="1" latinLnBrk="0" hangingPunct="1">
              <a:buFontTx/>
              <a:buChar char="-"/>
              <a:defRPr/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설정되어 있는 경우 사용 법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>
              <a:defRPr/>
            </a:pP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mUIYoupiButton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= new 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WpfButton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(this);</a:t>
            </a:r>
          </a:p>
          <a:p>
            <a:pPr eaLnBrk="1" latinLnBrk="0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#region Search Criteria</a:t>
            </a:r>
          </a:p>
          <a:p>
            <a:pPr eaLnBrk="1" latinLnBrk="0" hangingPunct="1">
              <a:defRPr/>
            </a:pP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mUIYoupiButton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 .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SearchProperties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WpfButton.PropertyNames.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AutomationId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 = "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AnUniqueValue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eaLnBrk="1" latinLnBrk="0" hangingPunct="1">
              <a:defRPr/>
            </a:pP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mUIYoupiButton.WindowTitles.Add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MainWindow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pPr eaLnBrk="1" latinLnBrk="0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endregion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>
              <a:defRPr/>
            </a:pPr>
            <a:endParaRPr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5521325" y="3163888"/>
            <a:ext cx="345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3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9pPr>
          </a:lstStyle>
          <a:p>
            <a:pPr defTabSz="457200" eaLnBrk="1" fontAlgn="base" latinLnBrk="0" hangingPunct="1">
              <a:spcAft>
                <a:spcPct val="0"/>
              </a:spcAft>
              <a:buFontTx/>
              <a:buNone/>
            </a:pPr>
            <a:r>
              <a:rPr lang="en-US" altLang="ko-KR" sz="14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&lt;- - - Name</a:t>
            </a:r>
            <a:r>
              <a:rPr lang="ko-KR" altLang="en-US" sz="14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 변경되는 경우 사용 불가</a:t>
            </a:r>
            <a:endParaRPr lang="en-US" altLang="ko-KR" sz="1400" b="1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ko-KR" altLang="en-US" sz="2000" b="1" dirty="0" err="1">
                <a:solidFill>
                  <a:srgbClr val="1428A0"/>
                </a:solidFill>
                <a:cs typeface="Segoe UI" panose="020B0502040204020203" pitchFamily="34" charset="0"/>
              </a:rPr>
              <a:t>레코딩과</a:t>
            </a: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 </a:t>
            </a:r>
            <a:r>
              <a:rPr lang="ko-KR" altLang="en-US" sz="2000" b="1" dirty="0" err="1">
                <a:solidFill>
                  <a:srgbClr val="1428A0"/>
                </a:solidFill>
                <a:cs typeface="Segoe UI" panose="020B0502040204020203" pitchFamily="34" charset="0"/>
              </a:rPr>
              <a:t>리팩토링</a:t>
            </a:r>
            <a:r>
              <a:rPr lang="en-US" altLang="ko-KR" sz="2000" b="1" dirty="0">
                <a:solidFill>
                  <a:srgbClr val="1428A0"/>
                </a:solidFill>
                <a:cs typeface="Segoe UI" panose="020B0502040204020203" pitchFamily="34" charset="0"/>
              </a:rPr>
              <a:t>(</a:t>
            </a: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모듈화</a:t>
            </a:r>
            <a:r>
              <a:rPr lang="en-US" altLang="ko-KR" sz="2000" b="1" dirty="0">
                <a:solidFill>
                  <a:srgbClr val="1428A0"/>
                </a:solidFill>
                <a:cs typeface="Segoe UI" panose="020B0502040204020203" pitchFamily="34" charset="0"/>
              </a:rPr>
              <a:t>)</a:t>
            </a:r>
            <a:endParaRPr lang="ko-KR" altLang="en-US" sz="2000" b="1" dirty="0">
              <a:solidFill>
                <a:srgbClr val="1428A0"/>
              </a:solidFill>
              <a:cs typeface="Segoe UI" panose="020B0502040204020203" pitchFamily="34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 bwMode="auto">
          <a:xfrm>
            <a:off x="330200" y="1220788"/>
            <a:ext cx="82296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AutomationId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명명 규칙</a:t>
            </a:r>
            <a:endParaRPr lang="en-US" altLang="ko-KR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/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81025" y="1881188"/>
          <a:ext cx="7886699" cy="3262310"/>
        </p:xfrm>
        <a:graphic>
          <a:graphicData uri="http://schemas.openxmlformats.org/drawingml/2006/table">
            <a:tbl>
              <a:tblPr/>
              <a:tblGrid>
                <a:gridCol w="1685707"/>
                <a:gridCol w="3100496"/>
                <a:gridCol w="3100496"/>
              </a:tblGrid>
              <a:tr h="4246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반복횟수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입력 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4246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atin typeface="굴림" pitchFamily="50" charset="-127"/>
                          <a:ea typeface="굴림" pitchFamily="50" charset="-127"/>
                        </a:rPr>
                        <a:t>첫 메인 화면상에서의 경로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팝업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메뉴 명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46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“_”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44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err="1" smtClean="0">
                          <a:latin typeface="굴림" pitchFamily="50" charset="-127"/>
                          <a:ea typeface="굴림" pitchFamily="50" charset="-127"/>
                        </a:rPr>
                        <a:t>콘트롤</a:t>
                      </a:r>
                      <a:r>
                        <a:rPr lang="ko-KR" altLang="en-US" sz="1100" b="1" dirty="0" smtClean="0">
                          <a:latin typeface="굴림" pitchFamily="50" charset="-127"/>
                          <a:ea typeface="굴림" pitchFamily="50" charset="-127"/>
                        </a:rPr>
                        <a:t> 타입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100" b="1" dirty="0" smtClean="0">
                          <a:latin typeface="굴림" pitchFamily="50" charset="-127"/>
                          <a:ea typeface="굴림" pitchFamily="50" charset="-127"/>
                        </a:rPr>
                        <a:t> . txt : </a:t>
                      </a:r>
                      <a:r>
                        <a:rPr lang="ko-KR" altLang="en-US" sz="1100" b="1" dirty="0" smtClean="0">
                          <a:latin typeface="굴림" pitchFamily="50" charset="-127"/>
                          <a:ea typeface="굴림" pitchFamily="50" charset="-127"/>
                        </a:rPr>
                        <a:t>텍스트</a:t>
                      </a:r>
                      <a:endParaRPr lang="en-US" altLang="ko-KR" sz="1100" b="1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1" dirty="0" smtClean="0">
                          <a:latin typeface="굴림" pitchFamily="50" charset="-127"/>
                          <a:ea typeface="굴림" pitchFamily="50" charset="-127"/>
                        </a:rPr>
                        <a:t> . </a:t>
                      </a:r>
                      <a:r>
                        <a:rPr lang="en-US" altLang="ko-KR" sz="1100" b="1" dirty="0" err="1" smtClean="0">
                          <a:latin typeface="굴림" pitchFamily="50" charset="-127"/>
                          <a:ea typeface="굴림" pitchFamily="50" charset="-127"/>
                        </a:rPr>
                        <a:t>edt</a:t>
                      </a:r>
                      <a:r>
                        <a:rPr lang="en-US" altLang="ko-KR" sz="1100" b="1" baseline="0" dirty="0" smtClean="0">
                          <a:latin typeface="굴림" pitchFamily="50" charset="-127"/>
                          <a:ea typeface="굴림" pitchFamily="50" charset="-127"/>
                        </a:rPr>
                        <a:t> : </a:t>
                      </a:r>
                      <a:r>
                        <a:rPr lang="ko-KR" altLang="en-US" sz="1100" b="1" baseline="0" dirty="0" err="1" smtClean="0">
                          <a:latin typeface="굴림" pitchFamily="50" charset="-127"/>
                          <a:ea typeface="굴림" pitchFamily="50" charset="-127"/>
                        </a:rPr>
                        <a:t>에디트</a:t>
                      </a:r>
                      <a:r>
                        <a:rPr lang="ko-KR" altLang="en-US" sz="1100" b="1" baseline="0" dirty="0" smtClean="0">
                          <a:latin typeface="굴림" pitchFamily="50" charset="-127"/>
                          <a:ea typeface="굴림" pitchFamily="50" charset="-127"/>
                        </a:rPr>
                        <a:t> 박스</a:t>
                      </a:r>
                      <a:endParaRPr lang="en-US" altLang="ko-KR" sz="1100" b="1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1" dirty="0" smtClean="0">
                          <a:latin typeface="굴림" pitchFamily="50" charset="-127"/>
                          <a:ea typeface="굴림" pitchFamily="50" charset="-127"/>
                        </a:rPr>
                        <a:t> . </a:t>
                      </a:r>
                      <a:r>
                        <a:rPr lang="en-US" altLang="ko-KR" sz="1100" b="1" dirty="0" err="1" smtClean="0">
                          <a:latin typeface="굴림" pitchFamily="50" charset="-127"/>
                          <a:ea typeface="굴림" pitchFamily="50" charset="-127"/>
                        </a:rPr>
                        <a:t>btn</a:t>
                      </a:r>
                      <a:r>
                        <a:rPr lang="en-US" altLang="ko-KR" sz="1100" b="1" baseline="0" dirty="0" smtClean="0">
                          <a:latin typeface="굴림" pitchFamily="50" charset="-127"/>
                          <a:ea typeface="굴림" pitchFamily="50" charset="-127"/>
                        </a:rPr>
                        <a:t> : </a:t>
                      </a:r>
                      <a:r>
                        <a:rPr lang="ko-KR" altLang="en-US" sz="1100" b="1" baseline="0" dirty="0" smtClean="0">
                          <a:latin typeface="굴림" pitchFamily="50" charset="-127"/>
                          <a:ea typeface="굴림" pitchFamily="50" charset="-127"/>
                        </a:rPr>
                        <a:t>버튼</a:t>
                      </a:r>
                      <a:endParaRPr lang="en-US" altLang="ko-KR" sz="1100" b="1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46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“_”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46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atin typeface="굴림" pitchFamily="50" charset="-127"/>
                          <a:ea typeface="굴림" pitchFamily="50" charset="-127"/>
                        </a:rPr>
                        <a:t>지칭할 수 있는 </a:t>
                      </a:r>
                      <a:r>
                        <a:rPr lang="ko-KR" altLang="en-US" sz="1100" b="1" dirty="0" err="1" smtClean="0">
                          <a:latin typeface="굴림" pitchFamily="50" charset="-127"/>
                          <a:ea typeface="굴림" pitchFamily="50" charset="-127"/>
                        </a:rPr>
                        <a:t>의미있는</a:t>
                      </a:r>
                      <a:r>
                        <a:rPr lang="ko-KR" altLang="en-US" sz="1100" b="1" dirty="0" smtClean="0">
                          <a:latin typeface="굴림" pitchFamily="50" charset="-127"/>
                          <a:ea typeface="굴림" pitchFamily="50" charset="-127"/>
                        </a:rPr>
                        <a:t> 이름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4643"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Ex) </a:t>
                      </a:r>
                      <a:r>
                        <a:rPr lang="en-US" altLang="ko-KR" sz="1100" b="1" dirty="0" err="1" smtClean="0">
                          <a:latin typeface="굴림" pitchFamily="50" charset="-127"/>
                          <a:ea typeface="굴림" pitchFamily="50" charset="-127"/>
                        </a:rPr>
                        <a:t>ccsmain_sopenroll_wintitle_text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511300" y="1309688"/>
            <a:ext cx="53086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목차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800" b="1" dirty="0" err="1" smtClean="0">
                <a:latin typeface="맑은 고딕" pitchFamily="50" charset="-127"/>
                <a:ea typeface="맑은 고딕" pitchFamily="50" charset="-127"/>
              </a:rPr>
              <a:t>CodedUI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소개 및 실행환경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800" b="1" dirty="0" err="1" smtClean="0">
                <a:latin typeface="맑은 고딕" pitchFamily="50" charset="-127"/>
                <a:ea typeface="맑은 고딕" pitchFamily="50" charset="-127"/>
              </a:rPr>
              <a:t>CodedUI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800" b="1" dirty="0" err="1" smtClean="0">
                <a:latin typeface="맑은 고딕" pitchFamily="50" charset="-127"/>
                <a:ea typeface="맑은 고딕" pitchFamily="50" charset="-127"/>
              </a:rPr>
              <a:t>CodedUI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프로젝트 생성 및 설정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latinLnBrk="0" hangingPunct="1"/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800" b="1" dirty="0" err="1" smtClean="0">
                <a:latin typeface="맑은 고딕" pitchFamily="50" charset="-127"/>
                <a:ea typeface="맑은 고딕" pitchFamily="50" charset="-127"/>
              </a:rPr>
              <a:t>CodedUI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사용 가이드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latinLnBrk="0" hangingPunct="1"/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프로젝트 상세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latinLnBrk="0" hangingPunct="1"/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테스트 프로젝트 구성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네이밍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룰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레코딩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및 </a:t>
            </a: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테스트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케이스 설계 및 </a:t>
            </a: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매핑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(NTM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latinLnBrk="0" hangingPunct="1"/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테스트 실행 및 결과 보고</a:t>
            </a:r>
          </a:p>
        </p:txBody>
      </p:sp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ko-KR" altLang="en-US" sz="2000" b="1" dirty="0" err="1">
                <a:solidFill>
                  <a:srgbClr val="1428A0"/>
                </a:solidFill>
                <a:cs typeface="Segoe UI" panose="020B0502040204020203" pitchFamily="34" charset="0"/>
              </a:rPr>
              <a:t>레코딩과</a:t>
            </a: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 </a:t>
            </a:r>
            <a:r>
              <a:rPr lang="ko-KR" altLang="en-US" sz="2000" b="1" dirty="0" err="1">
                <a:solidFill>
                  <a:srgbClr val="1428A0"/>
                </a:solidFill>
                <a:cs typeface="Segoe UI" panose="020B0502040204020203" pitchFamily="34" charset="0"/>
              </a:rPr>
              <a:t>리팩토링</a:t>
            </a:r>
            <a:r>
              <a:rPr lang="en-US" altLang="ko-KR" sz="2000" b="1" dirty="0">
                <a:solidFill>
                  <a:srgbClr val="1428A0"/>
                </a:solidFill>
                <a:cs typeface="Segoe UI" panose="020B0502040204020203" pitchFamily="34" charset="0"/>
              </a:rPr>
              <a:t>(</a:t>
            </a: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모듈화</a:t>
            </a:r>
            <a:r>
              <a:rPr lang="en-US" altLang="ko-KR" sz="2000" b="1" dirty="0">
                <a:solidFill>
                  <a:srgbClr val="1428A0"/>
                </a:solidFill>
                <a:cs typeface="Segoe UI" panose="020B0502040204020203" pitchFamily="34" charset="0"/>
              </a:rPr>
              <a:t>)</a:t>
            </a:r>
            <a:endParaRPr lang="ko-KR" altLang="en-US" sz="2000" b="1" dirty="0">
              <a:solidFill>
                <a:srgbClr val="1428A0"/>
              </a:solidFill>
              <a:cs typeface="Segoe UI" panose="020B0502040204020203" pitchFamily="34" charset="0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 bwMode="auto">
          <a:xfrm>
            <a:off x="330200" y="1220788"/>
            <a:ext cx="82296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레코딩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툴 실행하여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테스트할 부분 레코드 및 코드 생성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테스트를 수행할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스텝별로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분리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2459038"/>
            <a:ext cx="1247775" cy="5715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XXXTest.cs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3651250"/>
            <a:ext cx="1247775" cy="5715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XXXUIMap</a:t>
            </a: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. </a:t>
            </a: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cs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44650" y="1819275"/>
            <a:ext cx="2136775" cy="452438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</p:spPr>
        <p:txBody>
          <a:bodyPr wrap="none" lIns="0" tIns="0" rIns="0" bIns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최초 생성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68144" y="1819275"/>
            <a:ext cx="2565400" cy="376238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</p:spPr>
        <p:txBody>
          <a:bodyPr wrap="none" lIns="0" tIns="0" rIns="0" bIns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각 </a:t>
            </a:r>
            <a:r>
              <a:rPr kumimoji="1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스텝별로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모듈화하고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스텝을 엮어서 테스트 구성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08348" y="3140968"/>
            <a:ext cx="3695699" cy="353943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#region Variable Declarations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WpfImage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uIItemImage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=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this.UIWatzEyeVMSWindow.UIItemCustom.UINText.UIItemImage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WpfText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uICCSVMSGISText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=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this.UIWatzEyeVMSWindow.UIItemCustom.UICCSVMSGISText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WpfImage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uIItemImage1 = this.UIWatzEyeVMSWindow.UIItemCustom.UICCSVMSGISText.UIItemImage;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WpfEdit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uILogin_txtbox_userIdEdit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=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this.UIWatzEyeVMSWindow.UIItemCustom.UILogin_txtbox_userIdEdit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…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#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endregion</a:t>
            </a:r>
            <a:endParaRPr kumimoji="1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// Click first image next to 'n' label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Mouse.Click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(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uIItemImage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, new Point(29, 11));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// Click 'CCS/VMS/GIS' label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Mouse.Click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(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uICCSVMSGISText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, new Point(55, 13));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// Click first image next to 'CCS/VMS/GIS' label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Mouse.Click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(uIItemImage1, new Point(101, 22));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// Type 's' in '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login_txtbox_userId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' text box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uILogin_txtbox_userIdEdit.Text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=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// Type '********' in '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login_txtbox_passwd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' text box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Keyboard.SendKeys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(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uILogin_txtbox_passwdEdit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, this.RecordedMethod1Params.UILogin_txtbox_passwdEditSendKeys, true);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5874" y="2373899"/>
            <a:ext cx="3718173" cy="70788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[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TestMethod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]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public void Test()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{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this.UIMap.RecordedMethod1();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51462" y="4365104"/>
            <a:ext cx="3888432" cy="23083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[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TestMethod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]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public void VmsLoginTest_01()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{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//</a:t>
            </a: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아이디 입력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this.UIMap.InputID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(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VMSTestData.ADMIN_LOGIN_ID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);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//</a:t>
            </a: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비밀번호 입력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this.UIMap.InputPW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(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VMSTestData.ADMIN_LOGIN_PW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);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//</a:t>
            </a: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저장 체크박스 해제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this.UIMap.SetRemberIDChk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(false);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//</a:t>
            </a: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로그인 클릭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this.UIMap.ClickLoginBtn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();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//</a:t>
            </a: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정상 로그인 확인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WpfListItem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vmsMainMenu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=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this.UIMap.GetMainMenu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("LIVE VIEW");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if (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vmsMainMenu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== null)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{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this.UIMap.ScreenCapture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("c:/loginfail.jpg");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48064" y="2373899"/>
            <a:ext cx="3888432" cy="193899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internal void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InputID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(string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loginID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)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{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WpfEdit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userIdEdit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=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this.UIMainWindowWindow.UIItemCustom.UserIdEdit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userIdEdit.Text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=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loginID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internal void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InputPW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(string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loginPW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)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{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WpfEdit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passwdEdit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=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this.UIMainWindowWindow.UIItemCustom.PasswdEdit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passwdEdit.Text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=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loginPW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internal void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ClickLoginBtn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()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{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WpfButton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loginButton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=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this.UIMainWindowWindow.UIItemCustom.LoginButton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    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Mouse.Click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(</a:t>
            </a:r>
            <a:r>
              <a:rPr kumimoji="1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loginButton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);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        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}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ko-KR" altLang="en-US" sz="2000" b="1" dirty="0" err="1">
                <a:solidFill>
                  <a:srgbClr val="1428A0"/>
                </a:solidFill>
                <a:cs typeface="Segoe UI" panose="020B0502040204020203" pitchFamily="34" charset="0"/>
              </a:rPr>
              <a:t>레코딩과</a:t>
            </a: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 </a:t>
            </a:r>
            <a:r>
              <a:rPr lang="ko-KR" altLang="en-US" sz="2000" b="1" dirty="0" err="1">
                <a:solidFill>
                  <a:srgbClr val="1428A0"/>
                </a:solidFill>
                <a:cs typeface="Segoe UI" panose="020B0502040204020203" pitchFamily="34" charset="0"/>
              </a:rPr>
              <a:t>리팩토링</a:t>
            </a:r>
            <a:r>
              <a:rPr lang="en-US" altLang="ko-KR" sz="2000" b="1" dirty="0">
                <a:solidFill>
                  <a:srgbClr val="1428A0"/>
                </a:solidFill>
                <a:cs typeface="Segoe UI" panose="020B0502040204020203" pitchFamily="34" charset="0"/>
              </a:rPr>
              <a:t>(</a:t>
            </a: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모듈화</a:t>
            </a:r>
            <a:r>
              <a:rPr lang="en-US" altLang="ko-KR" sz="2000" b="1" dirty="0">
                <a:solidFill>
                  <a:srgbClr val="1428A0"/>
                </a:solidFill>
                <a:cs typeface="Segoe UI" panose="020B0502040204020203" pitchFamily="34" charset="0"/>
              </a:rPr>
              <a:t>)</a:t>
            </a:r>
            <a:endParaRPr lang="ko-KR" altLang="en-US" sz="2000" b="1" dirty="0">
              <a:solidFill>
                <a:srgbClr val="1428A0"/>
              </a:solidFill>
              <a:cs typeface="Segoe UI" panose="020B0502040204020203" pitchFamily="34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 bwMode="auto">
          <a:xfrm>
            <a:off x="330200" y="1220788"/>
            <a:ext cx="82296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en-US" altLang="ko-KR" sz="1800" b="1" dirty="0" smtClean="0">
                <a:latin typeface="굴림" pitchFamily="50" charset="-127"/>
                <a:ea typeface="굴림" pitchFamily="50" charset="-127"/>
              </a:rPr>
              <a:t>※Tip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동적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b="1" dirty="0" err="1" smtClean="0">
                <a:latin typeface="맑은 고딕" pitchFamily="50" charset="-127"/>
                <a:ea typeface="맑은 고딕" pitchFamily="50" charset="-127"/>
              </a:rPr>
              <a:t>DropDown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 Item)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아이템에 대한 접근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062163"/>
            <a:ext cx="2105025" cy="1590675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2062163"/>
            <a:ext cx="54292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525838" y="4219575"/>
            <a:ext cx="4102100" cy="831850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8064A2">
                <a:lumMod val="75000"/>
              </a:srgbClr>
            </a:solidFill>
          </a:ln>
        </p:spPr>
        <p:txBody>
          <a:bodyPr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돋움체"/>
                <a:ea typeface="돋움체"/>
              </a:rPr>
              <a:t>WpfComboBox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uIComboComboBox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/>
                <a:ea typeface="돋움체"/>
              </a:rPr>
              <a:t>this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.UIPopupWindow.UIItemCustom.UIComboComboBox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       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돋움체"/>
                <a:ea typeface="돋움체"/>
              </a:rPr>
              <a:t>WpfComboBox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uIRadComboBoxComboBox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 =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/>
              <a:ea typeface="돋움체"/>
            </a:endParaRP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uIComboComboBox.SelectedIndex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 = 1;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25838" y="5449888"/>
            <a:ext cx="5033962" cy="1016000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8064A2">
                <a:lumMod val="75000"/>
              </a:srgbClr>
            </a:solidFill>
          </a:ln>
        </p:spPr>
        <p:txBody>
          <a:bodyPr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돋움체"/>
                <a:ea typeface="돋움체"/>
              </a:rPr>
              <a:t>WpfComboBox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uIComboComboBox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/>
                <a:ea typeface="돋움체"/>
              </a:rPr>
              <a:t>this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.UIPopupWindow.UIItemCustom.UIComboComboBox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       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돋움체"/>
                <a:ea typeface="돋움체"/>
              </a:rPr>
              <a:t>WpfComboBox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uIRadComboBoxComboBox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 =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/>
              <a:ea typeface="돋움체"/>
            </a:endParaRP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/>
                <a:ea typeface="돋움체"/>
              </a:rPr>
              <a:t>// 'combo' 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/>
                <a:ea typeface="돋움체"/>
              </a:rPr>
              <a:t>콤보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/>
                <a:ea typeface="돋움체"/>
              </a:rPr>
              <a:t> 상자에서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/>
                <a:ea typeface="돋움체"/>
              </a:rPr>
              <a:t>'Fire and Explosion'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/>
                <a:ea typeface="돋움체"/>
              </a:rPr>
              <a:t>선택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/>
              <a:ea typeface="돋움체"/>
            </a:endParaRP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uIComboComboBox.SelectedItem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 = “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AItemText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”;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533900" y="2857500"/>
            <a:ext cx="317500" cy="136207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직사각형 9"/>
          <p:cNvSpPr>
            <a:spLocks noChangeArrowheads="1"/>
          </p:cNvSpPr>
          <p:nvPr/>
        </p:nvSpPr>
        <p:spPr bwMode="auto">
          <a:xfrm>
            <a:off x="5254625" y="5078413"/>
            <a:ext cx="51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3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ko-KR" sz="1800" b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kumimoji="1" lang="ko-KR" altLang="en-US" sz="1800" smtClean="0">
              <a:solidFill>
                <a:prstClr val="black"/>
              </a:solidFill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54550" y="1692275"/>
            <a:ext cx="1474788" cy="307975"/>
          </a:xfrm>
          <a:prstGeom prst="rect">
            <a:avLst/>
          </a:prstGeom>
          <a:solidFill>
            <a:sysClr val="window" lastClr="FFFFFF">
              <a:lumMod val="85000"/>
            </a:sysClr>
          </a:solidFill>
        </p:spPr>
        <p:txBody>
          <a:bodyPr wrap="non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WpfComboBox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5900" y="1692275"/>
            <a:ext cx="1474788" cy="307975"/>
          </a:xfrm>
          <a:prstGeom prst="rect">
            <a:avLst/>
          </a:prstGeom>
          <a:solidFill>
            <a:sysClr val="window" lastClr="FFFFFF">
              <a:lumMod val="85000"/>
            </a:sysClr>
          </a:solidFill>
        </p:spPr>
        <p:txBody>
          <a:bodyPr wrap="non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WpfComboBox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en-US" altLang="ko-KR" sz="2000" b="1" dirty="0">
                <a:solidFill>
                  <a:srgbClr val="1428A0"/>
                </a:solidFill>
                <a:cs typeface="Segoe UI" panose="020B0502040204020203" pitchFamily="34" charset="0"/>
              </a:rPr>
              <a:t>Wait </a:t>
            </a: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명령어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 bwMode="auto">
          <a:xfrm>
            <a:off x="330200" y="1220788"/>
            <a:ext cx="82296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Wait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전체 명령어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latinLnBrk="0" hangingPunct="1">
              <a:buFont typeface="Arial" pitchFamily="34" charset="0"/>
              <a:buNone/>
            </a:pPr>
            <a:r>
              <a:rPr lang="en-US" altLang="ko-KR" sz="1800" b="1" dirty="0" err="1" smtClean="0">
                <a:latin typeface="맑은 고딕" pitchFamily="50" charset="-127"/>
                <a:ea typeface="맑은 고딕" pitchFamily="50" charset="-127"/>
              </a:rPr>
              <a:t>WaitForControlEnabled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 eaLnBrk="1" latinLnBrk="0" hangingPunct="1">
              <a:buFont typeface="Arial" pitchFamily="34" charset="0"/>
              <a:buNone/>
            </a:pPr>
            <a:r>
              <a:rPr lang="en-US" altLang="ko-KR" sz="1800" b="1" dirty="0" err="1" smtClean="0">
                <a:latin typeface="맑은 고딕" pitchFamily="50" charset="-127"/>
                <a:ea typeface="맑은 고딕" pitchFamily="50" charset="-127"/>
              </a:rPr>
              <a:t>WaitForControlExist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 eaLnBrk="1" latinLnBrk="0" hangingPunct="1">
              <a:buFont typeface="Arial" pitchFamily="34" charset="0"/>
              <a:buNone/>
            </a:pPr>
            <a:r>
              <a:rPr lang="en-US" altLang="ko-KR" sz="1800" b="1" dirty="0" err="1" smtClean="0">
                <a:latin typeface="맑은 고딕" pitchFamily="50" charset="-127"/>
                <a:ea typeface="맑은 고딕" pitchFamily="50" charset="-127"/>
              </a:rPr>
              <a:t>WaitForControlNotExist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 eaLnBrk="1" latinLnBrk="0" hangingPunct="1">
              <a:buFont typeface="Arial" pitchFamily="34" charset="0"/>
              <a:buNone/>
            </a:pPr>
            <a:r>
              <a:rPr lang="en-US" altLang="ko-KR" sz="1800" b="1" dirty="0" err="1" smtClean="0">
                <a:latin typeface="맑은 고딕" pitchFamily="50" charset="-127"/>
                <a:ea typeface="맑은 고딕" pitchFamily="50" charset="-127"/>
              </a:rPr>
              <a:t>WaitForControlPropertyEqual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 eaLnBrk="1" latinLnBrk="0" hangingPunct="1">
              <a:buFont typeface="Arial" pitchFamily="34" charset="0"/>
              <a:buNone/>
            </a:pPr>
            <a:r>
              <a:rPr lang="en-US" altLang="ko-KR" sz="1800" b="1" dirty="0" err="1" smtClean="0">
                <a:latin typeface="맑은 고딕" pitchFamily="50" charset="-127"/>
                <a:ea typeface="맑은 고딕" pitchFamily="50" charset="-127"/>
              </a:rPr>
              <a:t>WaitForControlPropertyNotEqual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 eaLnBrk="1" latinLnBrk="0" hangingPunct="1">
              <a:buFont typeface="Arial" pitchFamily="34" charset="0"/>
              <a:buNone/>
            </a:pPr>
            <a:r>
              <a:rPr lang="en-US" altLang="ko-KR" sz="1800" b="1" dirty="0" err="1" smtClean="0">
                <a:latin typeface="맑은 고딕" pitchFamily="50" charset="-127"/>
                <a:ea typeface="맑은 고딕" pitchFamily="50" charset="-127"/>
              </a:rPr>
              <a:t>WaitForControlReady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sz="1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330200" y="4035425"/>
            <a:ext cx="8432800" cy="1016000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3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9pPr>
          </a:lstStyle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internal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void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WaitCCSMainWindow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()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       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{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            </a:t>
            </a:r>
            <a:r>
              <a:rPr kumimoji="1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WinTitleBar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ccsMainWindow_TitleBar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 = UIALZAHIYAH_AR04_06FWindow.UIALZAHIYAH_AR04_06FTitleBar;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            </a:t>
            </a:r>
            <a:r>
              <a:rPr kumimoji="1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ccsMainWindow_TitleBar.</a:t>
            </a:r>
            <a:r>
              <a:rPr kumimoji="1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WaitForControlExist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();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       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itchFamily="49" charset="-127"/>
                <a:ea typeface="돋움체" pitchFamily="49" charset="-127"/>
              </a:rPr>
              <a:t>}</a:t>
            </a: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en-US" altLang="ko-KR" sz="2000" b="1" dirty="0">
                <a:solidFill>
                  <a:srgbClr val="1428A0"/>
                </a:solidFill>
                <a:cs typeface="Segoe UI" panose="020B0502040204020203" pitchFamily="34" charset="0"/>
              </a:rPr>
              <a:t>Assert </a:t>
            </a: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명령어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 bwMode="auto">
          <a:xfrm>
            <a:off x="330200" y="1220788"/>
            <a:ext cx="82296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편집기를 이용한 추가 방법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90688"/>
            <a:ext cx="3476625" cy="2125662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25" y="1393825"/>
            <a:ext cx="2108200" cy="13589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1387475"/>
            <a:ext cx="2424113" cy="1392238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직사각형 1"/>
          <p:cNvSpPr>
            <a:spLocks noChangeArrowheads="1"/>
          </p:cNvSpPr>
          <p:nvPr/>
        </p:nvSpPr>
        <p:spPr bwMode="auto">
          <a:xfrm>
            <a:off x="6792913" y="2251075"/>
            <a:ext cx="2009775" cy="276225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itchFamily="2" charset="2"/>
              <a:buChar char="§"/>
              <a:defRPr sz="3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9pPr>
          </a:lstStyle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실패시 표시될 메시지</a:t>
            </a:r>
            <a:r>
              <a:rPr kumimoji="1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(</a:t>
            </a:r>
            <a:r>
              <a:rPr kumimoji="1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옵션</a:t>
            </a:r>
            <a:r>
              <a:rPr kumimoji="1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굴림" pitchFamily="50" charset="-127"/>
              </a:rPr>
              <a:t>)</a:t>
            </a:r>
            <a:endParaRPr kumimoji="1" lang="ko-KR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2960688"/>
            <a:ext cx="2424113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33400" y="4764088"/>
            <a:ext cx="7966075" cy="1322387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8064A2">
                <a:lumMod val="75000"/>
              </a:srgbClr>
            </a:solidFill>
          </a:ln>
        </p:spPr>
        <p:txBody>
          <a:bodyPr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/>
                <a:ea typeface="돋움체"/>
              </a:rPr>
              <a:t>public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/>
                <a:ea typeface="돋움체"/>
              </a:rPr>
              <a:t>void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AssertSample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()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{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돋움체"/>
                <a:ea typeface="돋움체"/>
              </a:rPr>
              <a:t>    #region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 Variable Declarations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돋움체"/>
                <a:ea typeface="돋움체"/>
              </a:rPr>
              <a:t>   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돋움체"/>
                <a:ea typeface="돋움체"/>
              </a:rPr>
              <a:t>WpfText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uIMapInfoText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 =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/>
                <a:ea typeface="돋움체"/>
              </a:rPr>
              <a:t>this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.UIMapInfoWindow.UIItemCustom.UIUserControlCustom.UIMapInfoText;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돋움체"/>
                <a:ea typeface="돋움체"/>
              </a:rPr>
              <a:t>    #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돋움체"/>
                <a:ea typeface="돋움체"/>
              </a:rPr>
              <a:t>endregion</a:t>
            </a:r>
            <a:endParaRPr kumimoji="1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/>
              <a:ea typeface="돋움체"/>
            </a:endParaRP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/>
                <a:ea typeface="돋움체"/>
              </a:rPr>
              <a:t>    // 'Map Info.'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/>
                <a:ea typeface="돋움체"/>
              </a:rPr>
              <a:t>레이블의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/>
                <a:ea typeface="돋움체"/>
              </a:rPr>
              <a:t>'Name'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/>
                <a:ea typeface="돋움체"/>
              </a:rPr>
              <a:t>속성이 다음과 같은 경우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/>
                <a:ea typeface="돋움체"/>
              </a:rPr>
              <a:t>'Map Info.'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/>
                <a:ea typeface="돋움체"/>
              </a:rPr>
              <a:t>인지 확인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체"/>
              <a:ea typeface="돋움체"/>
            </a:endParaRP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돋움체"/>
                <a:ea typeface="돋움체"/>
              </a:rPr>
              <a:t>   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돋움체"/>
                <a:ea typeface="돋움체"/>
              </a:rPr>
              <a:t>Assert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.AreEqual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(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/>
                <a:ea typeface="돋움체"/>
              </a:rPr>
              <a:t>this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.AssertSampleExpectedValues.UIMapInfoTextName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,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uIMapInfoText.Name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,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돋움체"/>
                <a:ea typeface="돋움체"/>
              </a:rPr>
              <a:t>"</a:t>
            </a:r>
            <a:r>
              <a:rPr kumimoji="1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돋움체"/>
                <a:ea typeface="돋움체"/>
              </a:rPr>
              <a:t>실패시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돋움체"/>
                <a:ea typeface="돋움체"/>
              </a:rPr>
              <a:t> 표시될 메시지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돋움체"/>
                <a:ea typeface="돋움체"/>
              </a:rPr>
              <a:t>(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돋움체"/>
                <a:ea typeface="돋움체"/>
              </a:rPr>
              <a:t>옵션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돋움체"/>
                <a:ea typeface="돋움체"/>
              </a:rPr>
              <a:t>)"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);</a:t>
            </a: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/>
                <a:ea typeface="돋움체"/>
              </a:rPr>
              <a:t>}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en-US" altLang="ko-KR" sz="2000" b="1" dirty="0">
                <a:solidFill>
                  <a:srgbClr val="1428A0"/>
                </a:solidFill>
                <a:cs typeface="Segoe UI" panose="020B0502040204020203" pitchFamily="34" charset="0"/>
              </a:rPr>
              <a:t>GUI </a:t>
            </a: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테스트 자동화 운용 핵심 팁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330200" y="1220788"/>
            <a:ext cx="8229600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자주 사용되는 스텝을 유틸리티화하여 호출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eaLnBrk="1" latinLnBrk="0" hangingPunct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액션을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메소드로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모듈화하고 변수 입력 형태로 바꾸어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재사용성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극대화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의미있는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액션 단위로 모듈화하면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변경시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특정 모듈만을 다시 작성할 수 있도록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latinLnBrk="0" hangingPunct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시작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종료 지점 규칙을 통일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팝업에서 작업하는 경우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메인창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–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팝업에서 수행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 –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메인창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돌아오기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기본적인 테스트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네비게이션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담은 클래스를 상세 테스트와 분리해서 단기 회귀테스트 셋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(Health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체크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Smoke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테스트용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으로 운용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6)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테스트 데이터의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분리 및 한 곳에서의 관리 검토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엑셀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csv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 등에서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받는 형태까지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-&gt;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접속 프로그램 구현해서 참조하는 형태도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eaLnBrk="1" latinLnBrk="0" hangingPunct="1"/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en-US" altLang="ko-KR" sz="2000" b="1" dirty="0" err="1" smtClean="0">
                <a:solidFill>
                  <a:srgbClr val="1428A0"/>
                </a:solidFill>
                <a:cs typeface="Segoe UI" panose="020B0502040204020203" pitchFamily="34" charset="0"/>
              </a:rPr>
              <a:t>VisualStudio</a:t>
            </a:r>
            <a:r>
              <a:rPr lang="en-US" altLang="ko-KR" sz="2000" b="1" dirty="0" smtClean="0">
                <a:solidFill>
                  <a:srgbClr val="1428A0"/>
                </a:solidFill>
                <a:cs typeface="Segoe UI" panose="020B0502040204020203" pitchFamily="34" charset="0"/>
              </a:rPr>
              <a:t>, </a:t>
            </a:r>
            <a:r>
              <a:rPr lang="en-US" altLang="ko-KR" sz="2000" b="1" dirty="0" err="1" smtClean="0">
                <a:solidFill>
                  <a:srgbClr val="1428A0"/>
                </a:solidFill>
                <a:cs typeface="Segoe UI" panose="020B0502040204020203" pitchFamily="34" charset="0"/>
              </a:rPr>
              <a:t>OrderedTest</a:t>
            </a:r>
            <a:r>
              <a:rPr lang="ko-KR" altLang="en-US" sz="2000" b="1" dirty="0" smtClean="0">
                <a:solidFill>
                  <a:srgbClr val="1428A0"/>
                </a:solidFill>
                <a:cs typeface="Segoe UI" panose="020B0502040204020203" pitchFamily="34" charset="0"/>
              </a:rPr>
              <a:t>를 이용한 테스트 재사용</a:t>
            </a:r>
            <a:endParaRPr lang="ko-KR" altLang="en-US" sz="2000" b="1" dirty="0">
              <a:solidFill>
                <a:srgbClr val="1428A0"/>
              </a:solidFill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3818625" cy="18190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0" y="2727727"/>
            <a:ext cx="8662148" cy="3888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06" y="3789040"/>
            <a:ext cx="4109095" cy="141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237312"/>
            <a:ext cx="246987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5"/>
          <p:cNvSpPr txBox="1">
            <a:spLocks/>
          </p:cNvSpPr>
          <p:nvPr/>
        </p:nvSpPr>
        <p:spPr bwMode="auto">
          <a:xfrm>
            <a:off x="4089546" y="784653"/>
            <a:ext cx="4917232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en-US" altLang="ko-KR" b="1" dirty="0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b="1" dirty="0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</a:t>
            </a:r>
            <a:r>
              <a:rPr lang="ko-KR" altLang="en-US" b="1" dirty="0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Ordered Test</a:t>
            </a:r>
            <a:r>
              <a:rPr lang="ko-KR" altLang="en-US" b="1" dirty="0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</a:t>
            </a:r>
            <a:endParaRPr lang="en-US" altLang="ko-KR" b="1" dirty="0" smtClean="0">
              <a:solidFill>
                <a:srgbClr val="0033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/>
            <a:r>
              <a:rPr lang="ko-KR" altLang="en-US" b="1" dirty="0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ko-KR" altLang="en-US" b="1" dirty="0" err="1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테스크</a:t>
            </a:r>
            <a:r>
              <a:rPr lang="ko-KR" altLang="en-US" b="1" dirty="0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클래스</a:t>
            </a:r>
            <a:r>
              <a:rPr lang="en-US" altLang="ko-KR" b="1" dirty="0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b="1" dirty="0" err="1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b="1" dirty="0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선택하고</a:t>
            </a:r>
            <a:endParaRPr lang="en-US" altLang="ko-KR" b="1" dirty="0" smtClean="0">
              <a:solidFill>
                <a:srgbClr val="0033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/>
            <a:r>
              <a:rPr lang="ko-KR" altLang="en-US" b="1" dirty="0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순서를 지정해서 테스트를 구성할 수 있다</a:t>
            </a:r>
            <a:endParaRPr lang="en-US" altLang="ko-KR" b="1" dirty="0" smtClean="0">
              <a:solidFill>
                <a:srgbClr val="0033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/>
            <a:r>
              <a:rPr lang="en-US" altLang="ko-KR" b="1" dirty="0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&lt;= </a:t>
            </a:r>
            <a:r>
              <a:rPr lang="ko-KR" altLang="en-US" b="1" dirty="0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테스트로 작성한 테스트를 </a:t>
            </a:r>
            <a:r>
              <a:rPr lang="ko-KR" altLang="en-US" b="1" dirty="0" err="1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스모크</a:t>
            </a:r>
            <a:r>
              <a:rPr lang="ko-KR" altLang="en-US" b="1" dirty="0" smtClean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테스트용으로 재구성할 수 있다</a:t>
            </a:r>
            <a:endParaRPr lang="en-US" altLang="ko-KR" b="1" dirty="0" smtClean="0">
              <a:solidFill>
                <a:srgbClr val="0033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/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en-US" altLang="ko-KR" sz="2000" b="1" dirty="0" err="1" smtClean="0">
                <a:solidFill>
                  <a:srgbClr val="1428A0"/>
                </a:solidFill>
                <a:cs typeface="Segoe UI" panose="020B0502040204020203" pitchFamily="34" charset="0"/>
              </a:rPr>
              <a:t>CodedUI</a:t>
            </a:r>
            <a:r>
              <a:rPr lang="ko-KR" altLang="en-US" sz="2000" b="1" dirty="0" smtClean="0">
                <a:solidFill>
                  <a:srgbClr val="1428A0"/>
                </a:solidFill>
                <a:cs typeface="Segoe UI" panose="020B0502040204020203" pitchFamily="34" charset="0"/>
              </a:rPr>
              <a:t>와의 </a:t>
            </a:r>
            <a:r>
              <a:rPr lang="en-US" altLang="ko-KR" sz="2000" b="1" dirty="0" smtClean="0">
                <a:solidFill>
                  <a:srgbClr val="1428A0"/>
                </a:solidFill>
                <a:cs typeface="Segoe UI" panose="020B0502040204020203" pitchFamily="34" charset="0"/>
              </a:rPr>
              <a:t>BDD </a:t>
            </a:r>
            <a:r>
              <a:rPr lang="ko-KR" altLang="en-US" sz="2000" b="1" dirty="0" smtClean="0">
                <a:solidFill>
                  <a:srgbClr val="1428A0"/>
                </a:solidFill>
                <a:cs typeface="Segoe UI" panose="020B0502040204020203" pitchFamily="34" charset="0"/>
              </a:rPr>
              <a:t>접근</a:t>
            </a:r>
            <a:endParaRPr lang="ko-KR" altLang="en-US" sz="2000" b="1" dirty="0">
              <a:solidFill>
                <a:srgbClr val="1428A0"/>
              </a:solidFill>
              <a:cs typeface="Segoe UI" panose="020B0502040204020203" pitchFamily="34" charset="0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330200" y="1220788"/>
            <a:ext cx="82296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en-US" altLang="ko-KR" sz="1800" b="1" dirty="0" smtClean="0">
                <a:latin typeface="굴림" pitchFamily="50" charset="-127"/>
                <a:ea typeface="굴림" pitchFamily="50" charset="-127"/>
              </a:rPr>
              <a:t>※ (To Do) </a:t>
            </a:r>
            <a:r>
              <a:rPr lang="en-US" altLang="ko-KR" sz="1800" b="1" dirty="0" err="1" smtClean="0">
                <a:latin typeface="맑은 고딕" pitchFamily="50" charset="-127"/>
                <a:ea typeface="맑은 고딕" pitchFamily="50" charset="-127"/>
              </a:rPr>
              <a:t>SpecFlow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와의 연동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eaLnBrk="1" latinLnBrk="0" hangingPunct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참고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URL(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http://www.specflow.org/getting-started/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8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2951163" y="2749550"/>
            <a:ext cx="45656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ko-KR" altLang="en-US" sz="4000" b="1" smtClean="0">
                <a:latin typeface="맑은 고딕" pitchFamily="50" charset="-127"/>
                <a:ea typeface="맑은 고딕" pitchFamily="50" charset="-127"/>
              </a:rPr>
              <a:t>감사합니다</a:t>
            </a:r>
            <a:endParaRPr lang="ko-KR" altLang="en-US" sz="4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en-US" altLang="ko-KR" sz="2000" b="1" dirty="0" err="1">
                <a:solidFill>
                  <a:srgbClr val="1428A0"/>
                </a:solidFill>
                <a:cs typeface="Segoe UI" panose="020B0502040204020203" pitchFamily="34" charset="0"/>
              </a:rPr>
              <a:t>CodedUI</a:t>
            </a:r>
            <a:r>
              <a:rPr lang="en-US" altLang="ko-KR" sz="2000" b="1" dirty="0">
                <a:solidFill>
                  <a:srgbClr val="1428A0"/>
                </a:solidFill>
                <a:cs typeface="Segoe UI" panose="020B0502040204020203" pitchFamily="34" charset="0"/>
              </a:rPr>
              <a:t> </a:t>
            </a: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소개 및 </a:t>
            </a:r>
            <a:r>
              <a:rPr lang="ko-KR" altLang="en-US" sz="2000" b="1" dirty="0" smtClean="0">
                <a:solidFill>
                  <a:srgbClr val="1428A0"/>
                </a:solidFill>
                <a:cs typeface="Segoe UI" panose="020B0502040204020203" pitchFamily="34" charset="0"/>
              </a:rPr>
              <a:t>실행환경</a:t>
            </a:r>
            <a:endParaRPr lang="ko-KR" altLang="en-US" sz="2000" b="1" dirty="0">
              <a:solidFill>
                <a:srgbClr val="1428A0"/>
              </a:solidFill>
              <a:cs typeface="Segoe UI" panose="020B0502040204020203" pitchFamily="34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 bwMode="auto">
          <a:xfrm>
            <a:off x="330200" y="1220788"/>
            <a:ext cx="82296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en-US" altLang="ko-KR" sz="1800" b="1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800" b="1" dirty="0" err="1" smtClean="0">
                <a:latin typeface="맑은 고딕" pitchFamily="50" charset="-127"/>
                <a:ea typeface="맑은 고딕" pitchFamily="50" charset="-127"/>
              </a:rPr>
              <a:t>oded</a:t>
            </a:r>
            <a:r>
              <a:rPr lang="en-US" altLang="ko-KR" sz="1800" b="1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est(CUIT)?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. Microsoft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에서 만든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테스트 자동화 툴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윈도우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WPF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기반 어플리케이션에 대한 자동화 가능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Visial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Studio Enterprise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버전에 내장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Record&amp;Playback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방식 지원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스크립트 언어는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C#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으로 작성 됨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Requirements</a:t>
            </a:r>
          </a:p>
          <a:p>
            <a:pPr eaLnBrk="1" latinLnBrk="0" hangingPunct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. Visual Studio Enterprise</a:t>
            </a:r>
            <a:endParaRPr lang="ko-KR" altLang="en-US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885950"/>
            <a:ext cx="19177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en-US" altLang="ko-KR" sz="2000" b="1" dirty="0" err="1">
                <a:solidFill>
                  <a:srgbClr val="1428A0"/>
                </a:solidFill>
                <a:cs typeface="Segoe UI" panose="020B0502040204020203" pitchFamily="34" charset="0"/>
              </a:rPr>
              <a:t>CodedUI</a:t>
            </a:r>
            <a:r>
              <a:rPr lang="en-US" altLang="ko-KR" sz="2000" b="1" dirty="0">
                <a:solidFill>
                  <a:srgbClr val="1428A0"/>
                </a:solidFill>
                <a:cs typeface="Segoe UI" panose="020B0502040204020203" pitchFamily="34" charset="0"/>
              </a:rPr>
              <a:t> </a:t>
            </a:r>
            <a:r>
              <a:rPr lang="ko-KR" altLang="en-US" sz="2000" b="1" dirty="0" smtClean="0">
                <a:solidFill>
                  <a:srgbClr val="1428A0"/>
                </a:solidFill>
                <a:cs typeface="Segoe UI" panose="020B0502040204020203" pitchFamily="34" charset="0"/>
              </a:rPr>
              <a:t>설치</a:t>
            </a:r>
            <a:endParaRPr lang="ko-KR" altLang="en-US" sz="2000" b="1" dirty="0">
              <a:solidFill>
                <a:srgbClr val="1428A0"/>
              </a:solidFill>
              <a:cs typeface="Segoe UI" panose="020B0502040204020203" pitchFamily="34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330200" y="1220788"/>
            <a:ext cx="82296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CodedUI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는 별도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설치없이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Visual Studio Enterprise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버전을 설치하면 내장되어 있다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( Trial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URL : https://www.visualstudio.com/ko/downloads/)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2119313"/>
            <a:ext cx="7910512" cy="283368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705350" y="2698750"/>
            <a:ext cx="1871663" cy="22542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en-US" altLang="ko-KR" sz="2000" b="1" dirty="0" err="1">
                <a:solidFill>
                  <a:srgbClr val="1428A0"/>
                </a:solidFill>
                <a:cs typeface="Segoe UI" panose="020B0502040204020203" pitchFamily="34" charset="0"/>
              </a:rPr>
              <a:t>CodedUI</a:t>
            </a:r>
            <a:r>
              <a:rPr lang="en-US" altLang="ko-KR" sz="2000" b="1" dirty="0">
                <a:solidFill>
                  <a:srgbClr val="1428A0"/>
                </a:solidFill>
                <a:cs typeface="Segoe UI" panose="020B0502040204020203" pitchFamily="34" charset="0"/>
              </a:rPr>
              <a:t> </a:t>
            </a: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프로젝트 생성 및 설정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 bwMode="auto">
          <a:xfrm>
            <a:off x="330200" y="1220788"/>
            <a:ext cx="82296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일반 매뉴얼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latinLnBrk="0" hangingPunct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솔루션 선택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추가 또는 상위 메뉴에서 새 프로젝트 생성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2) Visual C# &gt; Test(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테스트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) &gt; 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CodedUI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Test Project(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코딩된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테스트 프로젝트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latinLnBrk="0" hangingPunct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프로젝트 이름 입력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451100"/>
            <a:ext cx="3409950" cy="31877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3149600"/>
            <a:ext cx="4800600" cy="3308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756025"/>
            <a:ext cx="3205162" cy="10477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>
            <a:off x="2200275" y="3381375"/>
            <a:ext cx="334963" cy="81756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직선 화살표 연결선 16"/>
          <p:cNvCxnSpPr/>
          <p:nvPr/>
        </p:nvCxnSpPr>
        <p:spPr>
          <a:xfrm flipH="1">
            <a:off x="1714500" y="4198938"/>
            <a:ext cx="808038" cy="809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직선 화살표 연결선 17"/>
          <p:cNvCxnSpPr/>
          <p:nvPr/>
        </p:nvCxnSpPr>
        <p:spPr>
          <a:xfrm>
            <a:off x="4248150" y="3857625"/>
            <a:ext cx="85725" cy="126682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직선 화살표 연결선 18"/>
          <p:cNvCxnSpPr/>
          <p:nvPr/>
        </p:nvCxnSpPr>
        <p:spPr>
          <a:xfrm flipV="1">
            <a:off x="4648200" y="4279900"/>
            <a:ext cx="828675" cy="91122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직선 화살표 연결선 19"/>
          <p:cNvCxnSpPr/>
          <p:nvPr/>
        </p:nvCxnSpPr>
        <p:spPr>
          <a:xfrm>
            <a:off x="5476875" y="4279900"/>
            <a:ext cx="0" cy="15494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en-US" altLang="ko-KR" sz="2000" b="1" dirty="0" err="1">
                <a:solidFill>
                  <a:srgbClr val="1428A0"/>
                </a:solidFill>
                <a:cs typeface="Segoe UI" panose="020B0502040204020203" pitchFamily="34" charset="0"/>
              </a:rPr>
              <a:t>CodedUI</a:t>
            </a:r>
            <a:r>
              <a:rPr lang="en-US" altLang="ko-KR" sz="2000" b="1" dirty="0">
                <a:solidFill>
                  <a:srgbClr val="1428A0"/>
                </a:solidFill>
                <a:cs typeface="Segoe UI" panose="020B0502040204020203" pitchFamily="34" charset="0"/>
              </a:rPr>
              <a:t> </a:t>
            </a: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프로젝트 생성 및 설정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581525" y="1873250"/>
            <a:ext cx="3255963" cy="2736850"/>
          </a:xfrm>
          <a:prstGeom prst="roundRect">
            <a:avLst>
              <a:gd name="adj" fmla="val 7697"/>
            </a:avLst>
          </a:prstGeom>
          <a:solidFill>
            <a:srgbClr val="F79646">
              <a:lumMod val="20000"/>
              <a:lumOff val="80000"/>
              <a:alpha val="80000"/>
            </a:srgb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6" name="Text Placeholder 5"/>
          <p:cNvSpPr txBox="1">
            <a:spLocks/>
          </p:cNvSpPr>
          <p:nvPr/>
        </p:nvSpPr>
        <p:spPr bwMode="auto">
          <a:xfrm>
            <a:off x="330200" y="1220788"/>
            <a:ext cx="82296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4)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프로젝트를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생성하면  를 선택해서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Record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툴을 실행한다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5)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임의의 테스트를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Record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하고 코드를 생성하면 다음 장과 같은 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CodedUI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프로젝트가 생성된다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3263"/>
            <a:ext cx="3624263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1920875"/>
            <a:ext cx="23145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3089275"/>
            <a:ext cx="3333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8" y="3089275"/>
            <a:ext cx="30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4997450"/>
            <a:ext cx="2933700" cy="12509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3430588"/>
            <a:ext cx="31432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3781425"/>
            <a:ext cx="31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5" y="4997450"/>
            <a:ext cx="2751138" cy="12509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4713288"/>
            <a:ext cx="2143125" cy="20193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5284788"/>
            <a:ext cx="1628775" cy="13652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4103688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직선 화살표 연결선 37"/>
          <p:cNvCxnSpPr>
            <a:stCxn id="29" idx="3"/>
            <a:endCxn id="30" idx="1"/>
          </p:cNvCxnSpPr>
          <p:nvPr/>
        </p:nvCxnSpPr>
        <p:spPr>
          <a:xfrm flipV="1">
            <a:off x="5100638" y="3236913"/>
            <a:ext cx="209550" cy="0"/>
          </a:xfrm>
          <a:prstGeom prst="straightConnector1">
            <a:avLst/>
          </a:prstGeom>
          <a:noFill/>
          <a:ln w="12700" cap="flat" cmpd="sng" algn="ctr">
            <a:solidFill>
              <a:srgbClr val="4F81BD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9" name="직사각형 38"/>
          <p:cNvSpPr/>
          <p:nvPr/>
        </p:nvSpPr>
        <p:spPr>
          <a:xfrm>
            <a:off x="5694363" y="3059113"/>
            <a:ext cx="1438275" cy="277812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기록 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&lt;&gt; </a:t>
            </a:r>
            <a:r>
              <a:rPr kumimoji="1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일시정지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18175" y="3422650"/>
            <a:ext cx="1370013" cy="276225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기록된 단계 표시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94363" y="3781425"/>
            <a:ext cx="2095500" cy="276225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콘트롤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조사 및 </a:t>
            </a:r>
            <a:r>
              <a:rPr kumimoji="1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어설션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추가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94363" y="4141788"/>
            <a:ext cx="800100" cy="276225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코드생성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  <p:cxnSp>
        <p:nvCxnSpPr>
          <p:cNvPr id="43" name="직선 화살표 연결선 42"/>
          <p:cNvCxnSpPr>
            <a:endCxn id="28" idx="1"/>
          </p:cNvCxnSpPr>
          <p:nvPr/>
        </p:nvCxnSpPr>
        <p:spPr>
          <a:xfrm flipV="1">
            <a:off x="3038475" y="2459038"/>
            <a:ext cx="2019300" cy="6302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oval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직선 화살표 연결선 43"/>
          <p:cNvCxnSpPr>
            <a:stCxn id="32" idx="1"/>
            <a:endCxn id="31" idx="0"/>
          </p:cNvCxnSpPr>
          <p:nvPr/>
        </p:nvCxnSpPr>
        <p:spPr>
          <a:xfrm flipH="1">
            <a:off x="1697038" y="3587750"/>
            <a:ext cx="3070225" cy="140970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headEnd type="oval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직선 화살표 연결선 44"/>
          <p:cNvCxnSpPr>
            <a:stCxn id="33" idx="3"/>
            <a:endCxn id="35" idx="0"/>
          </p:cNvCxnSpPr>
          <p:nvPr/>
        </p:nvCxnSpPr>
        <p:spPr>
          <a:xfrm>
            <a:off x="5081588" y="3919538"/>
            <a:ext cx="2157412" cy="79375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headEnd type="oval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직선 화살표 연결선 45"/>
          <p:cNvCxnSpPr>
            <a:stCxn id="37" idx="2"/>
            <a:endCxn id="34" idx="0"/>
          </p:cNvCxnSpPr>
          <p:nvPr/>
        </p:nvCxnSpPr>
        <p:spPr>
          <a:xfrm flipH="1">
            <a:off x="4706938" y="4418013"/>
            <a:ext cx="217487" cy="57943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headEnd type="oval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en-US" altLang="ko-KR" sz="2000" b="1" dirty="0" err="1">
                <a:solidFill>
                  <a:srgbClr val="1428A0"/>
                </a:solidFill>
                <a:cs typeface="Segoe UI" panose="020B0502040204020203" pitchFamily="34" charset="0"/>
              </a:rPr>
              <a:t>CodedUI</a:t>
            </a:r>
            <a:r>
              <a:rPr lang="en-US" altLang="ko-KR" sz="2000" b="1" dirty="0">
                <a:solidFill>
                  <a:srgbClr val="1428A0"/>
                </a:solidFill>
                <a:cs typeface="Segoe UI" panose="020B0502040204020203" pitchFamily="34" charset="0"/>
              </a:rPr>
              <a:t> </a:t>
            </a: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프로젝트 생성 및 설정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 bwMode="auto">
          <a:xfrm>
            <a:off x="330200" y="1220788"/>
            <a:ext cx="82296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en-US" altLang="ko-KR" sz="1400" b="1" dirty="0" smtClean="0">
                <a:latin typeface="굴림" pitchFamily="50" charset="-127"/>
                <a:ea typeface="굴림" pitchFamily="50" charset="-127"/>
              </a:rPr>
              <a:t>※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생성된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기본적인 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CodedUI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프로젝트의 구조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600200"/>
            <a:ext cx="2673350" cy="39624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220788"/>
            <a:ext cx="2309813" cy="1065212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25" y="3997325"/>
            <a:ext cx="2154238" cy="12001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373313"/>
            <a:ext cx="3473450" cy="1547812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5257800"/>
            <a:ext cx="2159000" cy="1444625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989263" y="1614488"/>
            <a:ext cx="1381125" cy="277812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CodedUITest1.cs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89263" y="2757488"/>
            <a:ext cx="1122362" cy="277812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UIMap.uitest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89263" y="3721100"/>
            <a:ext cx="860425" cy="276225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UIMap.cs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89263" y="4902200"/>
            <a:ext cx="1535112" cy="276225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UIMap.Designer.cs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89263" y="5203825"/>
            <a:ext cx="2201862" cy="108267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>
                <a:lumMod val="85000"/>
              </a:sysClr>
            </a:solidFill>
          </a:ln>
        </p:spPr>
        <p:txBody>
          <a:bodyPr lIns="0" tIns="0" rIns="0" bIns="0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UIMap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클래스의 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partial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정의 부분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툴이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자동으로 생성한 코드가 위치한다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이 파일에 변경한 코드는 다시 자동생성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</a:t>
            </a:r>
            <a:r>
              <a:rPr kumimoji="1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레코딩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시 유지되지 않는다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89263" y="3997325"/>
            <a:ext cx="2201862" cy="776288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>
                <a:lumMod val="85000"/>
              </a:sysClr>
            </a:solidFill>
          </a:ln>
        </p:spPr>
        <p:txBody>
          <a:bodyPr lIns="0" tIns="0" rIns="0" bIns="0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1" lang="en-US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UIMap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클래스의 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partial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정의 부분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사용자가 변경한 코드를 저장해 놓는다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9263" y="3035300"/>
            <a:ext cx="2201862" cy="685800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>
                <a:lumMod val="85000"/>
              </a:sysClr>
            </a:solidFill>
          </a:ln>
        </p:spPr>
        <p:txBody>
          <a:bodyPr lIns="0" tIns="0" rIns="0" bIns="0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레코드한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테스트 절차를 </a:t>
            </a:r>
            <a:r>
              <a:rPr kumimoji="1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비쥬얼하게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보여주고 각 스텝 편집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추가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수정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삭제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기능을 제공한다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89263" y="1903413"/>
            <a:ext cx="2201862" cy="63976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>
                <a:lumMod val="85000"/>
              </a:sysClr>
            </a:solidFill>
          </a:ln>
        </p:spPr>
        <p:txBody>
          <a:bodyPr lIns="0" tIns="0" rIns="0" bIns="0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1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자동생성된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테스트 코드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1" lang="en-US" altLang="ko-KR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UIMap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클래스의 </a:t>
            </a:r>
            <a:r>
              <a:rPr kumimoji="1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메소드를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호출해 테스트를 수행한다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en-US" altLang="ko-KR" sz="2000" b="1" dirty="0" err="1">
                <a:solidFill>
                  <a:srgbClr val="1428A0"/>
                </a:solidFill>
                <a:cs typeface="Segoe UI" panose="020B0502040204020203" pitchFamily="34" charset="0"/>
              </a:rPr>
              <a:t>CodedUI</a:t>
            </a:r>
            <a:r>
              <a:rPr lang="en-US" altLang="ko-KR" sz="2000" b="1" dirty="0">
                <a:solidFill>
                  <a:srgbClr val="1428A0"/>
                </a:solidFill>
                <a:cs typeface="Segoe UI" panose="020B0502040204020203" pitchFamily="34" charset="0"/>
              </a:rPr>
              <a:t> </a:t>
            </a: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프로젝트 생성 및 설정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8650" y="836712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595959"/>
                </a:solidFill>
                <a:latin typeface="굴림" pitchFamily="50" charset="-127"/>
                <a:ea typeface="굴림" pitchFamily="50" charset="-127"/>
              </a:rPr>
              <a:t>※ Tip) </a:t>
            </a:r>
            <a:r>
              <a:rPr lang="en-US" altLang="ko-KR" sz="1400" b="1" dirty="0" err="1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UIMap.Designer.cs</a:t>
            </a:r>
            <a:r>
              <a:rPr lang="en-US" altLang="ko-KR" sz="1400" b="1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에 생성 후 편집한 </a:t>
            </a:r>
            <a:r>
              <a:rPr lang="en-US" altLang="ko-KR" sz="1400" b="1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Step</a:t>
            </a:r>
            <a:r>
              <a:rPr lang="ko-KR" altLang="en-US" sz="1400" b="1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을 영구 저장하려면 </a:t>
            </a:r>
            <a:r>
              <a:rPr lang="en-US" altLang="ko-KR" sz="1400" b="1" dirty="0" err="1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UIMap.uitest</a:t>
            </a:r>
            <a:r>
              <a:rPr lang="ko-KR" altLang="en-US" sz="1400" b="1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가 열린 화면에서 </a:t>
            </a:r>
            <a:r>
              <a:rPr lang="en-US" altLang="ko-KR" sz="1400" b="1" dirty="0" err="1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UIMap.cs</a:t>
            </a:r>
            <a:r>
              <a:rPr lang="ko-KR" altLang="en-US" sz="1400" b="1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로 코드 이동 메뉴를 선택하여 저장한다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981200"/>
            <a:ext cx="47720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266416" y="154261"/>
            <a:ext cx="7617951" cy="386443"/>
          </a:xfrm>
          <a:prstGeom prst="rect">
            <a:avLst/>
          </a:prstGeom>
        </p:spPr>
        <p:txBody>
          <a:bodyPr wrap="square" lIns="77907" tIns="38953" rIns="77907" bIns="38953" anchor="ctr">
            <a:spAutoFit/>
          </a:bodyPr>
          <a:lstStyle/>
          <a:p>
            <a:pPr eaLnBrk="0" hangingPunct="0">
              <a:defRPr/>
            </a:pPr>
            <a:r>
              <a:rPr lang="en-US" altLang="ko-KR" sz="2000" b="1" dirty="0" err="1">
                <a:solidFill>
                  <a:srgbClr val="1428A0"/>
                </a:solidFill>
                <a:cs typeface="Segoe UI" panose="020B0502040204020203" pitchFamily="34" charset="0"/>
              </a:rPr>
              <a:t>CodedUI</a:t>
            </a:r>
            <a:r>
              <a:rPr lang="en-US" altLang="ko-KR" sz="2000" b="1" dirty="0">
                <a:solidFill>
                  <a:srgbClr val="1428A0"/>
                </a:solidFill>
                <a:cs typeface="Segoe UI" panose="020B0502040204020203" pitchFamily="34" charset="0"/>
              </a:rPr>
              <a:t> </a:t>
            </a:r>
            <a:r>
              <a:rPr lang="ko-KR" altLang="en-US" sz="2000" b="1" dirty="0">
                <a:solidFill>
                  <a:srgbClr val="1428A0"/>
                </a:solidFill>
                <a:cs typeface="Segoe UI" panose="020B0502040204020203" pitchFamily="34" charset="0"/>
              </a:rPr>
              <a:t>테스트 수행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 bwMode="auto">
          <a:xfrm>
            <a:off x="330200" y="1220788"/>
            <a:ext cx="82296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16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595959"/>
                </a:solidFill>
                <a:latin typeface="Roboto Regular"/>
                <a:ea typeface="Roboto Regular"/>
                <a:cs typeface="Roboto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1) Visual Studio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Test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실행 기능으로 테스트를 수행하면 자동으로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빌드하고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결과를 반환한다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상단 메뉴의 테스트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실행  또는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테스트 탐색기를 이용해 테스트를 수행한다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981200"/>
            <a:ext cx="7972425" cy="25527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1691</Words>
  <Application>Microsoft Office PowerPoint</Application>
  <PresentationFormat>화면 슬라이드 쇼(4:3)</PresentationFormat>
  <Paragraphs>390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Windows 사용자</cp:lastModifiedBy>
  <cp:revision>98</cp:revision>
  <cp:lastPrinted>2015-11-23T02:05:33Z</cp:lastPrinted>
  <dcterms:created xsi:type="dcterms:W3CDTF">2015-11-19T05:44:45Z</dcterms:created>
  <dcterms:modified xsi:type="dcterms:W3CDTF">2017-03-21T00:59:56Z</dcterms:modified>
</cp:coreProperties>
</file>