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91" r:id="rId5"/>
    <p:sldId id="292" r:id="rId6"/>
    <p:sldId id="275" r:id="rId7"/>
    <p:sldId id="282" r:id="rId8"/>
    <p:sldId id="278" r:id="rId9"/>
    <p:sldId id="280" r:id="rId10"/>
    <p:sldId id="284" r:id="rId11"/>
    <p:sldId id="285" r:id="rId12"/>
    <p:sldId id="29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1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6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1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31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0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6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09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3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2A7-E81C-4624-8029-2FF01C9D8BC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0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B2A7-E81C-4624-8029-2FF01C9D8BC4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AD2E-B43A-481E-AD65-E5CB77957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integration/test-your-swagger-api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dredd.readthedocs.io/en/lates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docs.oracle.com/cloud/apiary/api_101/dredd-tutorial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waggerhub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8795" y="1484784"/>
            <a:ext cx="6499589" cy="77740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테스트 자동화 과제 </a:t>
            </a:r>
            <a:endParaRPr lang="en-US" altLang="ko-KR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아이디어 </a:t>
            </a:r>
            <a:r>
              <a:rPr lang="ko-KR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설명자료</a:t>
            </a:r>
            <a:endParaRPr lang="en-US" altLang="ko-KR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본 문서의 목적</a:t>
            </a:r>
            <a:r>
              <a:rPr lang="en-US" altLang="ko-KR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관련 개념의 </a:t>
            </a:r>
            <a:r>
              <a:rPr lang="en-US" altLang="ko-KR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지속적</a:t>
            </a:r>
            <a:r>
              <a:rPr lang="en-US" altLang="ko-KR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공유 </a:t>
            </a:r>
            <a:r>
              <a:rPr lang="en-US" altLang="ko-KR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문서화</a:t>
            </a:r>
            <a:endParaRPr lang="en-US" altLang="ko-KR" sz="2000" b="1" i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이해 관계자와의 의견 공유</a:t>
            </a:r>
            <a:endParaRPr lang="en-US" altLang="ko-KR" sz="2000" b="1" i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반복적인 설명 </a:t>
            </a:r>
            <a:r>
              <a:rPr lang="en-US" altLang="ko-KR" sz="2000" b="1" i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en-US" altLang="ko-KR" b="1" i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3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방법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4#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참조 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In-house 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툴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, 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코드 자동생성 툴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97191"/>
            <a:ext cx="4625014" cy="26692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51466"/>
            <a:ext cx="4032448" cy="2860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95536" y="991325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In-house </a:t>
            </a:r>
            <a:r>
              <a:rPr lang="ko-KR" altLang="en-US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툴</a:t>
            </a:r>
            <a:r>
              <a:rPr lang="en-US" altLang="ko-KR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, </a:t>
            </a:r>
            <a:r>
              <a:rPr lang="ko-KR" altLang="en-US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코드 자동생성 툴</a:t>
            </a:r>
            <a:endParaRPr lang="en-US" altLang="ko-KR" sz="1200" b="1" i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Swagger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스펙을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분석하여 적절한 테스트 케이스를 분석하고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템플릿 기반으로 테스트 코드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스크립트를 생성해 주는 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8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기타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. 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자동화에 대한 개인 생각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55576" y="1408232"/>
            <a:ext cx="7385355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회사에서 테스트 조직을 없애고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자동화가 이를 대체한다는 접근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endParaRPr lang="en-US" altLang="ko-KR" sz="1400" b="1" i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테스트와 자동화는 다른 일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자동화 툴 개발과 테스트는 더더욱 다른 일</a:t>
            </a:r>
            <a:endParaRPr lang="en-US" altLang="ko-KR" sz="1400" b="1" i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i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없이 테스트 자동화 툴은 쓸모가 없고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툴이 아무리 좋아도 현장에 적합하게 사용하는 것이 중요</a:t>
            </a:r>
            <a:endParaRPr lang="en-US" altLang="ko-KR" sz="1400" b="1" i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i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자체에 의미가 있음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400" b="1" i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400" b="1" i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개발을 돕는 툴이라면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그 툴을 이용해 작성하는 개발코드가 중요</a:t>
            </a:r>
            <a:endParaRPr lang="en-US" altLang="ko-KR" sz="1400" b="1" i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i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1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추가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1.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2017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년 사례 자료 중 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REST API 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부분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95536" y="991325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eoe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DEP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REST API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자동화의 필요성</a:t>
            </a:r>
            <a:endParaRPr lang="en-US" altLang="ko-KR" sz="1400" b="1" i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85" y="2338222"/>
            <a:ext cx="5692258" cy="310700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83568" y="1700808"/>
            <a:ext cx="2392001" cy="1015663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개발</a:t>
            </a: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단계 </a:t>
            </a: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이질적인 두 영역</a:t>
            </a:r>
            <a:r>
              <a:rPr kumimoji="1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1" lang="ko-KR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서버</a:t>
            </a:r>
            <a:r>
              <a:rPr kumimoji="1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1" lang="ko-KR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클라이언트</a:t>
            </a:r>
            <a:r>
              <a:rPr kumimoji="1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 </a:t>
            </a:r>
            <a:r>
              <a:rPr kumimoji="1" lang="ko-KR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간</a:t>
            </a:r>
            <a:endParaRPr kumimoji="1" lang="en-US" altLang="ko-KR" sz="10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kern="0" dirty="0" err="1" smtClean="0">
                <a:solidFill>
                  <a:prstClr val="black"/>
                </a:solidFill>
              </a:rPr>
              <a:t>스펙과</a:t>
            </a:r>
            <a:r>
              <a:rPr kumimoji="1" lang="ko-KR" altLang="en-US" sz="1000" kern="0" dirty="0" smtClean="0">
                <a:solidFill>
                  <a:prstClr val="black"/>
                </a:solidFill>
              </a:rPr>
              <a:t> 자동화 테스트를 통한</a:t>
            </a:r>
            <a:endParaRPr kumimoji="1" lang="en-US" altLang="ko-KR" sz="1000" kern="0" dirty="0" smtClean="0">
              <a:solidFill>
                <a:prstClr val="black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kern="0" dirty="0" smtClean="0">
                <a:solidFill>
                  <a:prstClr val="black"/>
                </a:solidFill>
              </a:rPr>
              <a:t>커뮤니케이션 지원</a:t>
            </a:r>
            <a:endParaRPr kumimoji="1" lang="ko-KR" altLang="en-US" sz="10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4429" y="5013176"/>
            <a:ext cx="2198038" cy="124649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운영</a:t>
            </a: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단계 </a:t>
            </a: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kern="0" dirty="0" err="1" smtClean="0">
                <a:solidFill>
                  <a:prstClr val="black"/>
                </a:solidFill>
              </a:rPr>
              <a:t>스펙과</a:t>
            </a:r>
            <a:r>
              <a:rPr kumimoji="1" lang="ko-KR" altLang="en-US" sz="1000" kern="0" dirty="0" smtClean="0">
                <a:solidFill>
                  <a:prstClr val="black"/>
                </a:solidFill>
              </a:rPr>
              <a:t> 자동화 테스트를 통해 </a:t>
            </a:r>
            <a:endParaRPr kumimoji="1" lang="en-US" altLang="ko-KR" sz="1000" kern="0" dirty="0" smtClean="0">
              <a:solidFill>
                <a:prstClr val="black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kern="0" dirty="0" smtClean="0">
                <a:solidFill>
                  <a:prstClr val="black"/>
                </a:solidFill>
              </a:rPr>
              <a:t>서버와 클라이언트간의 변경을 </a:t>
            </a:r>
            <a:endParaRPr kumimoji="1" lang="en-US" altLang="ko-KR" sz="1000" kern="0" dirty="0" smtClean="0">
              <a:solidFill>
                <a:prstClr val="black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kern="0" dirty="0" smtClean="0">
                <a:solidFill>
                  <a:prstClr val="black"/>
                </a:solidFill>
              </a:rPr>
              <a:t>투명하게 </a:t>
            </a:r>
            <a:r>
              <a:rPr kumimoji="1" lang="ko-KR" altLang="en-US" sz="1000" kern="0" dirty="0" err="1" smtClean="0">
                <a:solidFill>
                  <a:prstClr val="black"/>
                </a:solidFill>
              </a:rPr>
              <a:t>모니터링하게</a:t>
            </a:r>
            <a:r>
              <a:rPr kumimoji="1" lang="ko-KR" altLang="en-US" sz="1000" kern="0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000" kern="0" dirty="0" err="1" smtClean="0">
                <a:solidFill>
                  <a:prstClr val="black"/>
                </a:solidFill>
              </a:rPr>
              <a:t>일관성있는</a:t>
            </a:r>
            <a:endParaRPr kumimoji="1" lang="en-US" altLang="ko-KR" sz="1000" kern="0" dirty="0" smtClean="0">
              <a:solidFill>
                <a:prstClr val="black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기능 제공을 보장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31323" y="3573016"/>
            <a:ext cx="5920998" cy="246699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</a:t>
            </a:r>
          </a:p>
        </p:txBody>
      </p:sp>
    </p:spTree>
    <p:extLst>
      <p:ext uri="{BB962C8B-B14F-4D97-AF65-F5344CB8AC3E}">
        <p14:creationId xmlns:p14="http://schemas.microsoft.com/office/powerpoint/2010/main" val="28361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개요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1-1. 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자동화란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?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1520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23528" y="1196752"/>
            <a:ext cx="553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</a:t>
            </a:r>
            <a:r>
              <a:rPr lang="ko-KR" alt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자동화</a:t>
            </a:r>
            <a:r>
              <a:rPr lang="en-US" altLang="ko-KR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툴</a:t>
            </a:r>
            <a:r>
              <a:rPr lang="en-US" altLang="ko-KR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</a:t>
            </a:r>
            <a:r>
              <a:rPr lang="ko-KR" alt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의 종류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(#ISTQB </a:t>
            </a:r>
            <a:r>
              <a:rPr lang="ko-KR" altLang="en-US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자동화 분류</a:t>
            </a:r>
            <a:r>
              <a:rPr lang="en-US" altLang="ko-KR" sz="16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395536" y="1484784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관리 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: </a:t>
            </a:r>
            <a:r>
              <a:rPr lang="en-US" altLang="ko-KR" sz="16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NTM,Jira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, 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실행 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: Selenium, </a:t>
            </a:r>
            <a:r>
              <a:rPr lang="en-US" altLang="ko-KR" sz="16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Appium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, UFT, </a:t>
            </a:r>
            <a:r>
              <a:rPr lang="en-US" altLang="ko-KR" sz="16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CodedUI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, …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분석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/)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생성 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: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케이스 생성 툴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, …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측정 </a:t>
            </a:r>
            <a:r>
              <a:rPr lang="en-US" altLang="ko-KR" sz="16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: </a:t>
            </a:r>
            <a:r>
              <a:rPr lang="en-US" altLang="ko-KR" sz="16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AppQ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Jacoco</a:t>
            </a:r>
            <a:r>
              <a:rPr lang="en-US" altLang="ko-KR" sz="1400" dirty="0" smtClean="0"/>
              <a:t>, …</a:t>
            </a:r>
            <a:endParaRPr lang="en-US" altLang="ko-KR" sz="1600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20072" y="2636912"/>
            <a:ext cx="3744416" cy="3571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실행만이 자동화는 아님</a:t>
            </a:r>
            <a:endParaRPr lang="ko-KR" altLang="en-US" sz="1400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79912" y="4941168"/>
            <a:ext cx="5184576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기존에 하던 테스트를 자동화하는 게 성공할 확률도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투자대비 효과도 높음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&lt;=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테스트와 자동화를 섞는 순간 실패할 가능성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  <a:ea typeface="맑은 고딕"/>
              </a:rPr>
              <a:t>↑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326" y="3873822"/>
            <a:ext cx="8353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(X)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테스트를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뭔가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삐까뻔쩍하게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사람이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신경쓰지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않아도 휙휙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 것 같은 그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무언가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(O)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사람이 반복적으로 하던 일을 자동으로 해 주는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3528" y="3419708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</a:t>
            </a:r>
            <a:r>
              <a:rPr lang="ko-KR" alt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자동화</a:t>
            </a:r>
            <a:r>
              <a:rPr lang="en-US" altLang="ko-KR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툴</a:t>
            </a:r>
            <a:r>
              <a:rPr lang="en-US" altLang="ko-KR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개요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1-2. REST API 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자동화의 적합성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51520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구름 모양 설명선 1"/>
          <p:cNvSpPr/>
          <p:nvPr/>
        </p:nvSpPr>
        <p:spPr>
          <a:xfrm>
            <a:off x="467544" y="1340768"/>
            <a:ext cx="1800200" cy="936104"/>
          </a:xfrm>
          <a:prstGeom prst="cloudCallout">
            <a:avLst>
              <a:gd name="adj1" fmla="val -13013"/>
              <a:gd name="adj2" fmla="val 4030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지금의 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트랜드</a:t>
            </a:r>
            <a:endParaRPr lang="en-US" altLang="ko-KR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first)</a:t>
            </a:r>
            <a:endParaRPr lang="ko-KR" alt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구름 모양 설명선 29"/>
          <p:cNvSpPr/>
          <p:nvPr/>
        </p:nvSpPr>
        <p:spPr>
          <a:xfrm>
            <a:off x="2339752" y="1340768"/>
            <a:ext cx="1512168" cy="936104"/>
          </a:xfrm>
          <a:prstGeom prst="cloudCallout">
            <a:avLst>
              <a:gd name="adj1" fmla="val -13013"/>
              <a:gd name="adj2" fmla="val 4030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MSA,</a:t>
            </a:r>
          </a:p>
          <a:p>
            <a:pPr algn="ctr"/>
            <a:r>
              <a:rPr lang="ko-KR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endParaRPr lang="ko-KR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구름 모양 설명선 31"/>
          <p:cNvSpPr/>
          <p:nvPr/>
        </p:nvSpPr>
        <p:spPr>
          <a:xfrm>
            <a:off x="3995936" y="1340768"/>
            <a:ext cx="1296144" cy="936104"/>
          </a:xfrm>
          <a:prstGeom prst="cloudCallout">
            <a:avLst>
              <a:gd name="adj1" fmla="val -13013"/>
              <a:gd name="adj2" fmla="val 4030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DevOps</a:t>
            </a:r>
            <a:endParaRPr lang="ko-KR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구름 모양 설명선 33"/>
          <p:cNvSpPr/>
          <p:nvPr/>
        </p:nvSpPr>
        <p:spPr>
          <a:xfrm>
            <a:off x="5436096" y="1340768"/>
            <a:ext cx="1368152" cy="936104"/>
          </a:xfrm>
          <a:prstGeom prst="cloudCallout">
            <a:avLst>
              <a:gd name="adj1" fmla="val -13013"/>
              <a:gd name="adj2" fmla="val 4030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 성격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구름 모양 설명선 35"/>
          <p:cNvSpPr/>
          <p:nvPr/>
        </p:nvSpPr>
        <p:spPr>
          <a:xfrm>
            <a:off x="7020272" y="1268760"/>
            <a:ext cx="1440160" cy="936104"/>
          </a:xfrm>
          <a:prstGeom prst="cloudCallout">
            <a:avLst>
              <a:gd name="adj1" fmla="val -13013"/>
              <a:gd name="adj2" fmla="val 40300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제한적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</a:t>
            </a:r>
          </a:p>
        </p:txBody>
      </p:sp>
      <p:sp>
        <p:nvSpPr>
          <p:cNvPr id="6" name="이등변 삼각형 5"/>
          <p:cNvSpPr/>
          <p:nvPr/>
        </p:nvSpPr>
        <p:spPr>
          <a:xfrm flipV="1">
            <a:off x="1079612" y="2503093"/>
            <a:ext cx="7128792" cy="360040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015716" y="3020540"/>
            <a:ext cx="5112568" cy="50405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관련 </a:t>
            </a:r>
            <a:r>
              <a:rPr lang="en-US" altLang="ko-KR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무언가</a:t>
            </a:r>
            <a:r>
              <a:rPr lang="en-US" altLang="ko-KR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endParaRPr lang="ko-KR" altLang="en-US" b="1" i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79512" y="3573016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87456"/>
              </p:ext>
            </p:extLst>
          </p:nvPr>
        </p:nvGraphicFramePr>
        <p:xfrm>
          <a:off x="3859629" y="3789041"/>
          <a:ext cx="5176868" cy="2845657"/>
        </p:xfrm>
        <a:graphic>
          <a:graphicData uri="http://schemas.openxmlformats.org/drawingml/2006/table">
            <a:tbl>
              <a:tblPr/>
              <a:tblGrid>
                <a:gridCol w="556794"/>
                <a:gridCol w="2821724"/>
                <a:gridCol w="1798350"/>
              </a:tblGrid>
              <a:tr h="359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및 특징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우리 상황 고려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322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및 유지보수 공수가 많이 드는데 비해 효과가 적음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영역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스킬이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많지 않아도 최초 도입이 비교적 쉬워서 테스트 자동화를 처음 고민하는 조직이 접근하는 경우가 많음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UI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영역의 의존성이 높은데 비해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UI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변경이 심해 유지보수가 어려움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느림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스크립트 작성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인력 없음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(SDET?)</a:t>
                      </a: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UI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없는 제품 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비교적 자동화하기 쉽고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API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레벨의 인수테스트가 가능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코드와 별개로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기반 테스트 접근 가능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스크립트 작성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인력 없음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(SDET?)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N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스크린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,MSA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등의 환경에 반드시 필요한 테스트 자동화 영역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62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컴포넌트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개발자가 개발과 테스트 코드 작성을 동시에 진행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러닝커브는 있으나 효과가 즉각적이고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용도로 활용 가능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개발코드와 밀접하게 연관되어 있어 다른 사람이 작성하기 어려움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개발자의 개발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마인드셋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변화 필요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로직의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단순화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기술 발달로 새로운 정의 필요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07504" y="3717032"/>
            <a:ext cx="3694897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 피라미드 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테스트 자동화 전략 수립의 기본으로 각 영역의 넓이는 </a:t>
            </a:r>
            <a:r>
              <a:rPr lang="en-US" altLang="ko-KR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ROI, </a:t>
            </a:r>
            <a:r>
              <a:rPr lang="ko-KR" alt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양을 의미</a:t>
            </a:r>
            <a:endParaRPr lang="ko-KR" altLang="en-US" sz="1000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93096"/>
            <a:ext cx="3752124" cy="227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802401" y="5373216"/>
            <a:ext cx="5341599" cy="5760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393" y="5301208"/>
            <a:ext cx="3682511" cy="78370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504" y="5599201"/>
            <a:ext cx="720080" cy="1758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20-40%</a:t>
            </a:r>
            <a:endParaRPr lang="ko-KR" altLang="en-US" sz="1000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9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추가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2-1. </a:t>
            </a:r>
            <a:r>
              <a:rPr lang="en-US" altLang="ko-KR" sz="3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CI</a:t>
            </a:r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에서의 </a:t>
            </a: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REST API </a:t>
            </a:r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07475" y="3284984"/>
            <a:ext cx="3816424" cy="2304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97367" y="3501008"/>
            <a:ext cx="1008112" cy="18722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MSA </a:t>
            </a: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03619" y="3501008"/>
            <a:ext cx="1008112" cy="18722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MSA </a:t>
            </a:r>
          </a:p>
          <a:p>
            <a:pPr algn="ctr"/>
            <a:r>
              <a:rPr lang="ko-KR" altLang="en-US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64131" y="3501008"/>
            <a:ext cx="1008112" cy="18722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MSA </a:t>
            </a:r>
          </a:p>
          <a:p>
            <a:pPr algn="ctr"/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왼쪽/오른쪽 화살표 19"/>
          <p:cNvSpPr/>
          <p:nvPr/>
        </p:nvSpPr>
        <p:spPr>
          <a:xfrm>
            <a:off x="3127998" y="4221088"/>
            <a:ext cx="432048" cy="288032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왼쪽/오른쪽 화살표 23"/>
          <p:cNvSpPr/>
          <p:nvPr/>
        </p:nvSpPr>
        <p:spPr>
          <a:xfrm>
            <a:off x="4267715" y="4221088"/>
            <a:ext cx="432048" cy="288032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07475" y="2852936"/>
            <a:ext cx="3816424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Gateway</a:t>
            </a:r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구름 모양 설명선 24"/>
          <p:cNvSpPr/>
          <p:nvPr/>
        </p:nvSpPr>
        <p:spPr>
          <a:xfrm>
            <a:off x="2035467" y="2636912"/>
            <a:ext cx="3888432" cy="288032"/>
          </a:xfrm>
          <a:prstGeom prst="cloudCallout">
            <a:avLst>
              <a:gd name="adj1" fmla="val -12124"/>
              <a:gd name="adj2" fmla="val 33640"/>
            </a:avLst>
          </a:prstGeom>
          <a:solidFill>
            <a:srgbClr val="CCFFFF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</a:t>
            </a: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</a:t>
            </a:r>
            <a:endParaRPr lang="ko-KR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6992" y="1609055"/>
            <a:ext cx="1075936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iOS </a:t>
            </a:r>
            <a:r>
              <a:rPr lang="ko-KR" altLang="en-US" sz="14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모바일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2329356" y="1566585"/>
            <a:ext cx="1683474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안드로이드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14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모바일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4285176" y="1566585"/>
            <a:ext cx="785793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웹 포탈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5707029" y="1537628"/>
            <a:ext cx="2034531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Open API</a:t>
            </a:r>
          </a:p>
          <a:p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</a:t>
            </a:r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>
            <a:stCxn id="26" idx="2"/>
          </p:cNvCxnSpPr>
          <p:nvPr/>
        </p:nvCxnSpPr>
        <p:spPr>
          <a:xfrm>
            <a:off x="1514960" y="1916832"/>
            <a:ext cx="1613038" cy="72008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2"/>
          </p:cNvCxnSpPr>
          <p:nvPr/>
        </p:nvCxnSpPr>
        <p:spPr>
          <a:xfrm>
            <a:off x="3171093" y="1874362"/>
            <a:ext cx="466011" cy="76255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1" idx="2"/>
          </p:cNvCxnSpPr>
          <p:nvPr/>
        </p:nvCxnSpPr>
        <p:spPr>
          <a:xfrm flipH="1">
            <a:off x="4177164" y="1874362"/>
            <a:ext cx="500909" cy="76255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2" idx="2"/>
          </p:cNvCxnSpPr>
          <p:nvPr/>
        </p:nvCxnSpPr>
        <p:spPr>
          <a:xfrm flipH="1">
            <a:off x="4789232" y="2060848"/>
            <a:ext cx="1935063" cy="57606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이등변 삼각형 44"/>
          <p:cNvSpPr/>
          <p:nvPr/>
        </p:nvSpPr>
        <p:spPr>
          <a:xfrm rot="2052904">
            <a:off x="2216514" y="5051928"/>
            <a:ext cx="398136" cy="429670"/>
          </a:xfrm>
          <a:prstGeom prst="triangle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06028" y="5337212"/>
            <a:ext cx="1510076" cy="612068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 테스트</a:t>
            </a:r>
            <a:endParaRPr lang="en-US" altLang="ko-KR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ko-KR" altLang="en-US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이등변 삼각형 47"/>
          <p:cNvSpPr/>
          <p:nvPr/>
        </p:nvSpPr>
        <p:spPr>
          <a:xfrm rot="15917464">
            <a:off x="5843321" y="1986308"/>
            <a:ext cx="248144" cy="137321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17424" y="2492896"/>
            <a:ext cx="165618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(REST) 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영역</a:t>
            </a:r>
            <a:endParaRPr lang="ko-KR" altLang="en-US" sz="14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구부러진 연결선 49"/>
          <p:cNvCxnSpPr>
            <a:stCxn id="47" idx="2"/>
            <a:endCxn id="24" idx="1"/>
          </p:cNvCxnSpPr>
          <p:nvPr/>
        </p:nvCxnSpPr>
        <p:spPr>
          <a:xfrm rot="5400000">
            <a:off x="5302560" y="2250140"/>
            <a:ext cx="1224136" cy="2861777"/>
          </a:xfrm>
          <a:prstGeom prst="curvedConnector3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345516" y="3131676"/>
            <a:ext cx="140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서로 정해진 </a:t>
            </a:r>
            <a:endParaRPr lang="en-US" altLang="ko-KR" sz="12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‘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약속</a:t>
            </a: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’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을 지키는지</a:t>
            </a:r>
            <a:endParaRPr lang="en-US" altLang="ko-KR" sz="12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확인하는 테스트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179512" y="1052736"/>
            <a:ext cx="2173224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Continuous Integration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모서리가 둥근 직사각형 92"/>
          <p:cNvSpPr/>
          <p:nvPr/>
        </p:nvSpPr>
        <p:spPr>
          <a:xfrm>
            <a:off x="304874" y="1397967"/>
            <a:ext cx="8587605" cy="2319065"/>
          </a:xfrm>
          <a:prstGeom prst="roundRect">
            <a:avLst>
              <a:gd name="adj" fmla="val 596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추가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2-2. </a:t>
            </a:r>
            <a:r>
              <a:rPr lang="en-US" altLang="ko-KR" sz="3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CD</a:t>
            </a:r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에서의 </a:t>
            </a: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REST API 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55576" y="3645024"/>
            <a:ext cx="3011892" cy="2880320"/>
          </a:xfrm>
          <a:prstGeom prst="roundRect">
            <a:avLst>
              <a:gd name="adj" fmla="val 596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4597" y="3861048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#develop</a:t>
            </a:r>
            <a:endParaRPr lang="ko-KR" altLang="en-US" sz="1100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55300" y="3861048"/>
            <a:ext cx="1296144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branch 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#release</a:t>
            </a:r>
            <a:endParaRPr lang="ko-KR" altLang="en-US" sz="1100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67676" y="4727889"/>
            <a:ext cx="804978" cy="2409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#master</a:t>
            </a:r>
            <a:endParaRPr lang="ko-KR" altLang="en-US" sz="1100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정육면체 42"/>
          <p:cNvSpPr/>
          <p:nvPr/>
        </p:nvSpPr>
        <p:spPr>
          <a:xfrm>
            <a:off x="1174735" y="1753890"/>
            <a:ext cx="1129326" cy="1296144"/>
          </a:xfrm>
          <a:prstGeom prst="cub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(dev)</a:t>
            </a:r>
          </a:p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구름 모양 설명선 45"/>
          <p:cNvSpPr/>
          <p:nvPr/>
        </p:nvSpPr>
        <p:spPr>
          <a:xfrm>
            <a:off x="1042051" y="2780928"/>
            <a:ext cx="1428828" cy="396044"/>
          </a:xfrm>
          <a:prstGeom prst="cloudCallout">
            <a:avLst>
              <a:gd name="adj1" fmla="val -7800"/>
              <a:gd name="adj2" fmla="val 36113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정육면체 48"/>
          <p:cNvSpPr/>
          <p:nvPr/>
        </p:nvSpPr>
        <p:spPr>
          <a:xfrm>
            <a:off x="3841628" y="1757338"/>
            <a:ext cx="1129326" cy="1296144"/>
          </a:xfrm>
          <a:prstGeom prst="cub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(stg)</a:t>
            </a:r>
          </a:p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구름 모양 설명선 50"/>
          <p:cNvSpPr/>
          <p:nvPr/>
        </p:nvSpPr>
        <p:spPr>
          <a:xfrm>
            <a:off x="3708944" y="2780928"/>
            <a:ext cx="1428828" cy="396044"/>
          </a:xfrm>
          <a:prstGeom prst="cloudCallout">
            <a:avLst>
              <a:gd name="adj1" fmla="val -7800"/>
              <a:gd name="adj2" fmla="val 36113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정육면체 52"/>
          <p:cNvSpPr/>
          <p:nvPr/>
        </p:nvSpPr>
        <p:spPr>
          <a:xfrm>
            <a:off x="6504884" y="1772816"/>
            <a:ext cx="1129326" cy="1296144"/>
          </a:xfrm>
          <a:prstGeom prst="cub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(prod)</a:t>
            </a:r>
            <a:endParaRPr lang="en-US" altLang="ko-KR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구름 모양 설명선 53"/>
          <p:cNvSpPr/>
          <p:nvPr/>
        </p:nvSpPr>
        <p:spPr>
          <a:xfrm>
            <a:off x="6372200" y="2743282"/>
            <a:ext cx="1428828" cy="396044"/>
          </a:xfrm>
          <a:prstGeom prst="cloudCallout">
            <a:avLst>
              <a:gd name="adj1" fmla="val -7800"/>
              <a:gd name="adj2" fmla="val 36113"/>
            </a:avLst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1495" y="5998495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</a:t>
            </a:r>
            <a:endParaRPr lang="ko-KR" altLang="en-US" dirty="0"/>
          </a:p>
        </p:txBody>
      </p:sp>
      <p:pic>
        <p:nvPicPr>
          <p:cNvPr id="3074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88" y="5384904"/>
            <a:ext cx="646485" cy="61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구부러진 연결선 9"/>
          <p:cNvCxnSpPr>
            <a:stCxn id="3074" idx="3"/>
            <a:endCxn id="34" idx="2"/>
          </p:cNvCxnSpPr>
          <p:nvPr/>
        </p:nvCxnSpPr>
        <p:spPr>
          <a:xfrm flipH="1" flipV="1">
            <a:off x="1522669" y="4005064"/>
            <a:ext cx="28404" cy="1686636"/>
          </a:xfrm>
          <a:prstGeom prst="curvedConnector4">
            <a:avLst>
              <a:gd name="adj1" fmla="val -804816"/>
              <a:gd name="adj2" fmla="val 59095"/>
            </a:avLst>
          </a:prstGeom>
          <a:ln w="254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stCxn id="34" idx="0"/>
            <a:endCxn id="46" idx="1"/>
          </p:cNvCxnSpPr>
          <p:nvPr/>
        </p:nvCxnSpPr>
        <p:spPr>
          <a:xfrm rot="5400000" flipH="1" flipV="1">
            <a:off x="1297318" y="3401901"/>
            <a:ext cx="684498" cy="23379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stCxn id="36" idx="3"/>
            <a:endCxn id="51" idx="1"/>
          </p:cNvCxnSpPr>
          <p:nvPr/>
        </p:nvCxnSpPr>
        <p:spPr>
          <a:xfrm flipV="1">
            <a:off x="3551444" y="3176550"/>
            <a:ext cx="871914" cy="756506"/>
          </a:xfrm>
          <a:prstGeom prst="curvedConnector2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>
            <a:stCxn id="34" idx="2"/>
            <a:endCxn id="36" idx="2"/>
          </p:cNvCxnSpPr>
          <p:nvPr/>
        </p:nvCxnSpPr>
        <p:spPr>
          <a:xfrm rot="16200000" flipH="1">
            <a:off x="2213020" y="3314712"/>
            <a:ext cx="12700" cy="1380703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/>
          <p:cNvSpPr/>
          <p:nvPr/>
        </p:nvSpPr>
        <p:spPr>
          <a:xfrm>
            <a:off x="1882343" y="1772816"/>
            <a:ext cx="1008111" cy="1512168"/>
          </a:xfrm>
          <a:prstGeom prst="cube">
            <a:avLst>
              <a:gd name="adj" fmla="val 74430"/>
            </a:avLst>
          </a:prstGeom>
          <a:solidFill>
            <a:srgbClr val="66FFFF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정육면체 71"/>
          <p:cNvSpPr/>
          <p:nvPr/>
        </p:nvSpPr>
        <p:spPr>
          <a:xfrm>
            <a:off x="4633716" y="1788492"/>
            <a:ext cx="1008111" cy="1512168"/>
          </a:xfrm>
          <a:prstGeom prst="cube">
            <a:avLst>
              <a:gd name="adj" fmla="val 74430"/>
            </a:avLst>
          </a:prstGeom>
          <a:solidFill>
            <a:srgbClr val="66FFFF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 err="1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0" name="직사각형 3079"/>
          <p:cNvSpPr/>
          <p:nvPr/>
        </p:nvSpPr>
        <p:spPr>
          <a:xfrm>
            <a:off x="4771076" y="2978950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자동 테스트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081" name="줄무늬가 있는 오른쪽 화살표 3080"/>
          <p:cNvSpPr/>
          <p:nvPr/>
        </p:nvSpPr>
        <p:spPr>
          <a:xfrm>
            <a:off x="2465943" y="2239368"/>
            <a:ext cx="1512084" cy="668976"/>
          </a:xfrm>
          <a:prstGeom prst="stripedRightArrow">
            <a:avLst/>
          </a:prstGeom>
          <a:solidFill>
            <a:srgbClr val="66FF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</a:t>
            </a:r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endParaRPr lang="ko-KR" altLang="en-US" sz="105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줄무늬가 있는 오른쪽 화살표 78"/>
          <p:cNvSpPr/>
          <p:nvPr/>
        </p:nvSpPr>
        <p:spPr>
          <a:xfrm>
            <a:off x="5173634" y="2309974"/>
            <a:ext cx="1512084" cy="668976"/>
          </a:xfrm>
          <a:prstGeom prst="stripedRightArrow">
            <a:avLst/>
          </a:prstGeom>
          <a:solidFill>
            <a:srgbClr val="66FF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</a:t>
            </a:r>
            <a:r>
              <a:rPr lang="en-US" altLang="ko-KR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endParaRPr lang="ko-KR" altLang="en-US" sz="1050" b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2" name="타원 3081"/>
          <p:cNvSpPr/>
          <p:nvPr/>
        </p:nvSpPr>
        <p:spPr>
          <a:xfrm>
            <a:off x="952242" y="1556792"/>
            <a:ext cx="451406" cy="39511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 err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3797476" y="1540219"/>
            <a:ext cx="451406" cy="39511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 err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372200" y="1559778"/>
            <a:ext cx="451406" cy="39511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 err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162396" y="4258017"/>
            <a:ext cx="451406" cy="39511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 err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161404" y="4060457"/>
            <a:ext cx="706272" cy="39511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*2,3</a:t>
            </a:r>
            <a:endParaRPr lang="ko-KR" altLang="en-US" b="1" dirty="0" err="1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구부러진 연결선 84"/>
          <p:cNvCxnSpPr>
            <a:stCxn id="36" idx="2"/>
            <a:endCxn id="37" idx="0"/>
          </p:cNvCxnSpPr>
          <p:nvPr/>
        </p:nvCxnSpPr>
        <p:spPr>
          <a:xfrm>
            <a:off x="2903372" y="4005064"/>
            <a:ext cx="366793" cy="72282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 84"/>
          <p:cNvCxnSpPr>
            <a:stCxn id="37" idx="3"/>
            <a:endCxn id="54" idx="4"/>
          </p:cNvCxnSpPr>
          <p:nvPr/>
        </p:nvCxnSpPr>
        <p:spPr>
          <a:xfrm flipV="1">
            <a:off x="3672654" y="3084327"/>
            <a:ext cx="3302511" cy="176405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직사각형 3086"/>
          <p:cNvSpPr/>
          <p:nvPr/>
        </p:nvSpPr>
        <p:spPr>
          <a:xfrm>
            <a:off x="2555776" y="60932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ko-KR" alt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7524328" y="327569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ko-KR" alt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179512" y="1052736"/>
            <a:ext cx="2705356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Continuous Delivery, Deploy?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089" name="그룹 3088"/>
          <p:cNvGrpSpPr/>
          <p:nvPr/>
        </p:nvGrpSpPr>
        <p:grpSpPr>
          <a:xfrm>
            <a:off x="-49043" y="2903409"/>
            <a:ext cx="6012718" cy="2325791"/>
            <a:chOff x="-49043" y="2903409"/>
            <a:chExt cx="6012718" cy="2325791"/>
          </a:xfrm>
        </p:grpSpPr>
        <p:sp>
          <p:nvSpPr>
            <p:cNvPr id="98" name="이등변 삼각형 97"/>
            <p:cNvSpPr/>
            <p:nvPr/>
          </p:nvSpPr>
          <p:spPr>
            <a:xfrm rot="4160260">
              <a:off x="1590808" y="4860064"/>
              <a:ext cx="217593" cy="248288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67544" y="4916927"/>
              <a:ext cx="1177345" cy="31227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 테스트</a:t>
              </a:r>
              <a:endPara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이등변 삼각형 98"/>
            <p:cNvSpPr/>
            <p:nvPr/>
          </p:nvSpPr>
          <p:spPr>
            <a:xfrm rot="18218734" flipV="1">
              <a:off x="1109198" y="3655654"/>
              <a:ext cx="208903" cy="26948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-49043" y="3544413"/>
              <a:ext cx="1237190" cy="2727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(REST)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 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이등변 삼각형 99"/>
            <p:cNvSpPr/>
            <p:nvPr/>
          </p:nvSpPr>
          <p:spPr>
            <a:xfrm rot="6563472" flipV="1">
              <a:off x="1799095" y="2886397"/>
              <a:ext cx="208903" cy="26948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001206" y="2978950"/>
              <a:ext cx="1237190" cy="2727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(REST)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 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이등변 삼각형 101"/>
            <p:cNvSpPr/>
            <p:nvPr/>
          </p:nvSpPr>
          <p:spPr>
            <a:xfrm rot="6563472" flipV="1">
              <a:off x="4524374" y="2873120"/>
              <a:ext cx="208903" cy="269482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726485" y="2965673"/>
              <a:ext cx="1237190" cy="2727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(REST)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 </a:t>
              </a:r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ko-KR" altLang="en-US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12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본론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2-1. 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역할과 투자 리소스에 따른 자동화 유형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(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제안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)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13424"/>
              </p:ext>
            </p:extLst>
          </p:nvPr>
        </p:nvGraphicFramePr>
        <p:xfrm>
          <a:off x="539551" y="1628800"/>
          <a:ext cx="8136904" cy="4032447"/>
        </p:xfrm>
        <a:graphic>
          <a:graphicData uri="http://schemas.openxmlformats.org/drawingml/2006/table">
            <a:tbl>
              <a:tblPr/>
              <a:tblGrid>
                <a:gridCol w="462448"/>
                <a:gridCol w="1951405"/>
                <a:gridCol w="1951405"/>
                <a:gridCol w="1885823"/>
                <a:gridCol w="1885823"/>
              </a:tblGrid>
              <a:tr h="3384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 및 가이드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검증 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수동실행 후 </a:t>
                      </a:r>
                      <a:r>
                        <a:rPr lang="ko-KR" altLang="en-US" sz="10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자동화화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코드 생성 툴</a:t>
                      </a:r>
                      <a:endParaRPr lang="ko-KR" altLang="en-US" sz="1000" b="1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37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(2017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SDET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수행한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 API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코드와 가이드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,Swagger)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자산화하여 가이드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또는 신규 교육과정에 포함 가능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1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1" i="1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 </a:t>
                      </a:r>
                      <a:r>
                        <a:rPr lang="ko-KR" altLang="en-US" sz="900" b="1" i="1" u="none" strike="noStrike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공수 최소</a:t>
                      </a:r>
                      <a:endParaRPr lang="ko-KR" altLang="en-US" sz="900" b="1" i="1" u="none" strike="noStrike" dirty="0" smtClean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REST API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기준으로 실제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호출하고 결과가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정의된 스키마와 동일한지 자동으로 검증하는 툴 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(#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.DREDD)</a:t>
                      </a:r>
                    </a:p>
                    <a:p>
                      <a:pPr algn="l" fontAlgn="ctr"/>
                      <a:r>
                        <a:rPr lang="en-US" altLang="ko-KR" sz="900" b="1" i="1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1" i="1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 공수 중간</a:t>
                      </a:r>
                      <a:endParaRPr lang="ko-KR" altLang="en-US" sz="900" b="1" i="1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상으로 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Phase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제공해 주어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(#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SwaggerHub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수동으로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 API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테스트하고 결과를 확인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Phase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2)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수행한 호출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결과를 선택 저장해서 이를 회귀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 테스트로 활용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SDET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실제 테스트 수행자가 작성하는 코드를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기반으로 분석 후 최대한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자동생성해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주는 툴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00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공수 최소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REST API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수준 상향화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수행 비용 최소화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자동실행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특히 운영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업 되는 환경에서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스펙과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실제 기능 간의 동기화 자동 검증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REST API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테스트하고 이를 바로 회귀 테스트 셋으로 활용하는 전체 라이프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싸이클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지원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현재까지는 유사 툴 없음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공수가 많이 들지 않음</a:t>
                      </a:r>
                      <a:endParaRPr lang="en-US" altLang="ko-KR" sz="9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수행 인력에게 최소한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필요한 테스트 설계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작성 가이드 제공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00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약점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제약사항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 API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품질 수준이 낮아 전파되기 쉽지 않음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결과물에 대한 영향 제한적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 수준이 높아야 함</a:t>
                      </a:r>
                      <a:endParaRPr lang="en-US" altLang="ko-KR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정보만으로 호출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반환에 이슈가 많을 것으로 생각 됨</a:t>
                      </a:r>
                      <a:endParaRPr lang="en-US" altLang="ko-KR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생태계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(API Gateway?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 필요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공수 많이 필요함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생태계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(API Gateway?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 필요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누군가가 테스트를 하고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 테스트화 해줘야 함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사람의 역할에 의존성이 너무 큼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제품별 표준화 </a:t>
                      </a:r>
                      <a:r>
                        <a:rPr lang="ko-KR" altLang="en-US" sz="9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커스터마이징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작업 필요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코드 작성 공수 필요</a:t>
                      </a:r>
                      <a:endParaRPr lang="en-US" altLang="ko-KR" sz="9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스크립트 작성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인력 필요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00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결과물에 대한 영향 제한적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스펙과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기능간의 동기화 검증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위주로 효과가 그리 크지 않음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제대로 적용될 경우 테스트 효과 및 툴 자체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생태계 마케팅 효과 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. </a:t>
                      </a:r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테스트 인력의 공수 절감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539552" y="1556792"/>
            <a:ext cx="8064896" cy="0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67544" y="5805264"/>
            <a:ext cx="8280920" cy="0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7861" y="1249015"/>
            <a:ext cx="10935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공수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7380312" y="580526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효과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467544" y="6113041"/>
            <a:ext cx="6824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테스트는 투자한 만큼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자동화는 기존에 사람이 테스트를 하고 있었어야</a:t>
            </a:r>
            <a:r>
              <a:rPr lang="en-US" altLang="ko-KR" sz="1400" b="1" i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!!”</a:t>
            </a:r>
            <a:endParaRPr lang="ko-KR" altLang="en-US" sz="14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방법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1#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참조 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2017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년 자산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2899680" cy="3162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217" y="2045921"/>
            <a:ext cx="2899573" cy="3177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23" y="2045921"/>
            <a:ext cx="2899573" cy="3177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3528" y="1196752"/>
            <a:ext cx="3427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2017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년 수행 자산을 기반으로 한 가이드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700808"/>
            <a:ext cx="1947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[ REST API 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설계 가이드 </a:t>
            </a: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]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413880" y="1725215"/>
            <a:ext cx="2310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[ REST API </a:t>
            </a:r>
            <a:r>
              <a:rPr lang="ko-KR" altLang="en-US" sz="12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스펙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작성 가이드 </a:t>
            </a: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]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6802734" y="1700808"/>
            <a:ext cx="15856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[ REST API </a:t>
            </a:r>
            <a:r>
              <a:rPr lang="ko-KR" altLang="en-US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테스트 </a:t>
            </a:r>
            <a:r>
              <a:rPr lang="en-US" altLang="ko-KR" sz="12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49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방법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2#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참조 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Dredd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23528" y="1196752"/>
            <a:ext cx="7007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. </a:t>
            </a:r>
            <a:r>
              <a:rPr lang="ko-KR" altLang="en-US" sz="14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오라클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14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클라우드의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API 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관리 툴인 </a:t>
            </a:r>
            <a:r>
              <a:rPr lang="en-US" altLang="ko-KR" sz="14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Apirary</a:t>
            </a:r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내장 테스트 툴</a:t>
            </a:r>
            <a:endParaRPr lang="en-US" altLang="ko-KR" sz="14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. </a:t>
            </a:r>
            <a:r>
              <a:rPr lang="ko-KR" altLang="en-US" sz="14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스펙과</a:t>
            </a:r>
            <a:r>
              <a:rPr lang="ko-KR" altLang="en-US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 실제 기능간의 비교 검증 등을 수행</a:t>
            </a:r>
            <a:endParaRPr lang="en-US" altLang="ko-KR" sz="14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1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http://dredd.readthedocs.io/en/latest</a:t>
            </a:r>
            <a:r>
              <a:rPr lang="en-US" altLang="ko-KR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/</a:t>
            </a:r>
            <a:r>
              <a:rPr lang="en-US" altLang="ko-KR" sz="11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</a:t>
            </a:r>
            <a:r>
              <a:rPr lang="en-US" altLang="ko-KR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blogs.oracle.com/integration/test-your-swagger-api</a:t>
            </a:r>
            <a:r>
              <a:rPr lang="en-US" altLang="ko-KR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 </a:t>
            </a:r>
            <a:r>
              <a:rPr lang="en-US" altLang="ko-KR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 https</a:t>
            </a:r>
            <a:r>
              <a:rPr lang="en-US" altLang="ko-KR" sz="11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://</a:t>
            </a:r>
            <a:r>
              <a:rPr lang="en-US" altLang="ko-KR" sz="11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docs.oracle.com/cloud/apiary/api_101/dredd-tutorial/index.html</a:t>
            </a:r>
            <a:endParaRPr lang="en-US" altLang="ko-KR" sz="11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97" y="2636912"/>
            <a:ext cx="4396143" cy="2736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3043570" cy="28988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2" y="5547316"/>
            <a:ext cx="3024336" cy="9050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1"/>
            <a:ext cx="9143999" cy="908720"/>
          </a:xfrm>
          <a:prstGeom prst="rect">
            <a:avLst/>
          </a:prstGeom>
          <a:noFill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algn="ctr" defTabSz="957854">
              <a:lnSpc>
                <a:spcPts val="3400"/>
              </a:lnSpc>
              <a:buSzPct val="120000"/>
              <a:defRPr/>
            </a:pP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방법</a:t>
            </a:r>
            <a:r>
              <a:rPr lang="en-US" altLang="ko-K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3#</a:t>
            </a:r>
            <a:r>
              <a:rPr lang="ko-KR" alt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참조 </a:t>
            </a:r>
            <a:r>
              <a:rPr lang="en-US" altLang="ko-KR" sz="24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Gothic Neo ExtraBold" charset="-127"/>
              </a:rPr>
              <a:t>SwaggerHub</a:t>
            </a:r>
            <a:endParaRPr lang="en-US" altLang="ko-KR" sz="2400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Gothic Neo ExtraBold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3528" y="908720"/>
            <a:ext cx="85689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95536" y="991325"/>
            <a:ext cx="7920880" cy="1141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REST API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 전체를 지원하려는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Swagger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툴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GUI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상에서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스펙을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코드 생성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://swaggerhub.com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/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Swagger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의존성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60840" cy="337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6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err="1" smtClean="0">
            <a:solidFill>
              <a:schemeClr val="tx1">
                <a:lumMod val="95000"/>
                <a:lumOff val="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1169</Words>
  <Application>Microsoft Office PowerPoint</Application>
  <PresentationFormat>화면 슬라이드 쇼(4:3)</PresentationFormat>
  <Paragraphs>189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79</cp:revision>
  <dcterms:created xsi:type="dcterms:W3CDTF">2017-04-18T08:57:11Z</dcterms:created>
  <dcterms:modified xsi:type="dcterms:W3CDTF">2018-01-30T09:09:12Z</dcterms:modified>
</cp:coreProperties>
</file>