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01" r:id="rId2"/>
    <p:sldId id="302" r:id="rId3"/>
    <p:sldId id="303" r:id="rId4"/>
    <p:sldId id="304" r:id="rId5"/>
    <p:sldId id="305" r:id="rId6"/>
    <p:sldId id="306" r:id="rId7"/>
    <p:sldId id="257" r:id="rId8"/>
    <p:sldId id="300" r:id="rId9"/>
    <p:sldId id="307" r:id="rId10"/>
    <p:sldId id="308" r:id="rId11"/>
    <p:sldId id="309" r:id="rId12"/>
    <p:sldId id="310" r:id="rId13"/>
    <p:sldId id="312" r:id="rId14"/>
    <p:sldId id="262" r:id="rId15"/>
    <p:sldId id="263" r:id="rId16"/>
    <p:sldId id="313" r:id="rId17"/>
    <p:sldId id="319" r:id="rId18"/>
    <p:sldId id="326" r:id="rId19"/>
    <p:sldId id="327" r:id="rId20"/>
    <p:sldId id="339" r:id="rId21"/>
    <p:sldId id="328" r:id="rId22"/>
    <p:sldId id="268" r:id="rId23"/>
    <p:sldId id="269" r:id="rId24"/>
    <p:sldId id="329" r:id="rId25"/>
    <p:sldId id="340" r:id="rId26"/>
    <p:sldId id="333" r:id="rId27"/>
    <p:sldId id="334" r:id="rId28"/>
    <p:sldId id="341" r:id="rId29"/>
    <p:sldId id="342" r:id="rId30"/>
    <p:sldId id="349" r:id="rId31"/>
    <p:sldId id="350" r:id="rId32"/>
    <p:sldId id="343" r:id="rId33"/>
    <p:sldId id="346" r:id="rId34"/>
    <p:sldId id="351" r:id="rId35"/>
    <p:sldId id="355" r:id="rId36"/>
    <p:sldId id="352" r:id="rId37"/>
    <p:sldId id="353" r:id="rId38"/>
    <p:sldId id="356" r:id="rId39"/>
    <p:sldId id="358" r:id="rId40"/>
    <p:sldId id="370" r:id="rId41"/>
    <p:sldId id="372" r:id="rId42"/>
    <p:sldId id="373" r:id="rId43"/>
    <p:sldId id="374" r:id="rId44"/>
    <p:sldId id="375" r:id="rId45"/>
    <p:sldId id="378" r:id="rId46"/>
    <p:sldId id="379" r:id="rId47"/>
    <p:sldId id="380" r:id="rId48"/>
    <p:sldId id="381" r:id="rId49"/>
    <p:sldId id="382" r:id="rId50"/>
    <p:sldId id="383" r:id="rId51"/>
    <p:sldId id="366" r:id="rId52"/>
    <p:sldId id="367" r:id="rId53"/>
    <p:sldId id="338" r:id="rId54"/>
    <p:sldId id="384" r:id="rId55"/>
    <p:sldId id="385" r:id="rId56"/>
    <p:sldId id="386" r:id="rId57"/>
    <p:sldId id="401" r:id="rId58"/>
    <p:sldId id="402" r:id="rId59"/>
    <p:sldId id="406" r:id="rId60"/>
    <p:sldId id="407" r:id="rId61"/>
    <p:sldId id="409" r:id="rId62"/>
    <p:sldId id="40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77EED-279B-4137-A113-971D42E7BF0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E37B4-D8EB-48CD-9CB6-5EAA72098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8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E37B4-D8EB-48CD-9CB6-5EAA720981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3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E37B4-D8EB-48CD-9CB6-5EAA72098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E37B4-D8EB-48CD-9CB6-5EAA7209817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060" y="980728"/>
            <a:ext cx="8353425" cy="3744416"/>
          </a:xfrm>
        </p:spPr>
        <p:txBody>
          <a:bodyPr wrap="square">
            <a:noAutofit/>
          </a:bodyPr>
          <a:lstStyle>
            <a:lvl1pPr marL="342900" indent="-342900">
              <a:lnSpc>
                <a:spcPct val="140000"/>
              </a:lnSpc>
              <a:buFont typeface="Wingdings" pitchFamily="2" charset="2"/>
              <a:buChar char="v"/>
              <a:defRPr sz="1800"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782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043608" y="1556792"/>
            <a:ext cx="7416824" cy="446449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4583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908720"/>
            <a:ext cx="8424936" cy="5256584"/>
          </a:xfrm>
        </p:spPr>
        <p:txBody>
          <a:bodyPr wrap="none"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v"/>
              <a:defRPr sz="2000"/>
            </a:lvl1pPr>
            <a:lvl2pPr marL="742950" indent="-285750">
              <a:lnSpc>
                <a:spcPct val="13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143000" indent="-228600">
              <a:buFont typeface="맑은 고딕" pitchFamily="50" charset="-127"/>
              <a:buChar char="-"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셋째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53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0908" y="44624"/>
            <a:ext cx="5400600" cy="523156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060" y="980742"/>
            <a:ext cx="8353425" cy="2664519"/>
          </a:xfrm>
        </p:spPr>
        <p:txBody>
          <a:bodyPr/>
          <a:lstStyle>
            <a:lvl1pPr marL="342900" indent="-342900">
              <a:buFont typeface="Wingdings" pitchFamily="2" charset="2"/>
              <a:buChar char="ü"/>
              <a:defRPr sz="2000"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62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gray">
          <a:xfrm>
            <a:off x="0" y="-9525"/>
            <a:ext cx="9144000" cy="66675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63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4000"/>
                    </a14:imgEffect>
                    <a14:imgEffect>
                      <a14:brightnessContrast brigh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1588" y="-9525"/>
            <a:ext cx="936626" cy="66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6265877"/>
            <a:ext cx="9144000" cy="592137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50000">
                <a:srgbClr val="EFEFEB"/>
              </a:gs>
              <a:gs pos="100000">
                <a:srgbClr val="D7D8CE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1033098" y="19885"/>
            <a:ext cx="798609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atinLnBrk="0">
              <a:spcBef>
                <a:spcPts val="0"/>
              </a:spcBef>
            </a:pPr>
            <a:endParaRPr lang="ko-KR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588" y="657225"/>
            <a:ext cx="9145588" cy="0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etpostman.com/postma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movie/" TargetMode="External"/><Relationship Id="rId2" Type="http://schemas.openxmlformats.org/officeDocument/2006/relationships/hyperlink" Target="http://developer.naver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petstore.swagger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cs/postman/scripts/test_examples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tpostman.com/docs/postman/scripts/postman_sandbox_api_reference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tutorials.org/course/228/48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~/search?year=2018&amp;...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stmanlabs/newman" TargetMode="External"/><Relationship Id="rId2" Type="http://schemas.openxmlformats.org/officeDocument/2006/relationships/hyperlink" Target="https://www.npmjs.com/package/newma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tmanlabs/newman#newman-run-collection-file-source-options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cs/" TargetMode="External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96"/>
          <p:cNvSpPr/>
          <p:nvPr/>
        </p:nvSpPr>
        <p:spPr>
          <a:xfrm>
            <a:off x="4593771" y="3429000"/>
            <a:ext cx="4550229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0" y="0"/>
            <a:ext cx="4593771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31640" y="20608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테스트 툴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자동화 교육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334853" y="3324667"/>
            <a:ext cx="5477506" cy="498033"/>
            <a:chOff x="2427072" y="3045542"/>
            <a:chExt cx="5477506" cy="498033"/>
          </a:xfrm>
        </p:grpSpPr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 rot="17176774">
              <a:off x="2360397" y="3165750"/>
              <a:ext cx="444500" cy="311150"/>
              <a:chOff x="1043" y="2596"/>
              <a:chExt cx="142" cy="99"/>
            </a:xfrm>
          </p:grpSpPr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1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1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1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1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1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1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1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1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9" name="Freeform 1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2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2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2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2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Freeform 2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Freeform 2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Freeform 2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Freeform 2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Freeform 2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Freeform 3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Freeform 3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Freeform 3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Freeform 3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Freeform 3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Freeform 3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Freeform 3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Freeform 3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Freeform 3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3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4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4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4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3" name="Line 57"/>
            <p:cNvSpPr>
              <a:spLocks noChangeAspect="1" noChangeShapeType="1"/>
            </p:cNvSpPr>
            <p:nvPr/>
          </p:nvSpPr>
          <p:spPr bwMode="auto">
            <a:xfrm>
              <a:off x="2438400" y="3489885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Text Box 58"/>
            <p:cNvSpPr txBox="1">
              <a:spLocks noChangeAspect="1" noChangeArrowheads="1"/>
            </p:cNvSpPr>
            <p:nvPr/>
          </p:nvSpPr>
          <p:spPr bwMode="auto">
            <a:xfrm>
              <a:off x="2971947" y="3045542"/>
              <a:ext cx="49326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eaLnBrk="0" latinLnBrk="0" hangingPunct="0">
                <a:defRPr/>
              </a:pPr>
              <a:r>
                <a:rPr lang="en-US" altLang="ko-KR" sz="2000" b="1" kern="0" dirty="0" smtClean="0">
                  <a:latin typeface="맑은 고딕" pitchFamily="50" charset="-127"/>
                  <a:ea typeface="맑은 고딕" pitchFamily="50" charset="-127"/>
                </a:rPr>
                <a:t>5.1 </a:t>
              </a:r>
              <a:r>
                <a:rPr lang="en-US" altLang="ko-KR" sz="2000" b="1" kern="0" dirty="0" err="1" smtClean="0">
                  <a:latin typeface="맑은 고딕" pitchFamily="50" charset="-127"/>
                  <a:ea typeface="맑은 고딕" pitchFamily="50" charset="-127"/>
                </a:rPr>
                <a:t>RESTful</a:t>
              </a:r>
              <a:r>
                <a:rPr lang="en-US" altLang="ko-KR" sz="2000" b="1" kern="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b="1" kern="0" dirty="0" err="1" smtClean="0">
                  <a:latin typeface="맑은 고딕" pitchFamily="50" charset="-127"/>
                  <a:ea typeface="맑은 고딕" pitchFamily="50" charset="-127"/>
                </a:rPr>
                <a:t>OpenAPI</a:t>
              </a:r>
              <a:r>
                <a:rPr lang="en-US" altLang="ko-KR" sz="2000" b="1" kern="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b="1" kern="0" dirty="0" smtClean="0">
                  <a:latin typeface="맑은 고딕" pitchFamily="50" charset="-127"/>
                  <a:ea typeface="맑은 고딕" pitchFamily="50" charset="-127"/>
                </a:rPr>
                <a:t>란</a:t>
              </a:r>
              <a:endParaRPr lang="ko-KR" altLang="en-US" sz="2000" b="1" kern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0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링크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www.getpostman.com/postman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OS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설치 진행한다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40000"/>
              </a:lnSpc>
            </a:pPr>
            <a:r>
              <a:rPr lang="en-US" altLang="ko-KR" sz="18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1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실행 아이콘 등을 클릭해 실행한다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6782"/>
            <a:ext cx="3600400" cy="20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1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432048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툴 구성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2" y="1772816"/>
            <a:ext cx="6192688" cy="408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5832" y="1772816"/>
            <a:ext cx="6192688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0008" y="2060848"/>
            <a:ext cx="4608512" cy="37999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9999" y="2060848"/>
            <a:ext cx="1580009" cy="37999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696" y="2204864"/>
            <a:ext cx="1300311" cy="230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Side Bar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 History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endParaRPr lang="en-US" altLang="ko-KR" sz="11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히스토리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 Collection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2.2.1 Folder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2.2.2 </a:t>
            </a:r>
            <a:r>
              <a:rPr lang="en-US" altLang="ko-KR" sz="1100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endParaRPr lang="en-US" altLang="ko-KR" sz="1100" u="sng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2.2.3 </a:t>
            </a:r>
            <a:r>
              <a:rPr lang="en-US" altLang="ko-KR" sz="1100" u="sng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100" u="sng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5832" y="1423809"/>
            <a:ext cx="6048672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</a:rPr>
              <a:t>1. Header: File, Edit, View, Collection, History, Help 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600528" y="1628800"/>
            <a:ext cx="1440160" cy="423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</a:rPr>
              <a:t>3. Builder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</a:rPr>
              <a:t>3.1 Request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</a:rPr>
              <a:t>3.1.1 </a:t>
            </a:r>
            <a:r>
              <a:rPr lang="ko-KR" altLang="en-US" sz="1100" u="sng" dirty="0" smtClean="0">
                <a:solidFill>
                  <a:srgbClr val="FF0000"/>
                </a:solidFill>
              </a:rPr>
              <a:t>호출 </a:t>
            </a:r>
            <a:r>
              <a:rPr lang="en-US" altLang="ko-KR" sz="1100" u="sng" dirty="0" smtClean="0">
                <a:solidFill>
                  <a:srgbClr val="FF0000"/>
                </a:solidFill>
              </a:rPr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</a:rPr>
              <a:t>3.1.2 Method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</a:rPr>
              <a:t>3.1.3 </a:t>
            </a:r>
            <a:r>
              <a:rPr lang="en-US" altLang="ko-KR" sz="1100" u="sng" dirty="0" err="1" smtClean="0">
                <a:solidFill>
                  <a:srgbClr val="FF0000"/>
                </a:solidFill>
              </a:rPr>
              <a:t>Params</a:t>
            </a:r>
            <a:endParaRPr lang="en-US" altLang="ko-KR" sz="1100" u="sng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3.1.4 Authorization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3.1.5 Headers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3.1.6 Body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3.1.7 Pre-script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</a:rPr>
              <a:t>3.1.8 Tests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/>
                </a:solidFill>
              </a:rPr>
              <a:t>3.2 Response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3.2.1 Body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3.2.2 Cookies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3.2.3 Headers</a:t>
            </a:r>
          </a:p>
          <a:p>
            <a:pPr>
              <a:lnSpc>
                <a:spcPct val="150000"/>
              </a:lnSpc>
            </a:pPr>
            <a:r>
              <a:rPr lang="en-US" altLang="ko-KR" sz="1100" u="sng" dirty="0" smtClean="0">
                <a:solidFill>
                  <a:srgbClr val="FF0000"/>
                </a:solidFill>
              </a:rPr>
              <a:t>3.2.4 </a:t>
            </a:r>
            <a:r>
              <a:rPr lang="en-US" altLang="ko-KR" sz="1100" u="sng" dirty="0" err="1" smtClean="0">
                <a:solidFill>
                  <a:srgbClr val="FF0000"/>
                </a:solidFill>
              </a:rPr>
              <a:t>TestResults</a:t>
            </a:r>
            <a:endParaRPr lang="en-US" altLang="ko-KR" sz="1100" u="sng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7880" y="3991074"/>
            <a:ext cx="909223" cy="3462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Side Bar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964019" y="1776611"/>
            <a:ext cx="837089" cy="3135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</a:rPr>
              <a:t>1. Header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4224" y="3787699"/>
            <a:ext cx="827471" cy="3135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/>
                </a:solidFill>
              </a:rPr>
              <a:t>3. Builder</a:t>
            </a:r>
          </a:p>
        </p:txBody>
      </p:sp>
    </p:spTree>
    <p:extLst>
      <p:ext uri="{BB962C8B-B14F-4D97-AF65-F5344CB8AC3E}">
        <p14:creationId xmlns:p14="http://schemas.microsoft.com/office/powerpoint/2010/main" val="2395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224136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주요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기능 및 위치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(1) Request Send/Save : API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호출을 실행하고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기능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(-&gt;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현재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디폴트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TestSute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 Create new Test Collection : API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구조적으로 관리할 때 쓰는 개념적 묶음의 최상위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Export/Import :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스펙의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테스트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 파일로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(4) Environment :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개발서버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운영서버 등 환경에 따라 변하는 변수들을 저장하고 참조 호출하기 위한 기능 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(5) Tests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단순히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호출하고 끝나는 것 뿐만이 아니라 결과를 자동으로 검증해 주는 스크립트 작성 부분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8"/>
            <a:ext cx="1047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19078"/>
            <a:ext cx="809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56834"/>
            <a:ext cx="3456384" cy="1964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61868" y="4439619"/>
            <a:ext cx="247849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4351" y="4439619"/>
            <a:ext cx="247849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6439" y="4415484"/>
            <a:ext cx="144016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" y="5013034"/>
            <a:ext cx="2232248" cy="12962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463988" y="4763841"/>
            <a:ext cx="360040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25341" y="4119241"/>
            <a:ext cx="244599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8" y="3258562"/>
            <a:ext cx="2232248" cy="13059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36" y="4873996"/>
            <a:ext cx="2406130" cy="13059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>
            <a:stCxn id="9" idx="1"/>
            <a:endCxn id="4101" idx="3"/>
          </p:cNvCxnSpPr>
          <p:nvPr/>
        </p:nvCxnSpPr>
        <p:spPr>
          <a:xfrm flipH="1">
            <a:off x="2638686" y="4516514"/>
            <a:ext cx="737753" cy="1144663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0"/>
            <a:endCxn id="4098" idx="2"/>
          </p:cNvCxnSpPr>
          <p:nvPr/>
        </p:nvCxnSpPr>
        <p:spPr>
          <a:xfrm flipV="1">
            <a:off x="5985793" y="3626743"/>
            <a:ext cx="46186" cy="812876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0"/>
            <a:endCxn id="4099" idx="2"/>
          </p:cNvCxnSpPr>
          <p:nvPr/>
        </p:nvCxnSpPr>
        <p:spPr>
          <a:xfrm flipV="1">
            <a:off x="6248276" y="3638178"/>
            <a:ext cx="672753" cy="801441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3"/>
            <a:endCxn id="4103" idx="1"/>
          </p:cNvCxnSpPr>
          <p:nvPr/>
        </p:nvCxnSpPr>
        <p:spPr>
          <a:xfrm>
            <a:off x="4824028" y="4864871"/>
            <a:ext cx="1789608" cy="662081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1"/>
            <a:endCxn id="4102" idx="3"/>
          </p:cNvCxnSpPr>
          <p:nvPr/>
        </p:nvCxnSpPr>
        <p:spPr>
          <a:xfrm flipH="1" flipV="1">
            <a:off x="2638686" y="3911518"/>
            <a:ext cx="286655" cy="308753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2996952"/>
            <a:ext cx="1319592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 Environment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56664" y="2957468"/>
            <a:ext cx="1760418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Request Send/Save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3636" y="4591446"/>
            <a:ext cx="950901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(5) Tests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5536" y="4764085"/>
            <a:ext cx="2268570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Create new Test Collection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301" y="2816641"/>
            <a:ext cx="1425390" cy="261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Export/Import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01" y="3071095"/>
            <a:ext cx="1648755" cy="78995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3175273" y="4124945"/>
            <a:ext cx="244599" cy="20205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직선 연결선 45"/>
          <p:cNvCxnSpPr>
            <a:endCxn id="4104" idx="2"/>
          </p:cNvCxnSpPr>
          <p:nvPr/>
        </p:nvCxnSpPr>
        <p:spPr>
          <a:xfrm flipV="1">
            <a:off x="3376439" y="3861048"/>
            <a:ext cx="875240" cy="359222"/>
          </a:xfrm>
          <a:prstGeom prst="line">
            <a:avLst/>
          </a:prstGeom>
          <a:ln w="127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224136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호출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테스트의 구성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(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예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)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AAA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서비스의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리소스에 대한 가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테스트 케이스 구성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04048" y="2276872"/>
            <a:ext cx="187220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AAA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(MSA?)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164288" y="2276872"/>
            <a:ext cx="1440160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BBB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5004048" y="3163034"/>
            <a:ext cx="936104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012160" y="3163034"/>
            <a:ext cx="936104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020272" y="3163034"/>
            <a:ext cx="936104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004048" y="4171146"/>
            <a:ext cx="79208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멤버등록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5940152" y="4171146"/>
            <a:ext cx="79208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멤버조회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6884640" y="4171146"/>
            <a:ext cx="79208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멤버수정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7820744" y="4171146"/>
            <a:ext cx="79208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004048" y="5168225"/>
            <a:ext cx="1224136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TC_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멤버등록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336196" y="5152231"/>
            <a:ext cx="148454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TC_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멤버등록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필수값누</a:t>
            </a:r>
            <a:r>
              <a:rPr lang="ko-KR" altLang="en-US" sz="1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7956376" y="5152230"/>
            <a:ext cx="79208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2" idx="2"/>
            <a:endCxn id="30" idx="0"/>
          </p:cNvCxnSpPr>
          <p:nvPr/>
        </p:nvCxnSpPr>
        <p:spPr>
          <a:xfrm rot="5400000">
            <a:off x="5401545" y="2624426"/>
            <a:ext cx="609163" cy="468052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" idx="2"/>
            <a:endCxn id="32" idx="0"/>
          </p:cNvCxnSpPr>
          <p:nvPr/>
        </p:nvCxnSpPr>
        <p:spPr>
          <a:xfrm rot="16200000" flipH="1">
            <a:off x="5905601" y="2588422"/>
            <a:ext cx="609163" cy="540060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" idx="2"/>
            <a:endCxn id="33" idx="0"/>
          </p:cNvCxnSpPr>
          <p:nvPr/>
        </p:nvCxnSpPr>
        <p:spPr>
          <a:xfrm rot="16200000" flipH="1">
            <a:off x="6409657" y="2084366"/>
            <a:ext cx="609163" cy="154817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0" idx="2"/>
            <a:endCxn id="34" idx="0"/>
          </p:cNvCxnSpPr>
          <p:nvPr/>
        </p:nvCxnSpPr>
        <p:spPr>
          <a:xfrm rot="5400000">
            <a:off x="5070540" y="3769585"/>
            <a:ext cx="731113" cy="7200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0" idx="2"/>
            <a:endCxn id="35" idx="0"/>
          </p:cNvCxnSpPr>
          <p:nvPr/>
        </p:nvCxnSpPr>
        <p:spPr>
          <a:xfrm rot="16200000" flipH="1">
            <a:off x="5538592" y="3373541"/>
            <a:ext cx="731113" cy="8640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0" idx="2"/>
            <a:endCxn id="36" idx="0"/>
          </p:cNvCxnSpPr>
          <p:nvPr/>
        </p:nvCxnSpPr>
        <p:spPr>
          <a:xfrm rot="16200000" flipH="1">
            <a:off x="6010836" y="2901297"/>
            <a:ext cx="731113" cy="180858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0" idx="2"/>
            <a:endCxn id="42" idx="0"/>
          </p:cNvCxnSpPr>
          <p:nvPr/>
        </p:nvCxnSpPr>
        <p:spPr>
          <a:xfrm rot="16200000" flipH="1">
            <a:off x="6478888" y="2433245"/>
            <a:ext cx="731113" cy="27446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4" idx="2"/>
            <a:endCxn id="43" idx="0"/>
          </p:cNvCxnSpPr>
          <p:nvPr/>
        </p:nvCxnSpPr>
        <p:spPr>
          <a:xfrm rot="16200000" flipH="1">
            <a:off x="5148064" y="4700173"/>
            <a:ext cx="720080" cy="21602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4" idx="2"/>
            <a:endCxn id="44" idx="0"/>
          </p:cNvCxnSpPr>
          <p:nvPr/>
        </p:nvCxnSpPr>
        <p:spPr>
          <a:xfrm rot="16200000" flipH="1">
            <a:off x="5887238" y="3960999"/>
            <a:ext cx="704086" cy="16783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4" idx="2"/>
            <a:endCxn id="47" idx="0"/>
          </p:cNvCxnSpPr>
          <p:nvPr/>
        </p:nvCxnSpPr>
        <p:spPr>
          <a:xfrm rot="16200000" flipH="1">
            <a:off x="6524214" y="3324023"/>
            <a:ext cx="704085" cy="295232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9" idx="2"/>
            <a:endCxn id="73" idx="0"/>
          </p:cNvCxnSpPr>
          <p:nvPr/>
        </p:nvCxnSpPr>
        <p:spPr>
          <a:xfrm rot="16200000" flipH="1">
            <a:off x="7824910" y="2613329"/>
            <a:ext cx="609162" cy="49024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144780" y="3163033"/>
            <a:ext cx="459668" cy="276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63495"/>
            <a:ext cx="2118647" cy="445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5" name="직선 연결선 94"/>
          <p:cNvCxnSpPr>
            <a:stCxn id="2" idx="1"/>
            <a:endCxn id="5123" idx="3"/>
          </p:cNvCxnSpPr>
          <p:nvPr/>
        </p:nvCxnSpPr>
        <p:spPr>
          <a:xfrm flipH="1">
            <a:off x="2946231" y="2415372"/>
            <a:ext cx="2057817" cy="7083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/>
          <p:cNvSpPr/>
          <p:nvPr/>
        </p:nvSpPr>
        <p:spPr>
          <a:xfrm>
            <a:off x="323528" y="5911388"/>
            <a:ext cx="82109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위 구성은 논리적인 구성의 예일뿐이며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en-US" altLang="ko-KR" sz="105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물리적으로 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(a)Collection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(b)</a:t>
            </a:r>
            <a:r>
              <a:rPr lang="ko-KR" altLang="en-US" sz="105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계층형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 폴더</a:t>
            </a:r>
            <a:r>
              <a:rPr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, (c)</a:t>
            </a:r>
            <a:r>
              <a:rPr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 이 세 가지만 구분된다</a:t>
            </a:r>
            <a:endParaRPr lang="ko-KR" altLang="en-US" sz="12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70" y="2911567"/>
            <a:ext cx="2619375" cy="4038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55" y="3487826"/>
            <a:ext cx="2638425" cy="3671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21" y="4509120"/>
            <a:ext cx="2677546" cy="323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81" y="5003837"/>
            <a:ext cx="2689385" cy="29737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7" y="4041068"/>
            <a:ext cx="26670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120" name="꺾인 연결선 4119"/>
          <p:cNvCxnSpPr>
            <a:stCxn id="5123" idx="1"/>
            <a:endCxn id="5126" idx="1"/>
          </p:cNvCxnSpPr>
          <p:nvPr/>
        </p:nvCxnSpPr>
        <p:spPr>
          <a:xfrm rot="10800000" flipH="1" flipV="1">
            <a:off x="827584" y="2486208"/>
            <a:ext cx="202186" cy="627290"/>
          </a:xfrm>
          <a:prstGeom prst="bentConnector3">
            <a:avLst>
              <a:gd name="adj1" fmla="val -113064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5126" idx="1"/>
            <a:endCxn id="5127" idx="1"/>
          </p:cNvCxnSpPr>
          <p:nvPr/>
        </p:nvCxnSpPr>
        <p:spPr>
          <a:xfrm rot="10800000" flipH="1" flipV="1">
            <a:off x="1029769" y="3113497"/>
            <a:ext cx="179885" cy="557927"/>
          </a:xfrm>
          <a:prstGeom prst="bentConnector3">
            <a:avLst>
              <a:gd name="adj1" fmla="val -127081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5127" idx="1"/>
            <a:endCxn id="5131" idx="1"/>
          </p:cNvCxnSpPr>
          <p:nvPr/>
        </p:nvCxnSpPr>
        <p:spPr>
          <a:xfrm rot="10800000" flipH="1" flipV="1">
            <a:off x="1209655" y="3671424"/>
            <a:ext cx="141312" cy="522043"/>
          </a:xfrm>
          <a:prstGeom prst="bentConnector3">
            <a:avLst>
              <a:gd name="adj1" fmla="val -16177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5127" idx="1"/>
            <a:endCxn id="5129" idx="1"/>
          </p:cNvCxnSpPr>
          <p:nvPr/>
        </p:nvCxnSpPr>
        <p:spPr>
          <a:xfrm rot="10800000" flipH="1" flipV="1">
            <a:off x="1209655" y="3671425"/>
            <a:ext cx="130766" cy="999620"/>
          </a:xfrm>
          <a:prstGeom prst="bentConnector3">
            <a:avLst>
              <a:gd name="adj1" fmla="val -174816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127" idx="1"/>
            <a:endCxn id="5130" idx="1"/>
          </p:cNvCxnSpPr>
          <p:nvPr/>
        </p:nvCxnSpPr>
        <p:spPr>
          <a:xfrm rot="10800000" flipH="1" flipV="1">
            <a:off x="1209655" y="3671425"/>
            <a:ext cx="118926" cy="1481098"/>
          </a:xfrm>
          <a:prstGeom prst="bentConnector3">
            <a:avLst>
              <a:gd name="adj1" fmla="val -19222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547664" y="1871246"/>
            <a:ext cx="150073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예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095604" y="1871246"/>
            <a:ext cx="1611339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논리적인 구성 설명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1" name="직선 연결선 140"/>
          <p:cNvCxnSpPr>
            <a:stCxn id="30" idx="1"/>
            <a:endCxn id="5126" idx="3"/>
          </p:cNvCxnSpPr>
          <p:nvPr/>
        </p:nvCxnSpPr>
        <p:spPr>
          <a:xfrm flipH="1" flipV="1">
            <a:off x="3649145" y="3113498"/>
            <a:ext cx="1354903" cy="18803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34" idx="1"/>
            <a:endCxn id="5127" idx="3"/>
          </p:cNvCxnSpPr>
          <p:nvPr/>
        </p:nvCxnSpPr>
        <p:spPr>
          <a:xfrm flipH="1" flipV="1">
            <a:off x="3848080" y="3671425"/>
            <a:ext cx="1155968" cy="638221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43" idx="1"/>
            <a:endCxn id="5131" idx="3"/>
          </p:cNvCxnSpPr>
          <p:nvPr/>
        </p:nvCxnSpPr>
        <p:spPr>
          <a:xfrm flipH="1" flipV="1">
            <a:off x="4017967" y="4193468"/>
            <a:ext cx="986081" cy="1113257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478431" y="2204864"/>
            <a:ext cx="10935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</a:t>
            </a:r>
            <a:endParaRPr lang="ko-KR" altLang="en-US" sz="1000" dirty="0"/>
          </a:p>
        </p:txBody>
      </p:sp>
      <p:sp>
        <p:nvSpPr>
          <p:cNvPr id="152" name="직사각형 151"/>
          <p:cNvSpPr/>
          <p:nvPr/>
        </p:nvSpPr>
        <p:spPr>
          <a:xfrm>
            <a:off x="3910479" y="2996952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>
          <a:xfrm>
            <a:off x="4139951" y="3717612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4269552" y="4563323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호출로 구성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2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96"/>
          <p:cNvSpPr/>
          <p:nvPr/>
        </p:nvSpPr>
        <p:spPr>
          <a:xfrm>
            <a:off x="4593771" y="3429000"/>
            <a:ext cx="4550229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0" y="0"/>
            <a:ext cx="4593771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0608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테스트 툴 </a:t>
            </a:r>
            <a:r>
              <a:rPr lang="en-US" altLang="ko-KR" sz="2800" b="1" dirty="0">
                <a:solidFill>
                  <a:prstClr val="black"/>
                </a:solidFill>
              </a:rPr>
              <a:t>&amp; </a:t>
            </a:r>
            <a:r>
              <a:rPr lang="ko-KR" altLang="en-US" sz="2800" b="1" dirty="0">
                <a:solidFill>
                  <a:prstClr val="black"/>
                </a:solidFill>
              </a:rPr>
              <a:t>자동화 교육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334853" y="3324667"/>
            <a:ext cx="4811928" cy="498033"/>
            <a:chOff x="2427072" y="3045542"/>
            <a:chExt cx="4811928" cy="498033"/>
          </a:xfrm>
        </p:grpSpPr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 rot="17176774">
              <a:off x="2360397" y="3165750"/>
              <a:ext cx="444500" cy="311150"/>
              <a:chOff x="1043" y="2596"/>
              <a:chExt cx="142" cy="99"/>
            </a:xfrm>
          </p:grpSpPr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Freeform 1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2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Freeform 2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2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2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2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2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2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3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3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3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3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3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3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3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3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3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3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4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4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4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3" name="Line 57"/>
            <p:cNvSpPr>
              <a:spLocks noChangeAspect="1" noChangeShapeType="1"/>
            </p:cNvSpPr>
            <p:nvPr/>
          </p:nvSpPr>
          <p:spPr bwMode="auto">
            <a:xfrm>
              <a:off x="2438400" y="3489885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Text Box 58"/>
            <p:cNvSpPr txBox="1">
              <a:spLocks noChangeAspect="1" noChangeArrowheads="1"/>
            </p:cNvSpPr>
            <p:nvPr/>
          </p:nvSpPr>
          <p:spPr bwMode="auto">
            <a:xfrm>
              <a:off x="2971948" y="3045542"/>
              <a:ext cx="4267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2000" b="1" kern="0" dirty="0">
                  <a:solidFill>
                    <a:prstClr val="black"/>
                  </a:solidFill>
                </a:rPr>
                <a:t>5.3 </a:t>
              </a:r>
              <a:r>
                <a:rPr lang="en-US" altLang="ko-KR" sz="2000" b="1" kern="0" dirty="0" err="1" smtClean="0">
                  <a:solidFill>
                    <a:prstClr val="black"/>
                  </a:solidFill>
                </a:rPr>
                <a:t>PostMan</a:t>
              </a:r>
              <a:r>
                <a:rPr lang="en-US" altLang="ko-KR" sz="2000" b="1" kern="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2000" b="1" kern="0" dirty="0">
                  <a:solidFill>
                    <a:prstClr val="black"/>
                  </a:solidFill>
                </a:rPr>
                <a:t>실습</a:t>
              </a:r>
              <a:endParaRPr lang="en-US" altLang="ko-KR" sz="2000" b="1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3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ko-KR" altLang="en-US" sz="1800" b="1" dirty="0" smtClean="0">
                <a:solidFill>
                  <a:prstClr val="black"/>
                </a:solidFill>
              </a:rPr>
              <a:t>실습 대상 샘플 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API 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</a:t>
            </a:r>
            <a:r>
              <a:rPr lang="en-US" altLang="ko-KR" sz="1600" dirty="0">
                <a:solidFill>
                  <a:prstClr val="black"/>
                </a:solidFill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Naver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에서 </a:t>
            </a:r>
            <a:r>
              <a:rPr lang="ko-KR" altLang="en-US" sz="1600" dirty="0">
                <a:solidFill>
                  <a:prstClr val="black"/>
                </a:solidFill>
              </a:rPr>
              <a:t>제공되는 </a:t>
            </a:r>
            <a:r>
              <a:rPr lang="en-US" altLang="ko-KR" sz="1600" dirty="0">
                <a:solidFill>
                  <a:prstClr val="black"/>
                </a:solidFill>
              </a:rPr>
              <a:t>Open API </a:t>
            </a:r>
            <a:r>
              <a:rPr lang="ko-KR" altLang="en-US" sz="1600" dirty="0">
                <a:solidFill>
                  <a:prstClr val="black"/>
                </a:solidFill>
              </a:rPr>
              <a:t>중 </a:t>
            </a:r>
            <a:r>
              <a:rPr lang="ko-KR" altLang="en-US" sz="1600" dirty="0" smtClean="0">
                <a:solidFill>
                  <a:prstClr val="black"/>
                </a:solidFill>
              </a:rPr>
              <a:t>검색</a:t>
            </a:r>
            <a:r>
              <a:rPr lang="en-US" altLang="ko-KR" sz="1600" dirty="0" smtClean="0">
                <a:solidFill>
                  <a:prstClr val="black"/>
                </a:solidFill>
              </a:rPr>
              <a:t>API &gt; </a:t>
            </a:r>
            <a:r>
              <a:rPr lang="ko-KR" altLang="en-US" sz="1600" dirty="0" smtClean="0">
                <a:solidFill>
                  <a:prstClr val="black"/>
                </a:solidFill>
              </a:rPr>
              <a:t>영화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네이버</a:t>
            </a:r>
            <a:r>
              <a:rPr lang="ko-KR" altLang="en-US" sz="1600" dirty="0" smtClean="0">
                <a:solidFill>
                  <a:prstClr val="black"/>
                </a:solidFill>
              </a:rPr>
              <a:t> 개발자 센터 </a:t>
            </a:r>
            <a:r>
              <a:rPr lang="en-US" altLang="ko-KR" sz="1600" dirty="0" smtClean="0">
                <a:solidFill>
                  <a:prstClr val="black"/>
                </a:solidFill>
              </a:rPr>
              <a:t>: </a:t>
            </a:r>
            <a:r>
              <a:rPr lang="en-US" altLang="ko-KR" sz="1600" dirty="0">
                <a:solidFill>
                  <a:prstClr val="black"/>
                </a:solidFill>
                <a:hlinkClick r:id="rId2"/>
              </a:rPr>
              <a:t>http://developer.naver.com</a:t>
            </a:r>
            <a:r>
              <a:rPr lang="en-US" altLang="ko-KR" sz="1600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		 </a:t>
            </a:r>
            <a:r>
              <a:rPr lang="en-US" altLang="ko-KR" sz="1600" dirty="0">
                <a:solidFill>
                  <a:prstClr val="black"/>
                </a:solidFill>
                <a:hlinkClick r:id="rId3"/>
              </a:rPr>
              <a:t>https://developers.naver.com/docs/search/movie</a:t>
            </a:r>
            <a:r>
              <a:rPr lang="en-US" altLang="ko-KR" sz="1600" dirty="0" smtClean="0">
                <a:solidFill>
                  <a:prstClr val="black"/>
                </a:solidFill>
                <a:hlinkClick r:id="rId3"/>
              </a:rPr>
              <a:t>/</a:t>
            </a:r>
            <a:r>
              <a:rPr lang="en-US" altLang="ko-KR" sz="1600" dirty="0" smtClean="0">
                <a:solidFill>
                  <a:prstClr val="black"/>
                </a:solidFill>
              </a:rPr>
              <a:t> 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</a:t>
            </a:r>
            <a:r>
              <a:rPr lang="ko-KR" altLang="en-US" sz="1600" dirty="0" smtClean="0">
                <a:solidFill>
                  <a:prstClr val="black"/>
                </a:solidFill>
              </a:rPr>
              <a:t>실습용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</a:rPr>
              <a:t>클라이언트 키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/>
              <a:t>X-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-Client-Id)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/ SECRET(</a:t>
            </a:r>
            <a:r>
              <a:rPr lang="en-US" altLang="ko-KR" sz="1600" dirty="0"/>
              <a:t>X-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-Client-Secret)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: FCIvOj8oZxPv0fb4Aayy/ u_d9PF1mLV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</a:t>
            </a:r>
            <a:r>
              <a:rPr lang="ko-KR" altLang="en-US" sz="1600" dirty="0" smtClean="0">
                <a:solidFill>
                  <a:prstClr val="black"/>
                </a:solidFill>
              </a:rPr>
              <a:t>실습 절차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 (1) API </a:t>
            </a:r>
            <a:r>
              <a:rPr lang="ko-KR" altLang="en-US" sz="1600" dirty="0" smtClean="0">
                <a:solidFill>
                  <a:prstClr val="black"/>
                </a:solidFill>
              </a:rPr>
              <a:t>명세 파악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 (2) Collection, Folder </a:t>
            </a:r>
            <a:r>
              <a:rPr lang="ko-KR" altLang="en-US" sz="1600" dirty="0">
                <a:solidFill>
                  <a:prstClr val="black"/>
                </a:solidFill>
              </a:rPr>
              <a:t>생성</a:t>
            </a: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 (3) Request </a:t>
            </a:r>
            <a:r>
              <a:rPr lang="ko-KR" altLang="en-US" sz="1600" dirty="0" smtClean="0">
                <a:solidFill>
                  <a:prstClr val="black"/>
                </a:solidFill>
              </a:rPr>
              <a:t>생성 및 호출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 (4) 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TestSuite</a:t>
            </a:r>
            <a:r>
              <a:rPr lang="en-US" altLang="ko-KR" sz="1600" dirty="0" smtClean="0">
                <a:solidFill>
                  <a:prstClr val="black"/>
                </a:solidFill>
              </a:rPr>
              <a:t>) –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TestCase</a:t>
            </a:r>
            <a:r>
              <a:rPr lang="en-US" altLang="ko-KR" sz="1600" dirty="0" smtClean="0">
                <a:solidFill>
                  <a:prstClr val="black"/>
                </a:solidFill>
              </a:rPr>
              <a:t> – (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TestStep</a:t>
            </a:r>
            <a:r>
              <a:rPr lang="en-US" altLang="ko-KR" sz="1600" dirty="0" smtClean="0">
                <a:solidFill>
                  <a:prstClr val="black"/>
                </a:solidFill>
              </a:rPr>
              <a:t>) </a:t>
            </a:r>
            <a:r>
              <a:rPr lang="ko-KR" altLang="en-US" sz="1600" dirty="0" smtClean="0">
                <a:solidFill>
                  <a:prstClr val="black"/>
                </a:solidFill>
              </a:rPr>
              <a:t>생성 및 테스트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 (5) </a:t>
            </a:r>
            <a:r>
              <a:rPr lang="ko-KR" altLang="en-US" sz="1600" dirty="0" smtClean="0">
                <a:solidFill>
                  <a:prstClr val="black"/>
                </a:solidFill>
              </a:rPr>
              <a:t>테스트 실행 및 결과 확인 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68676"/>
            <a:ext cx="7200800" cy="2287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6607"/>
            <a:ext cx="7200800" cy="111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smtClean="0">
                <a:solidFill>
                  <a:prstClr val="black"/>
                </a:solidFill>
              </a:rPr>
              <a:t>API </a:t>
            </a:r>
            <a:r>
              <a:rPr lang="ko-KR" altLang="en-US" sz="1800" b="1" dirty="0" err="1" smtClean="0">
                <a:solidFill>
                  <a:prstClr val="black"/>
                </a:solidFill>
              </a:rPr>
              <a:t>스펙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 파악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API </a:t>
            </a:r>
            <a:r>
              <a:rPr lang="ko-KR" altLang="en-US" sz="1600" dirty="0" smtClean="0">
                <a:solidFill>
                  <a:prstClr val="black"/>
                </a:solidFill>
              </a:rPr>
              <a:t>개요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</a:t>
            </a:r>
            <a:r>
              <a:rPr lang="ko-KR" altLang="en-US" sz="1600" dirty="0" smtClean="0">
                <a:solidFill>
                  <a:prstClr val="black"/>
                </a:solidFill>
              </a:rPr>
              <a:t>기본 요청 </a:t>
            </a:r>
            <a:r>
              <a:rPr lang="en-US" altLang="ko-KR" sz="1600" dirty="0" smtClean="0">
                <a:solidFill>
                  <a:prstClr val="black"/>
                </a:solidFill>
              </a:rPr>
              <a:t>URL </a:t>
            </a: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39952" y="1459876"/>
            <a:ext cx="2952328" cy="410497"/>
          </a:xfrm>
          <a:prstGeom prst="wedgeRectCallout">
            <a:avLst>
              <a:gd name="adj1" fmla="val -30861"/>
              <a:gd name="adj2" fmla="val 11285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</a:rPr>
              <a:t>API</a:t>
            </a:r>
            <a:r>
              <a:rPr lang="ko-KR" altLang="en-US" sz="1200" b="1" dirty="0">
                <a:solidFill>
                  <a:srgbClr val="000000"/>
                </a:solidFill>
              </a:rPr>
              <a:t>가 어떤 기능을 하는지 파악합니다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563888" y="3365189"/>
            <a:ext cx="3096344" cy="351844"/>
          </a:xfrm>
          <a:prstGeom prst="wedgeRectCallout">
            <a:avLst>
              <a:gd name="adj1" fmla="val -30861"/>
              <a:gd name="adj2" fmla="val 11285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</a:rPr>
              <a:t>테스트에 수행 될 기본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을 확인합니다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792" y="5936683"/>
            <a:ext cx="62646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실제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실습에 사용할 요청 </a:t>
            </a:r>
            <a:r>
              <a:rPr lang="en-US" altLang="ko-KR" sz="1200" dirty="0" smtClean="0">
                <a:solidFill>
                  <a:srgbClr val="FF0000"/>
                </a:solidFill>
              </a:rPr>
              <a:t>URL : https</a:t>
            </a:r>
            <a:r>
              <a:rPr lang="en-US" altLang="ko-KR" sz="1200" dirty="0">
                <a:solidFill>
                  <a:srgbClr val="FF0000"/>
                </a:solidFill>
              </a:rPr>
              <a:t>://openapi.naver.com/v1/search/movie.json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요청 변수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9871"/>
            <a:ext cx="7200800" cy="3375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7200800" cy="184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469135" y="5805264"/>
            <a:ext cx="2919573" cy="410497"/>
          </a:xfrm>
          <a:prstGeom prst="wedgeRectCallout">
            <a:avLst>
              <a:gd name="adj1" fmla="val -55905"/>
              <a:gd name="adj2" fmla="val -3796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</a:rPr>
              <a:t>숫자</a:t>
            </a:r>
            <a:r>
              <a:rPr lang="en-US" altLang="ko-KR" sz="1200" b="1" dirty="0">
                <a:solidFill>
                  <a:srgbClr val="000000"/>
                </a:solidFill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</a:rPr>
              <a:t>날짜</a:t>
            </a:r>
            <a:r>
              <a:rPr lang="en-US" altLang="ko-KR" sz="1200" b="1" dirty="0">
                <a:solidFill>
                  <a:srgbClr val="000000"/>
                </a:solidFill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</a:rPr>
              <a:t>범위 등의 데이터 타입 고려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203848" y="957705"/>
            <a:ext cx="3384376" cy="410497"/>
          </a:xfrm>
          <a:prstGeom prst="wedgeRectCallout">
            <a:avLst>
              <a:gd name="adj1" fmla="val -30861"/>
              <a:gd name="adj2" fmla="val 11285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</a:rPr>
              <a:t>필수여부</a:t>
            </a:r>
            <a:r>
              <a:rPr lang="en-US" altLang="ko-KR" sz="1200" b="1" dirty="0">
                <a:solidFill>
                  <a:srgbClr val="000000"/>
                </a:solidFill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</a:rPr>
              <a:t>데이터 타입</a:t>
            </a:r>
            <a:r>
              <a:rPr lang="en-US" altLang="ko-KR" sz="1200" b="1" dirty="0">
                <a:solidFill>
                  <a:srgbClr val="000000"/>
                </a:solidFill>
              </a:rPr>
              <a:t>, </a:t>
            </a:r>
            <a:r>
              <a:rPr lang="ko-KR" altLang="en-US" sz="1200" b="1" dirty="0" err="1">
                <a:solidFill>
                  <a:srgbClr val="000000"/>
                </a:solidFill>
              </a:rPr>
              <a:t>코드성</a:t>
            </a:r>
            <a:r>
              <a:rPr lang="ko-KR" altLang="en-US" sz="1200" b="1" dirty="0">
                <a:solidFill>
                  <a:srgbClr val="000000"/>
                </a:solidFill>
              </a:rPr>
              <a:t> 데이터에 따른 테스트 조건을 파악합니다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03848" y="1628800"/>
            <a:ext cx="864096" cy="48245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9712" y="1628800"/>
            <a:ext cx="1080120" cy="48245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808090" y="4106569"/>
            <a:ext cx="2742803" cy="410497"/>
          </a:xfrm>
          <a:prstGeom prst="wedgeRectCallout">
            <a:avLst>
              <a:gd name="adj1" fmla="val -50831"/>
              <a:gd name="adj2" fmla="val -9597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</a:rPr>
              <a:t>정해진 코드 값 이외의 값인 경우</a:t>
            </a:r>
            <a:r>
              <a:rPr lang="en-US" altLang="ko-KR" sz="1200" b="1" dirty="0">
                <a:solidFill>
                  <a:srgbClr val="000000"/>
                </a:solidFill>
              </a:rPr>
              <a:t>.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출력 결과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340768"/>
            <a:ext cx="7344816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797152"/>
            <a:ext cx="7344816" cy="1551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32176" y="980728"/>
            <a:ext cx="3384376" cy="497245"/>
          </a:xfrm>
          <a:prstGeom prst="wedgeRectCallout">
            <a:avLst>
              <a:gd name="adj1" fmla="val -35083"/>
              <a:gd name="adj2" fmla="val 8604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</a:rPr>
              <a:t>테스트 수행 후 명세대로 데이터가 반환되는지 확인해야 합니다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에러 코드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48872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44008" y="1164153"/>
            <a:ext cx="3384376" cy="497245"/>
          </a:xfrm>
          <a:prstGeom prst="wedgeRectCallout">
            <a:avLst>
              <a:gd name="adj1" fmla="val -35083"/>
              <a:gd name="adj2" fmla="val 8604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</a:rPr>
              <a:t>정상</a:t>
            </a:r>
            <a:r>
              <a:rPr lang="en-US" altLang="ko-KR" sz="1200" b="1" dirty="0">
                <a:solidFill>
                  <a:srgbClr val="000000"/>
                </a:solidFill>
              </a:rPr>
              <a:t>(Reserved) </a:t>
            </a:r>
            <a:r>
              <a:rPr lang="ko-KR" altLang="en-US" sz="1200" b="1" dirty="0">
                <a:solidFill>
                  <a:srgbClr val="000000"/>
                </a:solidFill>
              </a:rPr>
              <a:t>수행 이외에 다양한 에러 상황에 대한 테스트 조건을 파악합니다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060848"/>
            <a:ext cx="791340" cy="38164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2060848"/>
            <a:ext cx="791340" cy="38164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728192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OpenAPI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열풍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업계는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열풍이 불고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너도나도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공개하고 있고 사용자들에게 다양한 방식의 사용을 기대하고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이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거론되는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모두가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5.1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228184" y="116632"/>
            <a:ext cx="28083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V. </a:t>
            </a:r>
            <a:r>
              <a:rPr lang="en-US" altLang="ko-KR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SoapUI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3356992"/>
            <a:ext cx="64807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정보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회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</a:t>
            </a:r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696" y="3356992"/>
            <a:ext cx="2088232" cy="1296144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우리 시스템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2869" y="2977207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예전의 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OpenAPI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]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2924944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현재의 </a:t>
            </a:r>
            <a:r>
              <a:rPr lang="en-US" altLang="ko-K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OpenAPI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활용 사례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372200" y="3363689"/>
            <a:ext cx="1656184" cy="7722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버스 도착정보 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알림 서비스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363689"/>
            <a:ext cx="925810" cy="772271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개인이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앱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오른쪽으로 구부러진 화살표 10"/>
          <p:cNvSpPr/>
          <p:nvPr/>
        </p:nvSpPr>
        <p:spPr>
          <a:xfrm>
            <a:off x="1420861" y="3717404"/>
            <a:ext cx="576064" cy="576064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 flipH="1">
            <a:off x="5940152" y="3631532"/>
            <a:ext cx="415060" cy="432420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4288360"/>
            <a:ext cx="925810" cy="772271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게임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앱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72200" y="4299793"/>
            <a:ext cx="1656184" cy="7722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게임 서버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72200" y="5235897"/>
            <a:ext cx="1656184" cy="7722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비즈니스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서비스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예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CellWe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4048" y="5216081"/>
            <a:ext cx="925810" cy="405952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스마트폰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4048" y="5674224"/>
            <a:ext cx="925810" cy="405952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웹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16317" y="3485945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HTTP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136914" y="3365611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HTTP</a:t>
            </a:r>
            <a:endParaRPr lang="ko-KR" altLang="en-US" sz="1600" dirty="0"/>
          </a:p>
        </p:txBody>
      </p:sp>
      <p:sp>
        <p:nvSpPr>
          <p:cNvPr id="21" name="오른쪽으로 구부러진 화살표 20"/>
          <p:cNvSpPr/>
          <p:nvPr/>
        </p:nvSpPr>
        <p:spPr>
          <a:xfrm flipH="1">
            <a:off x="5940152" y="4495628"/>
            <a:ext cx="415060" cy="432420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6914" y="4229707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HTTP</a:t>
            </a:r>
            <a:endParaRPr lang="ko-KR" altLang="en-US" sz="1600" dirty="0"/>
          </a:p>
        </p:txBody>
      </p:sp>
      <p:sp>
        <p:nvSpPr>
          <p:cNvPr id="23" name="오른쪽으로 구부러진 화살표 22"/>
          <p:cNvSpPr/>
          <p:nvPr/>
        </p:nvSpPr>
        <p:spPr>
          <a:xfrm flipH="1">
            <a:off x="5940152" y="5431732"/>
            <a:ext cx="415060" cy="432420"/>
          </a:xfrm>
          <a:prstGeom prst="curv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36914" y="5165811"/>
            <a:ext cx="580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HTTP</a:t>
            </a:r>
            <a:endParaRPr lang="ko-KR" altLang="en-US" sz="1600" dirty="0"/>
          </a:p>
        </p:txBody>
      </p:sp>
      <p:sp>
        <p:nvSpPr>
          <p:cNvPr id="25" name="폭발 1 24"/>
          <p:cNvSpPr/>
          <p:nvPr/>
        </p:nvSpPr>
        <p:spPr>
          <a:xfrm rot="538929">
            <a:off x="2679425" y="5100530"/>
            <a:ext cx="2520280" cy="1381272"/>
          </a:xfrm>
          <a:prstGeom prst="irregularSeal1">
            <a:avLst/>
          </a:prstGeom>
          <a:solidFill>
            <a:srgbClr val="FFFF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스마트폰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보급과 함께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다양한 디바이스에서의 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서비스 욕구↑</a:t>
            </a:r>
          </a:p>
        </p:txBody>
      </p:sp>
    </p:spTree>
    <p:extLst>
      <p:ext uri="{BB962C8B-B14F-4D97-AF65-F5344CB8AC3E}">
        <p14:creationId xmlns:p14="http://schemas.microsoft.com/office/powerpoint/2010/main" val="15792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5"/>
            <a:ext cx="6336704" cy="4680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호출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/ </a:t>
            </a:r>
            <a:r>
              <a:rPr lang="ko-KR" altLang="en-US" sz="1600" dirty="0" smtClean="0">
                <a:solidFill>
                  <a:prstClr val="black"/>
                </a:solidFill>
              </a:rPr>
              <a:t>응답 </a:t>
            </a:r>
            <a:r>
              <a:rPr lang="en-US" altLang="ko-KR" sz="1600" dirty="0" smtClean="0">
                <a:solidFill>
                  <a:prstClr val="black"/>
                </a:solidFill>
              </a:rPr>
              <a:t>Example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7" y="2564904"/>
            <a:ext cx="70567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dirty="0"/>
              <a:t>curl "https://openapi.naver.com/v1/search/</a:t>
            </a:r>
            <a:r>
              <a:rPr lang="en-US" altLang="ko-KR" sz="800" dirty="0" err="1"/>
              <a:t>movie.xml?query</a:t>
            </a:r>
            <a:r>
              <a:rPr lang="en-US" altLang="ko-KR" sz="800" dirty="0"/>
              <a:t>=%EC%A3%BC%EC%8B%9D&amp;display=10&amp;start=1&amp;genre=1" \ -H "X-</a:t>
            </a:r>
            <a:r>
              <a:rPr lang="en-US" altLang="ko-KR" sz="800" dirty="0" err="1"/>
              <a:t>Naver</a:t>
            </a:r>
            <a:r>
              <a:rPr lang="en-US" altLang="ko-KR" sz="800" dirty="0"/>
              <a:t>-Client-Id: {</a:t>
            </a:r>
            <a:r>
              <a:rPr lang="ko-KR" altLang="en-US" sz="800" dirty="0"/>
              <a:t>애플리케이션 등록 시 발급받은 </a:t>
            </a:r>
            <a:r>
              <a:rPr lang="en-US" altLang="ko-KR" sz="800" dirty="0"/>
              <a:t>client id </a:t>
            </a:r>
            <a:r>
              <a:rPr lang="ko-KR" altLang="en-US" sz="800" dirty="0"/>
              <a:t>값</a:t>
            </a:r>
            <a:r>
              <a:rPr lang="en-US" altLang="ko-KR" sz="800" dirty="0"/>
              <a:t>}" \ -H "X-</a:t>
            </a:r>
            <a:r>
              <a:rPr lang="en-US" altLang="ko-KR" sz="800" dirty="0" err="1"/>
              <a:t>Naver</a:t>
            </a:r>
            <a:r>
              <a:rPr lang="en-US" altLang="ko-KR" sz="800" dirty="0"/>
              <a:t>-Client-Secret: {</a:t>
            </a:r>
            <a:r>
              <a:rPr lang="ko-KR" altLang="en-US" sz="800" dirty="0"/>
              <a:t>애플리케이션 등록 시 발급받은 </a:t>
            </a:r>
            <a:r>
              <a:rPr lang="en-US" altLang="ko-KR" sz="800" dirty="0"/>
              <a:t>client secret </a:t>
            </a:r>
            <a:r>
              <a:rPr lang="ko-KR" altLang="en-US" sz="800" dirty="0"/>
              <a:t>값</a:t>
            </a:r>
            <a:r>
              <a:rPr lang="en-US" altLang="ko-KR" sz="800" dirty="0"/>
              <a:t>}" -</a:t>
            </a:r>
            <a:r>
              <a:rPr lang="en-US" altLang="ko-KR" sz="800" dirty="0" smtClean="0"/>
              <a:t>v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073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5.3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04056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※ API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공통 에러 코드</a:t>
            </a:r>
            <a:endParaRPr lang="en-US" altLang="ko-KR" sz="1800" b="1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412776"/>
            <a:ext cx="6838950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03844" y="586798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…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25305" y="1088740"/>
            <a:ext cx="4210542" cy="648072"/>
          </a:xfrm>
          <a:prstGeom prst="wedgeRectCallout">
            <a:avLst>
              <a:gd name="adj1" fmla="val -30785"/>
              <a:gd name="adj2" fmla="val 71343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 anchorCtr="0"/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공통 에러에는 특정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가 아닌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모든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API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에 공통 적용되어 있는 에러 상황이 표현됩니다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. </a:t>
            </a: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역시 공통 테스트 케이스로 구성하여 검증할 수 있습니다 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ko-KR" altLang="en-US" sz="1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절차</a:t>
            </a:r>
            <a:endParaRPr lang="en-US" altLang="ko-KR" sz="18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strike="sngStrike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API </a:t>
            </a:r>
            <a:r>
              <a:rPr lang="ko-KR" altLang="en-US" sz="1600" strike="sngStrike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명세 파악</a:t>
            </a: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(2) Collection, Folder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(3) Request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호출</a:t>
            </a: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(4)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TestStep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및 테스트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(5)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실행 및 결과 확인 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5.3 </a:t>
            </a:r>
            <a:r>
              <a:rPr lang="en-US" altLang="ko-KR" dirty="0" err="1"/>
              <a:t>PostMan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1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23" y="2224738"/>
            <a:ext cx="4069457" cy="3034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0" y="2270387"/>
            <a:ext cx="2272680" cy="2169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3" y="4695743"/>
            <a:ext cx="2667000" cy="94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79208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1) Collection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생성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New&gt;Collection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또는 좌측의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통해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Collection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엽니다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설명 등을 적습니다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699792" y="3899223"/>
            <a:ext cx="792088" cy="98260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266" idx="3"/>
          </p:cNvCxnSpPr>
          <p:nvPr/>
        </p:nvCxnSpPr>
        <p:spPr>
          <a:xfrm>
            <a:off x="2922240" y="3355075"/>
            <a:ext cx="569640" cy="5441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88024" y="4365104"/>
            <a:ext cx="388843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Collection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설명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Description 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호출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설명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Authorization 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공통 적용되는 인증 방식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Pre-scripts :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호출에 공통 적용될 사전 수행 스크립트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Tests 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공통 적용될 테스트 스크립트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Variables :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사용될 수 있는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실습에서는 별도 값 설정하지 않는다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3888" y="2606469"/>
            <a:ext cx="13681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2866753"/>
            <a:ext cx="266429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432049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※(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설명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공통 적용될 수 있는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가지 기능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  (</a:t>
            </a:r>
            <a:r>
              <a:rPr lang="ko-KR" altLang="en-US" sz="1200" dirty="0" smtClean="0">
                <a:solidFill>
                  <a:prstClr val="black"/>
                </a:solidFill>
              </a:rPr>
              <a:t>목적</a:t>
            </a:r>
            <a:r>
              <a:rPr lang="en-US" altLang="ko-KR" sz="1200" dirty="0" smtClean="0">
                <a:solidFill>
                  <a:prstClr val="black"/>
                </a:solidFill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</a:rPr>
              <a:t>매 호출마다 반복적으로 필요한 기능에 대해 </a:t>
            </a:r>
            <a:r>
              <a:rPr lang="en-US" altLang="ko-KR" sz="1200" dirty="0" smtClean="0">
                <a:solidFill>
                  <a:prstClr val="black"/>
                </a:solidFill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</a:rPr>
              <a:t>또는 </a:t>
            </a:r>
            <a:r>
              <a:rPr lang="en-US" altLang="ko-KR" sz="1200" dirty="0" smtClean="0">
                <a:solidFill>
                  <a:prstClr val="black"/>
                </a:solidFill>
              </a:rPr>
              <a:t>Folder</a:t>
            </a:r>
            <a:r>
              <a:rPr lang="ko-KR" altLang="en-US" sz="1200" dirty="0" smtClean="0">
                <a:solidFill>
                  <a:prstClr val="black"/>
                </a:solidFill>
              </a:rPr>
              <a:t>에 설정하여 반복작업을 줄일 수 있다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8" y="2098056"/>
            <a:ext cx="3487786" cy="186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76" y="2098056"/>
            <a:ext cx="3487786" cy="1862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8" y="4437112"/>
            <a:ext cx="35057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5437966"/>
            <a:ext cx="388658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tests["response code is 200"]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responseCode.code</a:t>
            </a:r>
            <a:r>
              <a:rPr lang="en-US" altLang="ko-KR" sz="1000" dirty="0">
                <a:solidFill>
                  <a:srgbClr val="FF0000"/>
                </a:solidFill>
              </a:rPr>
              <a:t> === 200;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4" y="4437112"/>
            <a:ext cx="3485258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1556792"/>
            <a:ext cx="3310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Authorization : 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공통 적용되는 인증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Bearer Token, Basic </a:t>
            </a:r>
            <a:r>
              <a:rPr lang="en-US" altLang="ko-KR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Oauth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…</a:t>
            </a:r>
            <a:endParaRPr lang="en-US" altLang="ko-KR" sz="10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9018" y="1625938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Pre-scripts </a:t>
            </a: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호출에 공통 적용될 사전 수행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설정 가능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TimeStamp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계산하여 테스트에 사용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2974" y="3933056"/>
            <a:ext cx="384592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Tests : 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공통 적용될 테스트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호출 후 응답코드가 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200ok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확인하는 스크립트 설정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09018" y="3949166"/>
            <a:ext cx="4065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Variables : 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호출에 사용될 수 있는 </a:t>
            </a:r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endParaRPr lang="en-US" altLang="ko-KR" sz="10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테스트에 사용될 공통 유저 아이디 값</a:t>
            </a:r>
            <a:endParaRPr lang="en-US" altLang="ko-KR" sz="1000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144" y="873587"/>
            <a:ext cx="316785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0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0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실습에서는 </a:t>
            </a:r>
            <a:r>
              <a:rPr lang="en-US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 </a:t>
            </a:r>
            <a:r>
              <a:rPr lang="en-US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</a:t>
            </a:r>
            <a:r>
              <a:rPr lang="ko-KR" altLang="en-US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설정 예정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64" y="5066304"/>
            <a:ext cx="2151748" cy="971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73" y="2060848"/>
            <a:ext cx="2196244" cy="1623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61" y="3111572"/>
            <a:ext cx="2494975" cy="158504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2217179" cy="28912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04056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Add Folder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선택하여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폴더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선택하고 마찬가지 방법으로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폴더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 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54767" y="3319768"/>
            <a:ext cx="944417" cy="2572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10" idx="2"/>
            <a:endCxn id="8" idx="0"/>
          </p:cNvCxnSpPr>
          <p:nvPr/>
        </p:nvCxnSpPr>
        <p:spPr>
          <a:xfrm flipH="1">
            <a:off x="2426976" y="2585154"/>
            <a:ext cx="744669" cy="73461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22878" y="2327923"/>
            <a:ext cx="297533" cy="2572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8" idx="3"/>
            <a:endCxn id="3073" idx="1"/>
          </p:cNvCxnSpPr>
          <p:nvPr/>
        </p:nvCxnSpPr>
        <p:spPr>
          <a:xfrm flipV="1">
            <a:off x="2899184" y="2872504"/>
            <a:ext cx="792089" cy="57588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35489" y="3046831"/>
            <a:ext cx="432048" cy="55402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073" idx="2"/>
          </p:cNvCxnSpPr>
          <p:nvPr/>
        </p:nvCxnSpPr>
        <p:spPr>
          <a:xfrm>
            <a:off x="4789395" y="3684159"/>
            <a:ext cx="1206134" cy="194769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075" idx="2"/>
          </p:cNvCxnSpPr>
          <p:nvPr/>
        </p:nvCxnSpPr>
        <p:spPr>
          <a:xfrm>
            <a:off x="7075649" y="4696615"/>
            <a:ext cx="144016" cy="10792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95329" y="2937604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폴더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48287" y="433570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9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04056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 또는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테스트에 공통으로 사용될 내용이 있으면 탭 설정에서 추가한다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조회성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정상수행 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200ok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일반적이므로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응답코드가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확인하는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작성한다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16385" name="Rectangle 4"/>
          <p:cNvSpPr>
            <a:spLocks noChangeArrowheads="1"/>
          </p:cNvSpPr>
          <p:nvPr/>
        </p:nvSpPr>
        <p:spPr bwMode="auto">
          <a:xfrm>
            <a:off x="4513276" y="2204864"/>
            <a:ext cx="437920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7935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※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탭 설정 설명 </a:t>
            </a:r>
            <a:r>
              <a:rPr kumimoji="1" lang="en-US" altLang="ko-KR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Consolas" pitchFamily="49" charset="0"/>
              </a:rPr>
              <a:t>&lt;- </a:t>
            </a:r>
            <a:r>
              <a:rPr kumimoji="1"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Consolas" pitchFamily="49" charset="0"/>
              </a:rPr>
              <a:t>기본적으로 </a:t>
            </a:r>
            <a:r>
              <a:rPr kumimoji="1" lang="en-US" altLang="ko-KR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Consolas" pitchFamily="49" charset="0"/>
              </a:rPr>
              <a:t>Collection </a:t>
            </a:r>
            <a:r>
              <a:rPr kumimoji="1" lang="ko-KR" altLang="en-US" sz="1000" b="1" dirty="0" smtClean="0">
                <a:solidFill>
                  <a:srgbClr val="FF0000"/>
                </a:solidFill>
                <a:latin typeface="맑은 고딕"/>
                <a:ea typeface="맑은 고딕"/>
                <a:cs typeface="Consolas" pitchFamily="49" charset="0"/>
              </a:rPr>
              <a:t>설정 내용과 동일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공통 인증 방식 설정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: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일반적으로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API </a:t>
            </a:r>
            <a:r>
              <a:rPr kumimoji="1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호출을</a:t>
            </a:r>
            <a:r>
              <a:rPr kumimoji="1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위해서는 특정 방법으로 인증이 사전에 수행되어 있어야 하며 그 방식을 일괄 설정할 수 있다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예를 들면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) API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호출 시 헤더에 사전에 서버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/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클라이언트간 협의된 토큰 값이 정의되어 있어야 하는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“Bearer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Token” 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방식을 선택하면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, 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하위의 모든 호출의 헤더에 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“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Authorization : Bearer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{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입력한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토큰값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}”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이 설정되어 호출된다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※ </a:t>
            </a:r>
            <a:r>
              <a:rPr kumimoji="1" lang="ko-KR" altLang="en-US" sz="1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실습 대상에서는 별도의 인증 체크 절차가 없으므로 생략한다</a:t>
            </a:r>
            <a:endParaRPr kumimoji="1" lang="en-US" altLang="ko-KR" sz="10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사전실행 스크립트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: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특정 리소스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하위의 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API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또는 특정 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API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호출 시 사전에 실행이 필요한 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자바</a:t>
            </a:r>
            <a:r>
              <a:rPr kumimoji="1"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)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스크립트가 있는 경우 </a:t>
            </a:r>
            <a:endParaRPr kumimoji="1"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 dirty="0">
                <a:solidFill>
                  <a:srgbClr val="FF0000"/>
                </a:solidFill>
                <a:cs typeface="Consolas" pitchFamily="49" charset="0"/>
              </a:rPr>
              <a:t>※ </a:t>
            </a:r>
            <a:r>
              <a:rPr kumimoji="1" lang="ko-KR" altLang="en-US" sz="1000" i="1" dirty="0">
                <a:solidFill>
                  <a:srgbClr val="FF0000"/>
                </a:solidFill>
                <a:cs typeface="Consolas" pitchFamily="49" charset="0"/>
              </a:rPr>
              <a:t>실습 대상에서는 별도의 </a:t>
            </a:r>
            <a:r>
              <a:rPr kumimoji="1" lang="ko-KR" altLang="en-US" sz="1000" i="1" dirty="0" smtClean="0">
                <a:solidFill>
                  <a:srgbClr val="FF0000"/>
                </a:solidFill>
                <a:cs typeface="Consolas" pitchFamily="49" charset="0"/>
              </a:rPr>
              <a:t> 사전 작업이 </a:t>
            </a:r>
            <a:r>
              <a:rPr kumimoji="1" lang="ko-KR" altLang="en-US" sz="1000" i="1" dirty="0" err="1" smtClean="0">
                <a:solidFill>
                  <a:srgbClr val="FF0000"/>
                </a:solidFill>
                <a:cs typeface="Consolas" pitchFamily="49" charset="0"/>
              </a:rPr>
              <a:t>필요없으므로</a:t>
            </a:r>
            <a:r>
              <a:rPr kumimoji="1" lang="ko-KR" altLang="en-US" sz="1000" i="1" dirty="0" smtClean="0">
                <a:solidFill>
                  <a:srgbClr val="FF0000"/>
                </a:solidFill>
                <a:cs typeface="Consolas" pitchFamily="49" charset="0"/>
              </a:rPr>
              <a:t> 생략한다</a:t>
            </a:r>
            <a:endParaRPr kumimoji="1" lang="en-US" altLang="ko-KR" sz="1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Tests (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스크립트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):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특정 리소스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하위의 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API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또는 특정 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API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호출 </a:t>
            </a:r>
            <a:r>
              <a:rPr kumimoji="1"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시 공통으로 체크하는 스크립트 작성 가능</a:t>
            </a:r>
            <a:endParaRPr kumimoji="1" lang="en-US" altLang="ko-KR" sz="10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0000"/>
                </a:solidFill>
                <a:cs typeface="Consolas" pitchFamily="49" charset="0"/>
              </a:rPr>
              <a:t>※ </a:t>
            </a:r>
            <a:r>
              <a:rPr kumimoji="1" lang="ko-KR" altLang="en-US" sz="1000" dirty="0" smtClean="0">
                <a:solidFill>
                  <a:srgbClr val="FF0000"/>
                </a:solidFill>
                <a:cs typeface="Consolas" pitchFamily="49" charset="0"/>
              </a:rPr>
              <a:t>실습에서는 조회 성격의 </a:t>
            </a:r>
            <a:r>
              <a:rPr kumimoji="1" lang="en-US" altLang="ko-KR" sz="1000" dirty="0" smtClean="0">
                <a:solidFill>
                  <a:srgbClr val="FF0000"/>
                </a:solidFill>
                <a:cs typeface="Consolas" pitchFamily="49" charset="0"/>
              </a:rPr>
              <a:t>API </a:t>
            </a:r>
            <a:r>
              <a:rPr kumimoji="1" lang="ko-KR" altLang="en-US" sz="1000" dirty="0" smtClean="0">
                <a:solidFill>
                  <a:srgbClr val="FF0000"/>
                </a:solidFill>
                <a:cs typeface="Consolas" pitchFamily="49" charset="0"/>
              </a:rPr>
              <a:t>호출 후 </a:t>
            </a:r>
            <a:r>
              <a:rPr kumimoji="1" lang="en-US" altLang="ko-KR" sz="1000" dirty="0" smtClean="0">
                <a:solidFill>
                  <a:srgbClr val="FF0000"/>
                </a:solidFill>
                <a:cs typeface="Consolas" pitchFamily="49" charset="0"/>
              </a:rPr>
              <a:t>200 </a:t>
            </a:r>
            <a:r>
              <a:rPr kumimoji="1" lang="ko-KR" altLang="en-US" sz="1000" dirty="0" smtClean="0">
                <a:solidFill>
                  <a:srgbClr val="FF0000"/>
                </a:solidFill>
                <a:cs typeface="Consolas" pitchFamily="49" charset="0"/>
              </a:rPr>
              <a:t>응답 여부를 확인하는 스크립트를 추가한다</a:t>
            </a:r>
            <a:endParaRPr kumimoji="1"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6390" name="직사각형 16389"/>
          <p:cNvSpPr/>
          <p:nvPr/>
        </p:nvSpPr>
        <p:spPr>
          <a:xfrm>
            <a:off x="2555776" y="1772816"/>
            <a:ext cx="38395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tests["response code is 200"]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responseCode.code</a:t>
            </a:r>
            <a:r>
              <a:rPr lang="en-US" altLang="ko-KR" sz="1000" dirty="0">
                <a:solidFill>
                  <a:srgbClr val="FF0000"/>
                </a:solidFill>
              </a:rPr>
              <a:t> === 200;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2" y="2339797"/>
            <a:ext cx="4013208" cy="3321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2" name="직선 화살표 연결선 41"/>
          <p:cNvCxnSpPr/>
          <p:nvPr/>
        </p:nvCxnSpPr>
        <p:spPr>
          <a:xfrm flipH="1">
            <a:off x="1763688" y="3131885"/>
            <a:ext cx="504056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51520" y="3677357"/>
            <a:ext cx="3839513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tests["response code is 200"]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responseCode.code</a:t>
            </a:r>
            <a:r>
              <a:rPr lang="en-US" altLang="ko-KR" sz="1000" dirty="0">
                <a:solidFill>
                  <a:srgbClr val="FF0000"/>
                </a:solidFill>
              </a:rPr>
              <a:t> === 200;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3) API Request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작성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(1)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빌더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클릭해서 새로운 호출 페이지를 엽니다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영화검색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(Get)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호출을 위해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‘GET’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설정합니다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선택되어 있음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스펙에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작성되어 있는 호출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입력합니다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보통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base_url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base_path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api_path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구성될 수 있다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다른 테스트 환경에서의 실행을 위한 호출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변수화 설정 참조 ☞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Environment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설정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4279289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2" y="3040260"/>
            <a:ext cx="1610183" cy="2615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3928" y="4997700"/>
            <a:ext cx="367240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anchor="ctr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https://openapi.naver.com/v1/search/movie.json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686908" y="3676486"/>
            <a:ext cx="1944216" cy="25657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118956" y="3804772"/>
            <a:ext cx="804972" cy="13729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왼쪽 중괄호 6"/>
          <p:cNvSpPr/>
          <p:nvPr/>
        </p:nvSpPr>
        <p:spPr>
          <a:xfrm rot="16200000">
            <a:off x="4783916" y="4547680"/>
            <a:ext cx="216024" cy="1736414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532228" y="4747820"/>
            <a:ext cx="216024" cy="1336133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1997" y="5550177"/>
            <a:ext cx="147027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base_url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전체에 공통된 </a:t>
            </a:r>
            <a:r>
              <a:rPr lang="en-US" altLang="ko-KR" sz="9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5877272"/>
            <a:ext cx="30925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base_path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호출유형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값들이 포함된 중간 공통 경로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940152" y="5513457"/>
            <a:ext cx="2994731" cy="5078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api_path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</a:t>
            </a:r>
            <a:r>
              <a:rPr lang="en-US" altLang="ko-KR" sz="9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식별할 수 있는 경로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 smtClean="0">
                <a:latin typeface="맑은 고딕"/>
                <a:ea typeface="맑은 고딕"/>
              </a:rPr>
              <a:t>※ get</a:t>
            </a:r>
            <a:r>
              <a:rPr lang="ko-KR" altLang="en-US" sz="900" dirty="0" smtClean="0">
                <a:latin typeface="맑은 고딕"/>
                <a:ea typeface="맑은 고딕"/>
              </a:rPr>
              <a:t>이면 해당 리소스에 대한 조회</a:t>
            </a:r>
            <a:r>
              <a:rPr lang="en-US" altLang="ko-KR" sz="900" dirty="0" smtClean="0">
                <a:latin typeface="맑은 고딕"/>
                <a:ea typeface="맑은 고딕"/>
              </a:rPr>
              <a:t>, post</a:t>
            </a:r>
            <a:r>
              <a:rPr lang="ko-KR" altLang="en-US" sz="900" dirty="0" smtClean="0">
                <a:latin typeface="맑은 고딕"/>
                <a:ea typeface="맑은 고딕"/>
              </a:rPr>
              <a:t>면 등록 등</a:t>
            </a:r>
            <a:r>
              <a:rPr lang="en-US" altLang="ko-KR" sz="900" dirty="0" smtClean="0">
                <a:latin typeface="맑은 고딕"/>
                <a:ea typeface="맑은 고딕"/>
              </a:rPr>
              <a:t>… </a:t>
            </a:r>
            <a:endParaRPr lang="ko-KR" altLang="en-US" sz="90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5766694" y="5330651"/>
            <a:ext cx="216024" cy="157139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클릭해서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스펙에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입력 값을 추가한다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49" y="1412776"/>
            <a:ext cx="4609331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1"/>
            <a:ext cx="4392488" cy="3047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3384376" cy="3047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H="1">
            <a:off x="7596336" y="1952836"/>
            <a:ext cx="360040" cy="18002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99592" y="3429000"/>
            <a:ext cx="3240360" cy="50405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99592" y="3833428"/>
            <a:ext cx="3240360" cy="31565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99592" y="4232421"/>
            <a:ext cx="3240360" cy="20469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899592" y="4725144"/>
            <a:ext cx="3240360" cy="86409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04248" y="2131517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창 열림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732240" y="3501008"/>
            <a:ext cx="0" cy="2160240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(5)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호출을 위해 사전에 받은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개인키를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헤더에 입력한다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탭을 클릭하고 적절한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key-value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344816" cy="4143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>
            <a:off x="1979712" y="4797153"/>
            <a:ext cx="144016" cy="21602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91680" y="4509120"/>
            <a:ext cx="864096" cy="28803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6648" y="4305000"/>
            <a:ext cx="3825592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X-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-Client-Id = 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FCIvOj8oZxPv0fb4Aayy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X-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-Client-Secret = </a:t>
            </a: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u_d9PF1mLV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2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489654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OpenAPI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란</a:t>
            </a:r>
            <a:endParaRPr lang="en-US" altLang="ko-KR" sz="1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</a:rPr>
              <a:t>데이터 플랫폼을 외부에 공개하여 다양하고 재미있는 서비스 및 어플리케이션을 개발할 수 있도록 외부 개발자와 사용자들과 공유하는 프로그램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Daum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</a:rPr>
              <a:t>다양한 </a:t>
            </a:r>
            <a:r>
              <a:rPr lang="ko-KR" altLang="en-US" sz="1600" dirty="0">
                <a:solidFill>
                  <a:prstClr val="black"/>
                </a:solidFill>
              </a:rPr>
              <a:t>서비스와 </a:t>
            </a:r>
            <a:r>
              <a:rPr lang="ko-KR" altLang="en-US" sz="1600" dirty="0" err="1">
                <a:solidFill>
                  <a:prstClr val="black"/>
                </a:solidFill>
              </a:rPr>
              <a:t>컨텐츠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데이터를 좀더 쉽게 이용할 수 있도록 공개한 개발자를 위한 인터페이스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Naver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</a:rPr>
              <a:t>웹사이트가 </a:t>
            </a:r>
            <a:r>
              <a:rPr lang="ko-KR" altLang="en-US" sz="1600" dirty="0">
                <a:solidFill>
                  <a:prstClr val="black"/>
                </a:solidFill>
              </a:rPr>
              <a:t>자신의 기능을 이용할 수 있도록 공개한 프로그래밍 인터페이스로 내부를 모르더라도 공개된 </a:t>
            </a:r>
            <a:r>
              <a:rPr lang="en-US" altLang="ko-KR" sz="1600" dirty="0">
                <a:solidFill>
                  <a:prstClr val="black"/>
                </a:solidFill>
              </a:rPr>
              <a:t>API</a:t>
            </a:r>
            <a:r>
              <a:rPr lang="ko-KR" altLang="en-US" sz="1600" dirty="0">
                <a:solidFill>
                  <a:prstClr val="black"/>
                </a:solidFill>
              </a:rPr>
              <a:t>를 이용하여 해당 사이트의 기능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데이터들을 쉽게 이용 </a:t>
            </a:r>
            <a:r>
              <a:rPr lang="ko-KR" altLang="en-US" sz="1600" dirty="0" smtClean="0">
                <a:solidFill>
                  <a:prstClr val="black"/>
                </a:solidFill>
              </a:rPr>
              <a:t>가능 </a:t>
            </a:r>
            <a:r>
              <a:rPr lang="en-US" altLang="ko-KR" sz="1600" dirty="0" smtClean="0">
                <a:solidFill>
                  <a:prstClr val="black"/>
                </a:solidFill>
              </a:rPr>
              <a:t>(Nate)</a:t>
            </a:r>
          </a:p>
          <a:p>
            <a:pPr marL="0" lvl="0" indent="0">
              <a:buNone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a </a:t>
            </a:r>
            <a:r>
              <a:rPr lang="en-US" altLang="ko-KR" sz="1600" dirty="0">
                <a:solidFill>
                  <a:prstClr val="black"/>
                </a:solidFill>
              </a:rPr>
              <a:t>word used to describe sets of technologies that enable websites to interact with each other by using REST, SOAP, JavaScript and other web </a:t>
            </a:r>
            <a:r>
              <a:rPr lang="en-US" altLang="ko-KR" sz="1600" dirty="0" smtClean="0">
                <a:solidFill>
                  <a:prstClr val="black"/>
                </a:solidFill>
              </a:rPr>
              <a:t>technologies (Wikipedia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800" b="1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228184" y="116632"/>
            <a:ext cx="28083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SoapUI</a:t>
            </a:r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(6) Send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클릭해서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호출하고 결과를 확인한다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56784" cy="4751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>
            <a:off x="4211960" y="2132856"/>
            <a:ext cx="2664296" cy="20882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(7) Tests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호출 결과를 검증하는 스크립트를 추가한다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문구를 설명하는 구문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</a:t>
            </a:r>
            <a:r>
              <a:rPr lang="en-US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검증인지 설명 문구</a:t>
            </a:r>
            <a:r>
              <a:rPr lang="en-US" altLang="ko-KR" sz="1000" i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= ~~</a:t>
            </a:r>
          </a:p>
          <a:p>
            <a:pPr marL="0" lvl="0" indent="0">
              <a:buNone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(a)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코드를 확인하는 구문 예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responseCode.code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=== 200</a:t>
            </a:r>
          </a:p>
          <a:p>
            <a:pPr marL="0" lvl="0" indent="0">
              <a:buNone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(b)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노드가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존재하는지를 검증하는 구문 예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_.has(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000" i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확인하려는노드명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 marL="0" lvl="0" indent="0">
              <a:buNone/>
            </a:pP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(c)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노드의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검증하는 구문 예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.’</a:t>
            </a:r>
            <a:r>
              <a:rPr lang="ko-KR" altLang="en-US" sz="1000" i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노드명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=== ‘</a:t>
            </a:r>
            <a:r>
              <a:rPr lang="ko-KR" altLang="en-US" sz="1000" i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기대값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_.get(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000" i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노드명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’) === ‘</a:t>
            </a:r>
            <a:r>
              <a:rPr lang="ko-KR" altLang="en-US" sz="1000" i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기대값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marL="0" lvl="0" indent="0">
              <a:buNone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 Send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호출해 보면 실제 테스트 결과가 하단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Results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표시된다 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2636912"/>
            <a:ext cx="432048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tests["response code is 200"] =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responseCode.code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=== 200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>
              <a:lnSpc>
                <a:spcPct val="150000"/>
              </a:lnSpc>
            </a:pPr>
            <a:endParaRPr lang="en-US" altLang="ko-KR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8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 {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JSON.parse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responseBody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tests['response is valid JSON'] = true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 (e)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{};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tests['response is valid JSON'] = false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['response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contains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notExistElement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'] = _.has(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notExistElement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['response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contains total'] = _.has(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'total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['response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contains start'] = _.has(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'start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['response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contains display'] = _.has(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'display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['response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contains items'] = _.has(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'items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["total count is 15"] =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responseJSON.total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=== 15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tests['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 contains argument passed as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parameter'] = ('test' in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responseJSON.args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tests['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passed via request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has value "123"'] = (_.get(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responseJSON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en-US" altLang="ko-KR" sz="8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args.test</a:t>
            </a:r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 === //"123");</a:t>
            </a:r>
            <a:endParaRPr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43708"/>
            <a:ext cx="4145338" cy="3449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1979712" y="3356992"/>
            <a:ext cx="144016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테스트 케이스의 구성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실습에서는 하나의 검색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여러 개의 테스트 케이스를 작성하므로 현재 호출의 이름을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200" dirty="0" smtClean="0">
                <a:solidFill>
                  <a:srgbClr val="FF0000"/>
                </a:solidFill>
              </a:rPr>
              <a:t>MovieSearchTest_200ok_01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입력하고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앞에서 만든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TestSuite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선택해 저장한다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1370"/>
            <a:ext cx="5436095" cy="3385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99" y="4353289"/>
            <a:ext cx="2808312" cy="1812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4211960" y="2650613"/>
            <a:ext cx="1512168" cy="720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48109" y="2362581"/>
            <a:ext cx="278775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</a:rPr>
              <a:t>MovieSearchTest_200ok_01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저장할 폴더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앞에서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SearchAPITestSuite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폴더 선택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9219" idx="1"/>
          </p:cNvCxnSpPr>
          <p:nvPr/>
        </p:nvCxnSpPr>
        <p:spPr>
          <a:xfrm flipH="1" flipV="1">
            <a:off x="3203848" y="4641321"/>
            <a:ext cx="1439651" cy="61797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99792" y="3101245"/>
            <a:ext cx="20681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MovieSearchTest_200ok_01</a:t>
            </a:r>
          </a:p>
        </p:txBody>
      </p:sp>
    </p:spTree>
    <p:extLst>
      <p:ext uri="{BB962C8B-B14F-4D97-AF65-F5344CB8AC3E}">
        <p14:creationId xmlns:p14="http://schemas.microsoft.com/office/powerpoint/2010/main" val="20584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테스트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Duplicate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기존 테스트 케이스 수정 및 다음의 두 개 테스트 케이스를 추가한다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① : MovieSearchTest_200ok_01 :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필수입력인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“query”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입력만 값을 넣어 조회 후 선택입력 값들이 디폴트 값으로 수행되었는지 확인하는 테스트 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② :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MovieSearchTest_200ok_02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선택입력을 포함한 모든 값을 넣고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값이 아닌 직접 입력한 값으로 동작하는지 확인하는 테스트 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③ : MovieSearchTest_400BadRequest_01 :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명세에 정의된 대로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 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BadRequest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중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‘display’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유효하지 않은 값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notInt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정의된 에러 코드와 설명이 반환되는지 확인하는 테스트 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3886200" cy="258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68144" y="4005065"/>
            <a:ext cx="2122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MovieSearchTest_200ok_02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4736178"/>
            <a:ext cx="271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MovieSearchTest_400BadRequest_01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8" idx="3"/>
            <a:endCxn id="4" idx="1"/>
          </p:cNvCxnSpPr>
          <p:nvPr/>
        </p:nvCxnSpPr>
        <p:spPr>
          <a:xfrm flipV="1">
            <a:off x="4661128" y="4143565"/>
            <a:ext cx="1207016" cy="13016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8" idx="3"/>
            <a:endCxn id="8" idx="1"/>
          </p:cNvCxnSpPr>
          <p:nvPr/>
        </p:nvCxnSpPr>
        <p:spPr>
          <a:xfrm flipV="1">
            <a:off x="4661128" y="4874678"/>
            <a:ext cx="1207016" cy="57054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9136" y="5306725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62121" y="4474568"/>
            <a:ext cx="75373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148064" y="5045115"/>
            <a:ext cx="75373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17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호출을 위해 사전에 받은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개인키를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헤더에 입력한다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탭을 클릭하고 적절한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key-value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3468"/>
            <a:ext cx="3672408" cy="12582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84440" y="1612946"/>
            <a:ext cx="412000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tests["start default value is 1"]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responseJSON.start</a:t>
            </a:r>
            <a:r>
              <a:rPr lang="en-US" altLang="ko-KR" sz="1000" dirty="0">
                <a:solidFill>
                  <a:srgbClr val="FF0000"/>
                </a:solidFill>
              </a:rPr>
              <a:t> === 1</a:t>
            </a:r>
            <a:r>
              <a:rPr lang="en-US" altLang="ko-KR" sz="1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tests</a:t>
            </a:r>
            <a:r>
              <a:rPr lang="en-US" altLang="ko-KR" sz="1000" dirty="0">
                <a:solidFill>
                  <a:srgbClr val="FF0000"/>
                </a:solidFill>
              </a:rPr>
              <a:t>["display default value is 10"]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responseJSON.display</a:t>
            </a:r>
            <a:r>
              <a:rPr lang="en-US" altLang="ko-KR" sz="1000" dirty="0">
                <a:solidFill>
                  <a:srgbClr val="FF0000"/>
                </a:solidFill>
              </a:rPr>
              <a:t> === 10;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4" y="2955107"/>
            <a:ext cx="3705720" cy="14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509542" y="2955107"/>
            <a:ext cx="412000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tests["display value is not 10"]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responseJSON.display</a:t>
            </a:r>
            <a:r>
              <a:rPr lang="en-US" altLang="ko-KR" sz="1000" dirty="0">
                <a:solidFill>
                  <a:srgbClr val="FF0000"/>
                </a:solidFill>
              </a:rPr>
              <a:t> !== 10;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3788"/>
            <a:ext cx="3672408" cy="1661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531964" y="4503788"/>
            <a:ext cx="450453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tests["response code is 400 Bad Request"] = </a:t>
            </a:r>
            <a:r>
              <a:rPr lang="en-US" altLang="ko-KR" sz="1000" dirty="0" err="1">
                <a:solidFill>
                  <a:srgbClr val="FF0000"/>
                </a:solidFill>
              </a:rPr>
              <a:t>responseCode.code</a:t>
            </a:r>
            <a:r>
              <a:rPr lang="en-US" altLang="ko-KR" sz="1000" dirty="0">
                <a:solidFill>
                  <a:srgbClr val="FF0000"/>
                </a:solidFill>
              </a:rPr>
              <a:t> === 400</a:t>
            </a:r>
            <a:r>
              <a:rPr lang="en-US" altLang="ko-KR" sz="1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~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tests["</a:t>
            </a:r>
            <a:r>
              <a:rPr lang="en-US" altLang="ko-KR" sz="1000" dirty="0" err="1">
                <a:solidFill>
                  <a:srgbClr val="FF0000"/>
                </a:solidFill>
              </a:rPr>
              <a:t>errorMessage</a:t>
            </a:r>
            <a:r>
              <a:rPr lang="en-US" altLang="ko-KR" sz="1000" dirty="0">
                <a:solidFill>
                  <a:srgbClr val="FF0000"/>
                </a:solidFill>
              </a:rPr>
              <a:t> checking"] = _.get(</a:t>
            </a:r>
            <a:r>
              <a:rPr lang="en-US" altLang="ko-KR" sz="1000" dirty="0" err="1">
                <a:solidFill>
                  <a:srgbClr val="FF0000"/>
                </a:solidFill>
              </a:rPr>
              <a:t>responseJSON</a:t>
            </a:r>
            <a:r>
              <a:rPr lang="en-US" altLang="ko-KR" sz="1000" dirty="0">
                <a:solidFill>
                  <a:srgbClr val="FF0000"/>
                </a:solidFill>
              </a:rPr>
              <a:t>, '</a:t>
            </a:r>
            <a:r>
              <a:rPr lang="en-US" altLang="ko-KR" sz="1000" dirty="0" err="1">
                <a:solidFill>
                  <a:srgbClr val="FF0000"/>
                </a:solidFill>
              </a:rPr>
              <a:t>errorMessage</a:t>
            </a:r>
            <a:r>
              <a:rPr lang="en-US" altLang="ko-KR" sz="1000" dirty="0">
                <a:solidFill>
                  <a:srgbClr val="FF0000"/>
                </a:solidFill>
              </a:rPr>
              <a:t>') === "Invalid display value (</a:t>
            </a:r>
            <a:r>
              <a:rPr lang="ko-KR" altLang="en-US" sz="1000" dirty="0">
                <a:solidFill>
                  <a:srgbClr val="FF0000"/>
                </a:solidFill>
              </a:rPr>
              <a:t>부적절한 </a:t>
            </a:r>
            <a:r>
              <a:rPr lang="en-US" altLang="ko-KR" sz="1000" dirty="0">
                <a:solidFill>
                  <a:srgbClr val="FF0000"/>
                </a:solidFill>
              </a:rPr>
              <a:t>display </a:t>
            </a:r>
            <a:r>
              <a:rPr lang="ko-KR" altLang="en-US" sz="1000" dirty="0">
                <a:solidFill>
                  <a:srgbClr val="FF0000"/>
                </a:solidFill>
              </a:rPr>
              <a:t>값입니다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.)";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tests</a:t>
            </a:r>
            <a:r>
              <a:rPr lang="en-US" altLang="ko-KR" sz="1000" dirty="0">
                <a:solidFill>
                  <a:srgbClr val="FF0000"/>
                </a:solidFill>
              </a:rPr>
              <a:t>["detail </a:t>
            </a:r>
            <a:r>
              <a:rPr lang="en-US" altLang="ko-KR" sz="1000" dirty="0" err="1">
                <a:solidFill>
                  <a:srgbClr val="FF0000"/>
                </a:solidFill>
              </a:rPr>
              <a:t>errorCode</a:t>
            </a:r>
            <a:r>
              <a:rPr lang="en-US" altLang="ko-KR" sz="1000" dirty="0">
                <a:solidFill>
                  <a:srgbClr val="FF0000"/>
                </a:solidFill>
              </a:rPr>
              <a:t> checking"] = _.get(</a:t>
            </a:r>
            <a:r>
              <a:rPr lang="en-US" altLang="ko-KR" sz="1000" dirty="0" err="1">
                <a:solidFill>
                  <a:srgbClr val="FF0000"/>
                </a:solidFill>
              </a:rPr>
              <a:t>responseJSON</a:t>
            </a:r>
            <a:r>
              <a:rPr lang="en-US" altLang="ko-KR" sz="1000" dirty="0">
                <a:solidFill>
                  <a:srgbClr val="FF0000"/>
                </a:solidFill>
              </a:rPr>
              <a:t>, '</a:t>
            </a:r>
            <a:r>
              <a:rPr lang="en-US" altLang="ko-KR" sz="1000" dirty="0" err="1">
                <a:solidFill>
                  <a:srgbClr val="FF0000"/>
                </a:solidFill>
              </a:rPr>
              <a:t>errorCode</a:t>
            </a:r>
            <a:r>
              <a:rPr lang="en-US" altLang="ko-KR" sz="1000" dirty="0">
                <a:solidFill>
                  <a:srgbClr val="FF0000"/>
                </a:solidFill>
              </a:rPr>
              <a:t>') === "SE02</a:t>
            </a:r>
            <a:r>
              <a:rPr lang="en-US" altLang="ko-KR" sz="1000" dirty="0" smtClean="0">
                <a:solidFill>
                  <a:srgbClr val="FF0000"/>
                </a:solidFill>
              </a:rPr>
              <a:t>";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7743" y="4791820"/>
            <a:ext cx="1263471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 display = ‘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ss</a:t>
            </a:r>
            <a:r>
              <a:rPr lang="en-US" altLang="ko-KR" sz="1100" dirty="0" smtClean="0">
                <a:solidFill>
                  <a:srgbClr val="FF0000"/>
                </a:solidFill>
              </a:rPr>
              <a:t>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2654" y="3279652"/>
            <a:ext cx="1519386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 모든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입력값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입력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 display = ‘5’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2267095"/>
            <a:ext cx="344879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 필수입력인 </a:t>
            </a:r>
            <a:r>
              <a:rPr lang="en-US" altLang="ko-KR" sz="1100" dirty="0" smtClean="0">
                <a:solidFill>
                  <a:srgbClr val="FF0000"/>
                </a:solidFill>
              </a:rPr>
              <a:t>query </a:t>
            </a:r>
            <a:r>
              <a:rPr lang="ko-KR" altLang="en-US" sz="1100" dirty="0" smtClean="0">
                <a:solidFill>
                  <a:srgbClr val="FF0000"/>
                </a:solidFill>
              </a:rPr>
              <a:t>값만 입력 </a:t>
            </a:r>
            <a:r>
              <a:rPr lang="en-US" altLang="ko-KR" sz="1100" dirty="0" smtClean="0">
                <a:solidFill>
                  <a:srgbClr val="FF0000"/>
                </a:solidFill>
              </a:rPr>
              <a:t>–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검색어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‘terminator’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6792"/>
            <a:ext cx="2710358" cy="3135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en-US" altLang="ko-KR" sz="11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MovieSearchTest_200ok_01</a:t>
            </a:r>
            <a:r>
              <a:rPr lang="ko-KR" altLang="en-US" sz="11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수정</a:t>
            </a:r>
            <a:endParaRPr lang="en-US" altLang="ko-KR" sz="11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2897566"/>
            <a:ext cx="2784011" cy="3037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②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MovieSearchTest_200ok_02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</a:t>
            </a:r>
            <a:endParaRPr lang="en-US" altLang="ko-KR" sz="11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4431780"/>
            <a:ext cx="3462833" cy="3037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③ :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MovieSearchTest_400BadRequest_01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1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5)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여러 호출 테스트 실행과 결과 확인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단일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Collection, Folder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하위의 모든 테스트를 실행하기 위해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Runner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실행합니다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Runner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Collection Runner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테스트를 수행할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선택합니다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2324318" cy="3577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5888"/>
            <a:ext cx="4582002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195736" y="2569864"/>
            <a:ext cx="144016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249216" cy="4752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실행과 관련된 설정을 수행하고 하단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XXX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테스트를 실행한다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35896" y="3068961"/>
            <a:ext cx="5112568" cy="2880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7935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※ </a:t>
            </a: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옵션 설명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Environment: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테스트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상황에 따라 변경되는 값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예를 들면 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BASE URL)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을 별도 정의하고 참조한 경우 실행 환경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(key-value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셋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)</a:t>
            </a:r>
            <a:r>
              <a:rPr kumimoji="1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정의를 선택한다</a:t>
            </a:r>
            <a:endParaRPr kumimoji="1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※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/>
                <a:ea typeface="맑은 고딕"/>
                <a:cs typeface="Consolas" pitchFamily="49" charset="0"/>
              </a:rPr>
              <a:t>고급</a:t>
            </a:r>
            <a:r>
              <a:rPr kumimoji="1" lang="en-US" altLang="ko-KR" sz="1000" dirty="0" smtClean="0">
                <a:latin typeface="맑은 고딕"/>
                <a:ea typeface="맑은 고딕"/>
                <a:cs typeface="Consolas" pitchFamily="49" charset="0"/>
              </a:rPr>
              <a:t>. Environment </a:t>
            </a:r>
            <a:r>
              <a:rPr kumimoji="1" lang="ko-KR" altLang="en-US" sz="1000" dirty="0" smtClean="0">
                <a:latin typeface="맑은 고딕"/>
                <a:ea typeface="맑은 고딕"/>
                <a:cs typeface="Consolas" pitchFamily="49" charset="0"/>
              </a:rPr>
              <a:t>장 참조</a:t>
            </a:r>
            <a:r>
              <a:rPr kumimoji="1" lang="en-US" altLang="ko-KR" sz="1000" dirty="0" smtClean="0">
                <a:latin typeface="맑은 고딕"/>
                <a:ea typeface="맑은 고딕"/>
                <a:cs typeface="Consolas" pitchFamily="49" charset="0"/>
              </a:rPr>
              <a:t>)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Iterations: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테스트를 몇 번 반복 수행할 지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Delay: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각 호출 사이의 대기 시간 설정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Log Response: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응답값을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로그로 저장하는 옵션을 설정한다</a:t>
            </a:r>
            <a:endParaRPr kumimoji="1" lang="en-US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. Data: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호출 시 사용되는 데이터를 파일 형태로 동적으로 설정할 때의 옵션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en-US" altLang="ko-KR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json</a:t>
            </a: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/csv)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kumimoji="1" lang="en-US" altLang="ko-KR" sz="1000" dirty="0">
                <a:cs typeface="Consolas" pitchFamily="49" charset="0"/>
              </a:rPr>
              <a:t>※</a:t>
            </a:r>
            <a:r>
              <a:rPr kumimoji="1" lang="ko-KR" altLang="en-US" sz="1000" dirty="0">
                <a:cs typeface="Consolas" pitchFamily="49" charset="0"/>
              </a:rPr>
              <a:t>고급</a:t>
            </a:r>
            <a:r>
              <a:rPr kumimoji="1" lang="en-US" altLang="ko-KR" sz="1000" dirty="0">
                <a:cs typeface="Consolas" pitchFamily="49" charset="0"/>
              </a:rPr>
              <a:t>. </a:t>
            </a:r>
            <a:r>
              <a:rPr kumimoji="1" lang="en-US" altLang="ko-KR" sz="1000" dirty="0" smtClean="0">
                <a:cs typeface="Consolas" pitchFamily="49" charset="0"/>
              </a:rPr>
              <a:t>Data </a:t>
            </a:r>
            <a:r>
              <a:rPr kumimoji="1" lang="ko-KR" altLang="en-US" sz="1000" dirty="0" smtClean="0">
                <a:cs typeface="Consolas" pitchFamily="49" charset="0"/>
              </a:rPr>
              <a:t>파일 사용</a:t>
            </a:r>
            <a:r>
              <a:rPr kumimoji="1" lang="en-US" altLang="ko-KR" sz="1000" dirty="0" smtClean="0">
                <a:cs typeface="Consolas" pitchFamily="49" charset="0"/>
              </a:rPr>
              <a:t>)</a:t>
            </a:r>
            <a:endParaRPr kumimoji="1"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3966964"/>
            <a:ext cx="1656184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55576" y="4293096"/>
            <a:ext cx="1008112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99592" y="4581128"/>
            <a:ext cx="1152128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55576" y="4897735"/>
            <a:ext cx="144016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3608" y="5200625"/>
            <a:ext cx="1008112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RunXX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Results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앞에서 작성한 테스트 결과가 표시된다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우상단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Results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테스트 수행 결과를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 파일로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271211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4093071" cy="2927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851920" y="2492896"/>
            <a:ext cx="1102859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51920" y="2750731"/>
            <a:ext cx="69762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91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더 살펴보기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POST / PUT / DELETE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호출하기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Variable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값 참조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Environment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정의를 통한 로컬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환경 정의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Export/ Import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기능으로 스크립트 공유하기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Jenkins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테스트 자동 수행 소개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인증서 설정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프록시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1) POST / PUT / DELETE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호출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기본적으로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DELETE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GET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방식과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유사하고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PUT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방식은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방식과 유사하므로 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맑은 고딕"/>
                <a:ea typeface="맑은 고딕"/>
              </a:rPr>
              <a:t>위주로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소개한다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(0) POST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샘플 도메인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스펙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확인 </a:t>
            </a:r>
            <a:r>
              <a:rPr lang="en-US" altLang="ko-KR" sz="1200" dirty="0">
                <a:solidFill>
                  <a:prstClr val="black"/>
                </a:solidFill>
              </a:rPr>
              <a:t>: </a:t>
            </a:r>
            <a:r>
              <a:rPr lang="en-US" altLang="ko-KR" sz="1200" dirty="0">
                <a:solidFill>
                  <a:prstClr val="black"/>
                </a:solidFill>
                <a:hlinkClick r:id="rId2"/>
              </a:rPr>
              <a:t>http://petstore.swagger.io</a:t>
            </a:r>
            <a:r>
              <a:rPr lang="en-US" altLang="ko-KR" sz="1200" dirty="0" smtClean="0">
                <a:solidFill>
                  <a:prstClr val="black"/>
                </a:solidFill>
                <a:hlinkClick r:id="rId2"/>
              </a:rPr>
              <a:t>/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테스트하려는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=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User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(1)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클릭해 신규 호출을 생성하고 요청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URL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테스트하려는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Path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연결하여 입력한다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1"/>
            <a:ext cx="3240360" cy="19627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90164"/>
            <a:ext cx="3362887" cy="1944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804" y="3533177"/>
            <a:ext cx="1038555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4703" y="4144150"/>
            <a:ext cx="24125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4" idx="1"/>
          </p:cNvCxnSpPr>
          <p:nvPr/>
        </p:nvCxnSpPr>
        <p:spPr>
          <a:xfrm>
            <a:off x="1611359" y="3605185"/>
            <a:ext cx="548373" cy="16289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4" idx="1"/>
          </p:cNvCxnSpPr>
          <p:nvPr/>
        </p:nvCxnSpPr>
        <p:spPr>
          <a:xfrm flipV="1">
            <a:off x="1245962" y="3768075"/>
            <a:ext cx="913770" cy="44808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176464" cy="214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59732" y="3637270"/>
            <a:ext cx="252184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rgbClr val="0000FF"/>
                </a:solidFill>
              </a:rPr>
              <a:t>http://petstore.swagger.io/v2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/user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>
            <a:stCxn id="4" idx="3"/>
          </p:cNvCxnSpPr>
          <p:nvPr/>
        </p:nvCxnSpPr>
        <p:spPr>
          <a:xfrm flipV="1">
            <a:off x="4681576" y="3605185"/>
            <a:ext cx="538496" cy="16289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직사각형 2050"/>
          <p:cNvSpPr/>
          <p:nvPr/>
        </p:nvSpPr>
        <p:spPr>
          <a:xfrm>
            <a:off x="2025687" y="3398803"/>
            <a:ext cx="10294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b="1" dirty="0"/>
          </a:p>
        </p:txBody>
      </p:sp>
      <p:cxnSp>
        <p:nvCxnSpPr>
          <p:cNvPr id="2053" name="직선 화살표 연결선 2052"/>
          <p:cNvCxnSpPr/>
          <p:nvPr/>
        </p:nvCxnSpPr>
        <p:spPr>
          <a:xfrm>
            <a:off x="5436096" y="3068960"/>
            <a:ext cx="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RESTful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웹 서비스</a:t>
            </a:r>
            <a:endParaRPr lang="en-US" altLang="ko-KR" sz="18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6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6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6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  - </a:t>
            </a:r>
            <a:r>
              <a:rPr lang="en-US" altLang="ko-KR" sz="1600" dirty="0"/>
              <a:t>REST (Representational State Transfer)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 smtClean="0"/>
              <a:t>  - SOAP</a:t>
            </a:r>
            <a:r>
              <a:rPr lang="ko-KR" altLang="en-US" sz="1600" dirty="0"/>
              <a:t>기반</a:t>
            </a:r>
            <a:r>
              <a:rPr lang="en-US" altLang="ko-KR" sz="1600" dirty="0"/>
              <a:t>, WSDL</a:t>
            </a:r>
            <a:r>
              <a:rPr lang="ko-KR" altLang="en-US" sz="1600" dirty="0"/>
              <a:t>기반 </a:t>
            </a:r>
            <a:r>
              <a:rPr lang="ko-KR" altLang="en-US" sz="1600" dirty="0" err="1"/>
              <a:t>웹서비스를</a:t>
            </a:r>
            <a:r>
              <a:rPr lang="ko-KR" altLang="en-US" sz="1600" dirty="0"/>
              <a:t> 대체하는 개념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쉬운 </a:t>
            </a:r>
            <a:r>
              <a:rPr lang="ko-KR" altLang="en-US" sz="1600" dirty="0" err="1"/>
              <a:t>사용성으로</a:t>
            </a:r>
            <a:r>
              <a:rPr lang="ko-KR" altLang="en-US" sz="1600" dirty="0"/>
              <a:t> </a:t>
            </a:r>
            <a:r>
              <a:rPr lang="en-US" altLang="ko-KR" sz="1600" dirty="0"/>
              <a:t>Yahoo, Google, Facebook </a:t>
            </a:r>
            <a:r>
              <a:rPr lang="ko-KR" altLang="en-US" sz="1600" dirty="0"/>
              <a:t>등 각 서비스들이 </a:t>
            </a:r>
            <a:r>
              <a:rPr lang="en-US" altLang="ko-KR" sz="1600" dirty="0"/>
              <a:t>SOAP, WSDL</a:t>
            </a:r>
            <a:r>
              <a:rPr lang="ko-KR" altLang="en-US" sz="1600" dirty="0"/>
              <a:t>을 대체하여 </a:t>
            </a:r>
            <a:endParaRPr lang="en-US" altLang="ko-KR" sz="1600" dirty="0" smtClean="0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서비스 중</a:t>
            </a:r>
            <a:endParaRPr lang="en-US" altLang="ko-KR" sz="1600" dirty="0" smtClean="0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CRUD</a:t>
            </a:r>
            <a:r>
              <a:rPr lang="ko-KR" altLang="en-US" sz="1600" dirty="0"/>
              <a:t>를 위해 </a:t>
            </a:r>
            <a:r>
              <a:rPr lang="en-US" altLang="ko-KR" sz="1600" dirty="0"/>
              <a:t>HTTP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Stateless </a:t>
            </a:r>
            <a:r>
              <a:rPr lang="ko-KR" altLang="en-US" sz="1600" dirty="0"/>
              <a:t>함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요청을 위해 특정 값</a:t>
            </a:r>
            <a:r>
              <a:rPr lang="en-US" altLang="ko-KR" sz="1600" dirty="0"/>
              <a:t>, </a:t>
            </a:r>
            <a:r>
              <a:rPr lang="ko-KR" altLang="en-US" sz="1600" dirty="0"/>
              <a:t>세션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쿠키값을</a:t>
            </a:r>
            <a:r>
              <a:rPr lang="ko-KR" altLang="en-US" sz="1600" dirty="0"/>
              <a:t> 유지 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구조와 같은 </a:t>
            </a:r>
            <a:r>
              <a:rPr lang="en-US" altLang="ko-KR" sz="1600" dirty="0"/>
              <a:t>URI </a:t>
            </a:r>
            <a:r>
              <a:rPr lang="ko-KR" altLang="en-US" sz="1600" dirty="0"/>
              <a:t>을 통한 리소스 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XML</a:t>
            </a:r>
            <a:r>
              <a:rPr lang="en-US" altLang="ko-KR" sz="1600" dirty="0"/>
              <a:t>, JSON </a:t>
            </a:r>
            <a:r>
              <a:rPr lang="ko-KR" altLang="en-US" sz="1600" dirty="0"/>
              <a:t>데이터 구조를 통한 데이터 전송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228184" y="116632"/>
            <a:ext cx="28083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SoapUI</a:t>
            </a:r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4488" y="1628800"/>
            <a:ext cx="7848872" cy="7200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웹 상에 공개되는 </a:t>
            </a: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OpenAPI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경우 </a:t>
            </a: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RESTful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웹서비스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(*)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 구현되는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16549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Method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종류를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설정한다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(3)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명세 상으로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요청되는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PATH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변수 또는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Query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변수가 없으므로 바로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POST/PUT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방식에 입력하는 요청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Body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작성한다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Body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탭 선택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raw &gt; JSON(application/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선택한다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※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요청하는 형식의 정보는 모두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명세에 나와있다 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448272" cy="21771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45" y="2276872"/>
            <a:ext cx="5447603" cy="3202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1115616" y="3284984"/>
            <a:ext cx="216024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03648" y="3284984"/>
            <a:ext cx="324036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76056" y="3365463"/>
            <a:ext cx="216024" cy="13554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580112" y="3537012"/>
            <a:ext cx="504056" cy="5819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(4) </a:t>
            </a:r>
            <a:r>
              <a:rPr lang="en-US" altLang="ko-KR" sz="1200" dirty="0">
                <a:solidFill>
                  <a:prstClr val="black"/>
                </a:solidFill>
              </a:rPr>
              <a:t>API </a:t>
            </a:r>
            <a:r>
              <a:rPr lang="ko-KR" altLang="en-US" sz="1200" dirty="0" err="1">
                <a:solidFill>
                  <a:prstClr val="black"/>
                </a:solidFill>
              </a:rPr>
              <a:t>스펙을</a:t>
            </a:r>
            <a:r>
              <a:rPr lang="ko-KR" altLang="en-US" sz="1200" dirty="0">
                <a:solidFill>
                  <a:prstClr val="black"/>
                </a:solidFill>
              </a:rPr>
              <a:t> 참조 또는 </a:t>
            </a:r>
            <a:r>
              <a:rPr lang="en-US" altLang="ko-KR" sz="1200" dirty="0">
                <a:solidFill>
                  <a:prstClr val="black"/>
                </a:solidFill>
              </a:rPr>
              <a:t>Example value</a:t>
            </a:r>
            <a:r>
              <a:rPr lang="ko-KR" altLang="en-US" sz="1200" dirty="0">
                <a:solidFill>
                  <a:prstClr val="black"/>
                </a:solidFill>
              </a:rPr>
              <a:t>를 참조하여 입력 </a:t>
            </a:r>
            <a:r>
              <a:rPr lang="en-US" altLang="ko-KR" sz="1200" dirty="0">
                <a:solidFill>
                  <a:prstClr val="black"/>
                </a:solidFill>
              </a:rPr>
              <a:t>Body</a:t>
            </a:r>
            <a:r>
              <a:rPr lang="ko-KR" altLang="en-US" sz="1200" dirty="0">
                <a:solidFill>
                  <a:prstClr val="black"/>
                </a:solidFill>
              </a:rPr>
              <a:t>를 구성한다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0768"/>
            <a:ext cx="4650162" cy="2936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2695575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695575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737526" y="1778401"/>
            <a:ext cx="158417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 정의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구부러진 연결선 6"/>
          <p:cNvCxnSpPr>
            <a:stCxn id="4099" idx="3"/>
            <a:endCxn id="4098" idx="3"/>
          </p:cNvCxnSpPr>
          <p:nvPr/>
        </p:nvCxnSpPr>
        <p:spPr>
          <a:xfrm>
            <a:off x="3307135" y="2564904"/>
            <a:ext cx="12700" cy="2592288"/>
          </a:xfrm>
          <a:prstGeom prst="curvedConnector3">
            <a:avLst>
              <a:gd name="adj1" fmla="val 2127268"/>
            </a:avLst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30" idx="6"/>
            <a:endCxn id="11" idx="2"/>
          </p:cNvCxnSpPr>
          <p:nvPr/>
        </p:nvCxnSpPr>
        <p:spPr>
          <a:xfrm flipV="1">
            <a:off x="3609841" y="3184957"/>
            <a:ext cx="530111" cy="604083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139952" y="2940913"/>
            <a:ext cx="432048" cy="488087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74209" y="3717032"/>
            <a:ext cx="135632" cy="144016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3968" y="2636912"/>
            <a:ext cx="1224136" cy="1080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51720" y="4037002"/>
            <a:ext cx="142248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작성되어 있는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Example value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7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(5)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적절하게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수행 결과를 확인하는 스크립트를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Tests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탭에 작성하고 호출하여 확인한다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6" y="1324768"/>
            <a:ext cx="6048670" cy="4912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904894" y="2609791"/>
            <a:ext cx="3010519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PUT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방식의 호출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&amp; Path parameter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처리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(1) PUT(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방식은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POST(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방식과 거의 유사하며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POST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방식과 다른 점은 호출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상에 수정하려는 데이터의 키 값이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포함되는게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일반적이다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상에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“:</a:t>
            </a:r>
            <a:r>
              <a:rPr lang="ko-KR" altLang="en-US" sz="1200" i="1" dirty="0" err="1" smtClean="0">
                <a:solidFill>
                  <a:srgbClr val="0000FF"/>
                </a:solidFill>
                <a:latin typeface="맑은 고딕"/>
                <a:ea typeface="맑은 고딕"/>
              </a:rPr>
              <a:t>변수명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처리하면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Params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영역에 별도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파라미터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처리가 가능하다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3" y="2564904"/>
            <a:ext cx="3861629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23587" y="2578721"/>
            <a:ext cx="578872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2276872"/>
            <a:ext cx="31550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username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 parameter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사용됨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5076" y="2276872"/>
            <a:ext cx="4413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“: username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입력하면 하단에 자동으로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입력 창이 표시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06" y="2572914"/>
            <a:ext cx="4648282" cy="3592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666286" cy="3278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499992" y="3717032"/>
            <a:ext cx="4530382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6116" y="3157984"/>
            <a:ext cx="57606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3030264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17" idx="2"/>
            <a:endCxn id="15" idx="0"/>
          </p:cNvCxnSpPr>
          <p:nvPr/>
        </p:nvCxnSpPr>
        <p:spPr>
          <a:xfrm flipH="1">
            <a:off x="6765183" y="3318296"/>
            <a:ext cx="1371213" cy="3987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960440" cy="2078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52028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값 참조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지원하는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Global &gt; Collection &gt; Environment &gt; Local &gt; Data</a:t>
            </a:r>
          </a:p>
          <a:p>
            <a:pPr marL="0" lv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Variable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설정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설정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Collection Edit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탭에 설정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Environment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설정 등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(2)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이용한 설정 예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pm.environment.set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variable_key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variable_value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 </a:t>
            </a:r>
          </a:p>
          <a:p>
            <a:pPr marL="0" lv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pm.globals.set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variable_key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variable_value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94" y="897000"/>
            <a:ext cx="2118146" cy="1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085233" y="4800205"/>
            <a:ext cx="720080" cy="3209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1043608" y="4238750"/>
            <a:ext cx="2041625" cy="7219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93865"/>
            <a:ext cx="3960440" cy="2071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7176" idx="1"/>
          </p:cNvCxnSpPr>
          <p:nvPr/>
        </p:nvCxnSpPr>
        <p:spPr>
          <a:xfrm flipH="1">
            <a:off x="7014261" y="4223992"/>
            <a:ext cx="673673" cy="2809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34" y="3943036"/>
            <a:ext cx="910503" cy="561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07467" y="5462017"/>
            <a:ext cx="3240360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50255" y="3847644"/>
            <a:ext cx="199501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Collection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57302" y="3847644"/>
            <a:ext cx="199501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520280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200" b="1" dirty="0" smtClean="0">
                <a:solidFill>
                  <a:prstClr val="black"/>
                </a:solidFill>
              </a:rPr>
              <a:t> 3)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설정한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Variable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의 사용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 (</a:t>
            </a:r>
            <a:r>
              <a:rPr lang="en-US" altLang="ko-KR" sz="1200" dirty="0">
                <a:solidFill>
                  <a:prstClr val="black"/>
                </a:solidFill>
              </a:rPr>
              <a:t>1) </a:t>
            </a:r>
            <a:r>
              <a:rPr lang="ko-KR" altLang="en-US" sz="1200" dirty="0" smtClean="0">
                <a:solidFill>
                  <a:prstClr val="black"/>
                </a:solidFill>
              </a:rPr>
              <a:t>호출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빌더에서</a:t>
            </a:r>
            <a:r>
              <a:rPr lang="ko-KR" altLang="en-US" sz="1200" dirty="0" smtClean="0">
                <a:solidFill>
                  <a:prstClr val="black"/>
                </a:solidFill>
              </a:rPr>
              <a:t> 사용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두개의</a:t>
            </a:r>
            <a:r>
              <a:rPr lang="ko-KR" altLang="en-US" sz="1200" dirty="0" smtClean="0">
                <a:solidFill>
                  <a:prstClr val="black"/>
                </a:solidFill>
              </a:rPr>
              <a:t> 중괄호와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변수명으로</a:t>
            </a:r>
            <a:r>
              <a:rPr lang="ko-KR" altLang="en-US" sz="1200" dirty="0" smtClean="0">
                <a:solidFill>
                  <a:prstClr val="black"/>
                </a:solidFill>
              </a:rPr>
              <a:t> 사용 </a:t>
            </a:r>
            <a:r>
              <a:rPr lang="en-US" altLang="ko-KR" sz="1200" dirty="0" smtClean="0">
                <a:solidFill>
                  <a:prstClr val="black"/>
                </a:solidFill>
              </a:rPr>
              <a:t>– {{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variable_name</a:t>
            </a:r>
            <a:r>
              <a:rPr lang="en-US" altLang="ko-KR" sz="1200" dirty="0" smtClean="0">
                <a:solidFill>
                  <a:prstClr val="black"/>
                </a:solidFill>
              </a:rPr>
              <a:t>}}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(2) </a:t>
            </a:r>
            <a:r>
              <a:rPr lang="ko-KR" altLang="en-US" sz="1200" dirty="0" smtClean="0">
                <a:solidFill>
                  <a:prstClr val="black"/>
                </a:solidFill>
              </a:rPr>
              <a:t>스크립트에서 사용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/>
              <a:t>  : </a:t>
            </a:r>
            <a:r>
              <a:rPr lang="en-US" altLang="ko-KR" sz="1200" dirty="0" err="1" smtClean="0"/>
              <a:t>pm.variables.get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variable_key</a:t>
            </a:r>
            <a:r>
              <a:rPr lang="en-US" altLang="ko-KR" sz="1200" dirty="0" smtClean="0"/>
              <a:t>");  </a:t>
            </a:r>
            <a:r>
              <a:rPr lang="en-US" altLang="ko-KR" sz="1200" dirty="0" smtClean="0">
                <a:sym typeface="Wingdings" panose="05000000000000000000" pitchFamily="2" charset="2"/>
              </a:rPr>
              <a:t>&lt;- </a:t>
            </a:r>
            <a:r>
              <a:rPr lang="ko-KR" altLang="en-US" sz="1200" dirty="0" smtClean="0">
                <a:sym typeface="Wingdings" panose="05000000000000000000" pitchFamily="2" charset="2"/>
              </a:rPr>
              <a:t>자동으로 </a:t>
            </a:r>
            <a:r>
              <a:rPr lang="en-US" altLang="ko-KR" sz="1200" dirty="0" smtClean="0">
                <a:sym typeface="Wingdings" panose="05000000000000000000" pitchFamily="2" charset="2"/>
              </a:rPr>
              <a:t>Global, Environment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검색하여 가져 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pm.environment.get</a:t>
            </a: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  <a:sym typeface="Wingdings" panose="05000000000000000000" pitchFamily="2" charset="2"/>
              </a:rPr>
              <a:t>variable_key</a:t>
            </a: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");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sym typeface="Wingdings" panose="05000000000000000000" pitchFamily="2" charset="2"/>
              </a:rPr>
              <a:t> : </a:t>
            </a:r>
            <a:r>
              <a:rPr lang="en-US" altLang="ko-KR" sz="1200" dirty="0" err="1"/>
              <a:t>pm.globals.get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variable_key</a:t>
            </a:r>
            <a:r>
              <a:rPr lang="en-US" altLang="ko-KR" sz="1200" dirty="0" smtClean="0"/>
              <a:t>"); 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4235570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03648" y="3140968"/>
            <a:ext cx="199501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3125469"/>
            <a:ext cx="4248472" cy="167168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기반의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고급기능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www.getpostman.com/docs/postman/scripts/test_examples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www.getpostman.com/docs/postman/scripts/postman_sandbox_api_reference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7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※ Environment </a:t>
            </a:r>
            <a:r>
              <a:rPr lang="ko-KR" altLang="en-US" sz="1600" b="1" dirty="0">
                <a:solidFill>
                  <a:prstClr val="black"/>
                </a:solidFill>
              </a:rPr>
              <a:t>정의를 통한 로컬 </a:t>
            </a:r>
            <a:r>
              <a:rPr lang="en-US" altLang="ko-KR" sz="1600" b="1" dirty="0">
                <a:solidFill>
                  <a:prstClr val="black"/>
                </a:solidFill>
              </a:rPr>
              <a:t>/ </a:t>
            </a:r>
            <a:r>
              <a:rPr lang="ko-KR" altLang="en-US" sz="1600" b="1" dirty="0">
                <a:solidFill>
                  <a:prstClr val="black"/>
                </a:solidFill>
              </a:rPr>
              <a:t>개발 </a:t>
            </a:r>
            <a:r>
              <a:rPr lang="en-US" altLang="ko-KR" sz="1600" b="1" dirty="0">
                <a:solidFill>
                  <a:prstClr val="black"/>
                </a:solidFill>
              </a:rPr>
              <a:t>/ </a:t>
            </a:r>
            <a:r>
              <a:rPr lang="ko-KR" altLang="en-US" sz="1600" b="1" dirty="0">
                <a:solidFill>
                  <a:prstClr val="black"/>
                </a:solidFill>
              </a:rPr>
              <a:t>테스트 </a:t>
            </a:r>
            <a:r>
              <a:rPr lang="en-US" altLang="ko-KR" sz="1600" b="1" dirty="0">
                <a:solidFill>
                  <a:prstClr val="black"/>
                </a:solidFill>
              </a:rPr>
              <a:t>/ </a:t>
            </a:r>
            <a:r>
              <a:rPr lang="ko-KR" altLang="en-US" sz="1600" b="1" dirty="0">
                <a:solidFill>
                  <a:prstClr val="black"/>
                </a:solidFill>
              </a:rPr>
              <a:t>운영 환경 정의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앞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장에서 요청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특정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Environment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변수로부터 할당하는 방법을 살펴 보았다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XXEnvironment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정의는 별도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export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가 가능하며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수행 시 이 파일을 임의로 지정하여 실행 시점마다 동적 바인딩이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marL="0" lv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이를 이용하여 로컬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개발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운영 환경에 대한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base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동적으로 변경할 수 있으며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이에 대한 보다 상세한 내용은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#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newman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+ Jenkins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이용한 테스트 자동 수행 환경 구축 에서 자세히 설명한다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464" y="5056337"/>
            <a:ext cx="175486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_ENVIRONMENT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464" y="5302558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base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5464" y="5560393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60212" y="5302558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http://local~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0212" y="5560393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9140" y="5056336"/>
            <a:ext cx="175486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_ENVIRONMENT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89140" y="5302557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base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89140" y="5560392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5302557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http://devabc~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63888" y="5560392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93396" y="5056335"/>
            <a:ext cx="175486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STG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_ENVIRONMENT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93396" y="5302556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base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3396" y="5560391"/>
            <a:ext cx="67474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8144" y="5302556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http://stgabc~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68144" y="5560391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…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52320" y="5043347"/>
            <a:ext cx="108012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Production?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5084" y="5560393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.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json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4597012" y="5547403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.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json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901268" y="5547403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.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json</a:t>
            </a:r>
            <a:endParaRPr lang="ko-KR" altLang="en-US" sz="12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33" y="3212976"/>
            <a:ext cx="6918543" cy="1369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469099" y="3872788"/>
            <a:ext cx="870452" cy="252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구부러진 연결선 11"/>
          <p:cNvCxnSpPr>
            <a:stCxn id="2" idx="0"/>
            <a:endCxn id="36" idx="2"/>
          </p:cNvCxnSpPr>
          <p:nvPr/>
        </p:nvCxnSpPr>
        <p:spPr>
          <a:xfrm rot="5400000" flipH="1" flipV="1">
            <a:off x="1768188" y="3920201"/>
            <a:ext cx="930846" cy="1341427"/>
          </a:xfrm>
          <a:prstGeom prst="curvedConnector3">
            <a:avLst/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2" idx="0"/>
            <a:endCxn id="36" idx="2"/>
          </p:cNvCxnSpPr>
          <p:nvPr/>
        </p:nvCxnSpPr>
        <p:spPr>
          <a:xfrm rot="16200000" flipV="1">
            <a:off x="2870028" y="4159789"/>
            <a:ext cx="930845" cy="86224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27" idx="0"/>
            <a:endCxn id="36" idx="2"/>
          </p:cNvCxnSpPr>
          <p:nvPr/>
        </p:nvCxnSpPr>
        <p:spPr>
          <a:xfrm rot="16200000" flipV="1">
            <a:off x="4022156" y="3007660"/>
            <a:ext cx="930844" cy="316650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 smtClean="0">
                <a:solidFill>
                  <a:prstClr val="black"/>
                </a:solidFill>
              </a:rPr>
              <a:t>※ Export</a:t>
            </a:r>
            <a:r>
              <a:rPr lang="en-US" altLang="ko-KR" sz="1600" b="1" dirty="0">
                <a:solidFill>
                  <a:prstClr val="black"/>
                </a:solidFill>
              </a:rPr>
              <a:t>/ Import </a:t>
            </a:r>
            <a:r>
              <a:rPr lang="ko-KR" altLang="en-US" sz="1600" b="1" dirty="0">
                <a:solidFill>
                  <a:prstClr val="black"/>
                </a:solidFill>
              </a:rPr>
              <a:t>기능으로 스크립트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공유하기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은 각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형태의 파일로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export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import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하는 기능을 제공하며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실행의 제일 상위 단위는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단위 임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- REST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호출을 개인이 아닌 팀원간에 공유하고 사용하기 위해 한 명이 작업하기 적절한 크기로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구분할 필요가 있으며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스크립트 충돌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중복작업 방지 등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파일을 형상서버를 이용해 팀원들과 공유하고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파일들의 모음을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jenkins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 같은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CI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툴 상에서 자동으로 테스트할 수 있다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</a:rPr>
              <a:t>※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팀원들간에 호출 스크립트를 공유하는 기능은 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</a:rPr>
              <a:t>의 유료버전</a:t>
            </a:r>
            <a:r>
              <a:rPr lang="en-US" altLang="ko-KR" sz="1200" dirty="0" smtClean="0">
                <a:solidFill>
                  <a:prstClr val="black"/>
                </a:solidFill>
              </a:rPr>
              <a:t>(pro)</a:t>
            </a:r>
            <a:r>
              <a:rPr lang="ko-KR" altLang="en-US" sz="1200" dirty="0" smtClean="0">
                <a:solidFill>
                  <a:prstClr val="black"/>
                </a:solidFill>
              </a:rPr>
              <a:t>에서 지원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(1)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작성한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선택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추가 메뉴 아이콘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… &gt; export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하여 저장한다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(2) Import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상단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import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아이콘을 이용하여 가져온다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6" y="3964843"/>
            <a:ext cx="1653344" cy="2316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39" y="3905436"/>
            <a:ext cx="1726121" cy="1085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40378"/>
            <a:ext cx="1728192" cy="38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 flipH="1">
            <a:off x="1763688" y="4553508"/>
            <a:ext cx="588764" cy="84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1267" idx="1"/>
          </p:cNvCxnSpPr>
          <p:nvPr/>
        </p:nvCxnSpPr>
        <p:spPr>
          <a:xfrm flipV="1">
            <a:off x="2051720" y="4448299"/>
            <a:ext cx="434119" cy="104131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1268" idx="0"/>
          </p:cNvCxnSpPr>
          <p:nvPr/>
        </p:nvCxnSpPr>
        <p:spPr>
          <a:xfrm flipH="1">
            <a:off x="3563888" y="4932720"/>
            <a:ext cx="360040" cy="4076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6" y="3809311"/>
            <a:ext cx="2376264" cy="1184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34" y="4632875"/>
            <a:ext cx="1880390" cy="1892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2" name="직선 화살표 연결선 51"/>
          <p:cNvCxnSpPr/>
          <p:nvPr/>
        </p:nvCxnSpPr>
        <p:spPr>
          <a:xfrm>
            <a:off x="6183998" y="4401503"/>
            <a:ext cx="468052" cy="9330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47994" y="3556429"/>
            <a:ext cx="9027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</a:rPr>
              <a:t>( import )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2051720" y="3670811"/>
            <a:ext cx="8867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</a:rPr>
              <a:t>( export 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32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※ </a:t>
            </a:r>
            <a:r>
              <a:rPr lang="en-US" altLang="ko-KR" sz="1600" b="1" dirty="0" err="1">
                <a:solidFill>
                  <a:prstClr val="black"/>
                </a:solidFill>
              </a:rPr>
              <a:t>NewMan</a:t>
            </a:r>
            <a:r>
              <a:rPr lang="en-US" altLang="ko-KR" sz="1600" b="1" dirty="0">
                <a:solidFill>
                  <a:prstClr val="black"/>
                </a:solidFill>
              </a:rPr>
              <a:t> – Jenkins</a:t>
            </a:r>
            <a:r>
              <a:rPr lang="ko-KR" altLang="en-US" sz="1600" b="1" dirty="0">
                <a:solidFill>
                  <a:prstClr val="black"/>
                </a:solidFill>
              </a:rPr>
              <a:t>를 이용한 테스트 자동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수행 소개 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NewMan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은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작성된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Collection(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커맨드라인 상에서 실행하고 적절한 리포트를 만들어 주는 툴입니다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만든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0" lvl="0" indent="0">
              <a:buNone/>
            </a:pPr>
            <a:endParaRPr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기본적으로 테스트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빌드가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수행될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PC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newman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설치하고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아래 커맨드라인 구문과 같이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 실행 명령어를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Jenkins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커맨드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라인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실행기에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입력하여 자동 수행합니다</a:t>
            </a:r>
            <a:endParaRPr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3568" y="2924944"/>
            <a:ext cx="7416824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실행 명령어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&lt;collection-file-source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Collection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특정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하위만 실행 할 때의 옵션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folder &lt;name&gt;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연결할 때의 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 &lt;source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-e &lt;source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&gt;)</a:t>
            </a: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변수를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전달할 때의 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--global-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"&lt;global-variable-name&gt;=&lt;global-variable-value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&gt;“</a:t>
            </a: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리포트 생성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--reporters &lt;reporter-name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 &lt;reporter-name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&gt;), reporter-name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종류는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cli,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html,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ß"/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Jenkins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연동을 위해 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가지 형태의 리포트를 생성합니다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Cli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체크용으로 추가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 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,cli,json,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※ (</a:t>
            </a:r>
            <a:r>
              <a:rPr lang="ko-KR" altLang="en-US" sz="1600" b="1" dirty="0">
                <a:solidFill>
                  <a:prstClr val="black"/>
                </a:solidFill>
              </a:rPr>
              <a:t>필요 시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인증서 </a:t>
            </a:r>
            <a:r>
              <a:rPr lang="ko-KR" altLang="en-US" sz="1600" b="1" dirty="0">
                <a:solidFill>
                  <a:prstClr val="black"/>
                </a:solidFill>
              </a:rPr>
              <a:t>설정</a:t>
            </a: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웹 상의 요청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응답에 보안이 강화된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프로토콜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보통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https://~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인경우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주고받는 서버 인증서를 미리 받아 등록해야지만 호출할 수 있다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-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웹 브라우저로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호출할 때 이 인증서는 내 클라이언트의 정해진 위치에 저장되어 있어야 하며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Java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기반의 프로그램으로 호출할 때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j</a:t>
            </a:r>
            <a:r>
              <a:rPr lang="ko-KR" altLang="en-US" sz="1200" dirty="0" smtClean="0">
                <a:solidFill>
                  <a:prstClr val="black"/>
                </a:solidFill>
              </a:rPr>
              <a:t>아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jre</a:t>
            </a:r>
            <a:r>
              <a:rPr lang="en-US" altLang="ko-KR" sz="1200" dirty="0" smtClean="0">
                <a:solidFill>
                  <a:prstClr val="black"/>
                </a:solidFill>
              </a:rPr>
              <a:t>/lib/security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폴더에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호출할 때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Certificates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설정해 주어야 한다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(1) Settings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Certificates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탭에 해당 정보를 등록한다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3530"/>
            <a:ext cx="3048664" cy="1766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61" y="4695148"/>
            <a:ext cx="3048664" cy="1614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55976" y="3131518"/>
            <a:ext cx="4680520" cy="260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SSL(TLS)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무엇이고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인증서는 왜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언제 필요할까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opentutorials.org/course/228/4894</a:t>
            </a:r>
            <a:r>
              <a:rPr lang="en-US" altLang="ko-KR" sz="10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인증서는 클라이언트와 서버간의 통신을 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자가 보증해주는 전자화된 문서다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서버에 접속한 직후에 서버는 클라이언트에게 이 인증서 정보를 전달한다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이 인증서 정보가 신뢰할 수 있는 것인지를 검증 한 후에 다음 절차를 수행하게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SSL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인증서를 이용했을 때의 이점은 아래와 같다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공격자에게 노출되는 것을 막을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접속하려는 서버가 신뢰 할 수 있는 서버인지를 판단할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내용의 악의적인 변경을 방지할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9847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RESTful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웹 서비스 구성</a:t>
            </a:r>
            <a:endParaRPr lang="en-US" altLang="ko-KR" sz="1800" b="1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- </a:t>
            </a:r>
            <a:r>
              <a:rPr lang="en-US" altLang="ko-KR" sz="1600" dirty="0" smtClean="0"/>
              <a:t>HTTP </a:t>
            </a:r>
            <a:r>
              <a:rPr lang="en-US" altLang="ko-KR" sz="1600" dirty="0"/>
              <a:t>URI + HTTP </a:t>
            </a:r>
            <a:r>
              <a:rPr lang="en-US" altLang="ko-KR" sz="1600" dirty="0" smtClean="0"/>
              <a:t>Method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228184" y="116632"/>
            <a:ext cx="28083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SoapUI</a:t>
            </a:r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그룹 18"/>
          <p:cNvGrpSpPr/>
          <p:nvPr/>
        </p:nvGrpSpPr>
        <p:grpSpPr>
          <a:xfrm>
            <a:off x="152400" y="1844824"/>
            <a:ext cx="8839200" cy="2268933"/>
            <a:chOff x="152400" y="2133600"/>
            <a:chExt cx="8839200" cy="22689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2550" y="2438400"/>
              <a:ext cx="7639050" cy="19641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61603" y="2420294"/>
              <a:ext cx="3810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52400" y="2895600"/>
              <a:ext cx="1371600" cy="380999"/>
            </a:xfrm>
            <a:prstGeom prst="wedgeRectCallout">
              <a:avLst>
                <a:gd name="adj1" fmla="val 35341"/>
                <a:gd name="adj2" fmla="val -12145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HTTP Method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284682" y="2743200"/>
              <a:ext cx="20574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3486150" y="2133600"/>
              <a:ext cx="1447800" cy="457199"/>
            </a:xfrm>
            <a:prstGeom prst="wedgeRectCallout">
              <a:avLst>
                <a:gd name="adj1" fmla="val -48036"/>
                <a:gd name="adj2" fmla="val 8290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WADL URL</a:t>
              </a:r>
            </a:p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(End Point)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436762" y="2743200"/>
              <a:ext cx="2030241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010150" y="2133600"/>
              <a:ext cx="1447800" cy="457199"/>
            </a:xfrm>
            <a:prstGeom prst="wedgeRectCallout">
              <a:avLst>
                <a:gd name="adj1" fmla="val -48036"/>
                <a:gd name="adj2" fmla="val 8290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Resource Path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6571111" y="2743200"/>
              <a:ext cx="19050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6915150" y="2133600"/>
              <a:ext cx="1752600" cy="457199"/>
            </a:xfrm>
            <a:prstGeom prst="wedgeRectCallout">
              <a:avLst>
                <a:gd name="adj1" fmla="val -48036"/>
                <a:gd name="adj2" fmla="val 8290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Query Parameter</a:t>
              </a:r>
            </a:p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(Method Parameter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827856" y="3124200"/>
              <a:ext cx="6096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818803" y="3478041"/>
              <a:ext cx="609600" cy="304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5010150" y="3365629"/>
              <a:ext cx="1847850" cy="457199"/>
            </a:xfrm>
            <a:prstGeom prst="wedgeRectCallout">
              <a:avLst>
                <a:gd name="adj1" fmla="val 20409"/>
                <a:gd name="adj2" fmla="val -11907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Path Parameter</a:t>
              </a:r>
            </a:p>
            <a:p>
              <a:r>
                <a:rPr lang="en-US" altLang="ko-KR" sz="14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(Resource Parameter)</a:t>
              </a:r>
              <a:endPara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83568" y="4725144"/>
            <a:ext cx="79610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개념 </a:t>
            </a:r>
            <a:r>
              <a:rPr lang="en-US" altLang="ko-KR" sz="1400" dirty="0" smtClean="0">
                <a:solidFill>
                  <a:prstClr val="black"/>
                </a:solidFill>
              </a:rPr>
              <a:t>: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웹서비스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</a:rPr>
              <a:t>구현방식 </a:t>
            </a:r>
            <a:r>
              <a:rPr lang="en-US" altLang="ko-KR" sz="1400" dirty="0" smtClean="0">
                <a:solidFill>
                  <a:prstClr val="black"/>
                </a:solidFill>
              </a:rPr>
              <a:t>: SOAP vs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RESTful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RESTful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웹서비스</a:t>
            </a:r>
            <a:r>
              <a:rPr lang="ko-KR" altLang="en-US" sz="1400" dirty="0" smtClean="0">
                <a:solidFill>
                  <a:prstClr val="black"/>
                </a:solidFill>
              </a:rPr>
              <a:t> 구현기술 </a:t>
            </a:r>
            <a:r>
              <a:rPr lang="en-US" altLang="ko-KR" sz="1400" dirty="0" smtClean="0">
                <a:solidFill>
                  <a:prstClr val="black"/>
                </a:solidFill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</a:rPr>
              <a:t>다양한 언어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다양한 프레임워크에서 쉽게 개발할 수 있도록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7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08112"/>
          </a:xfrm>
        </p:spPr>
        <p:txBody>
          <a:bodyPr wrap="square">
            <a:noAutofit/>
          </a:bodyPr>
          <a:lstStyle/>
          <a:p>
            <a:pPr marL="0" lvl="0" indent="0"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※ 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(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필요 시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)</a:t>
            </a:r>
            <a:r>
              <a:rPr lang="ko-KR" altLang="en-US" sz="1600" b="1" dirty="0" err="1" smtClean="0">
                <a:solidFill>
                  <a:prstClr val="black"/>
                </a:solidFill>
              </a:rPr>
              <a:t>프록시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 설정</a:t>
            </a:r>
            <a:endParaRPr lang="en-US" altLang="ko-KR" sz="12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테스트 환경에서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Proxy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설정 때문에 서버에 요청한 호출이 정상적으로 수행되지 않을 수 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브라우저 등에서도 별도로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Proxy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설정을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하는 것처럼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툴 자체에서도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Proxy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설정할 수 있는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기능이 있다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로컬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또는 테스트가 수행되는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PC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환경의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프록시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설정을 확인하여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설정해 준다 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5665204" cy="2620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7" y="3595387"/>
            <a:ext cx="4248472" cy="248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44008" y="4838352"/>
            <a:ext cx="3024336" cy="534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156176" y="4221088"/>
            <a:ext cx="1440160" cy="61726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Tip)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콘솔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기능으로 상세 요청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응답값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확인하기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값에 대한 상세 값은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좌하단의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콘솔을 통해서 확인할 수 있다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29468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94" y="1787624"/>
            <a:ext cx="4535554" cy="4161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619672" y="3284984"/>
            <a:ext cx="252028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123326" y="3409622"/>
            <a:ext cx="2736304" cy="18362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23326" y="5229200"/>
            <a:ext cx="2736304" cy="9361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152128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600" b="1" dirty="0">
                <a:solidFill>
                  <a:prstClr val="black"/>
                </a:solidFill>
              </a:rPr>
              <a:t>※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참조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.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요청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변수에 대한 이해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종류 및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일반적으로 사용되는 경우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52" y="3179648"/>
            <a:ext cx="5652120" cy="3129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85767"/>
              </p:ext>
            </p:extLst>
          </p:nvPr>
        </p:nvGraphicFramePr>
        <p:xfrm>
          <a:off x="323528" y="1700808"/>
          <a:ext cx="4896543" cy="2862436"/>
        </p:xfrm>
        <a:graphic>
          <a:graphicData uri="http://schemas.openxmlformats.org/drawingml/2006/table">
            <a:tbl>
              <a:tblPr/>
              <a:tblGrid>
                <a:gridCol w="622806"/>
                <a:gridCol w="1393417"/>
                <a:gridCol w="1512168"/>
                <a:gridCol w="1368152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 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body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값들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자체에 포함되는 변수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뒤 물음표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(?)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뒤에 붙는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 변수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아닌 요청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body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영역에 포함되는 구조화된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json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또는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xml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값 셋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7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http://~/{path_var}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http://~/</a:t>
                      </a:r>
                      <a:r>
                        <a:rPr lang="en-US" sz="800" b="0" i="0" u="sng" strike="noStrike" dirty="0" err="1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search?year</a:t>
                      </a:r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=2018&amp;...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name: "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my_name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",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…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데이터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(id)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상세 정보를 조회하는 경우 사용됨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조회 수행의 부가 정보 제공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예를 들면 조건 조회의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조건값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같은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안 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안 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안 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상세 데이터로 등록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json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또는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xml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등의 형태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데이터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(id)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수정을 위해 사용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안 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상세 데이터로 수정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특정 데이터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(id)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삭제를 위해 사용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예를 들면 여러 건의 데이터 삭제를 할 때의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조건같은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 안 됨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572000" y="2240868"/>
            <a:ext cx="216024" cy="18002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59832" y="2240868"/>
            <a:ext cx="216024" cy="18002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47664" y="2240868"/>
            <a:ext cx="216024" cy="18002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41155" y="4365104"/>
            <a:ext cx="263093" cy="24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8023" y="4869160"/>
            <a:ext cx="403245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88023" y="5301208"/>
            <a:ext cx="4032449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20272" y="4365103"/>
            <a:ext cx="720080" cy="240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9" idx="4"/>
            <a:endCxn id="11" idx="1"/>
          </p:cNvCxnSpPr>
          <p:nvPr/>
        </p:nvCxnSpPr>
        <p:spPr>
          <a:xfrm rot="16200000" flipH="1">
            <a:off x="1943707" y="2132856"/>
            <a:ext cx="2556284" cy="3132347"/>
          </a:xfrm>
          <a:prstGeom prst="curvedConnector2">
            <a:avLst/>
          </a:prstGeom>
          <a:ln w="1016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4"/>
            <a:endCxn id="12" idx="1"/>
          </p:cNvCxnSpPr>
          <p:nvPr/>
        </p:nvCxnSpPr>
        <p:spPr>
          <a:xfrm rot="16200000" flipH="1">
            <a:off x="2483767" y="3104964"/>
            <a:ext cx="2988332" cy="1620179"/>
          </a:xfrm>
          <a:prstGeom prst="curvedConnector2">
            <a:avLst/>
          </a:prstGeom>
          <a:ln w="1016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2" idx="4"/>
            <a:endCxn id="24" idx="1"/>
          </p:cNvCxnSpPr>
          <p:nvPr/>
        </p:nvCxnSpPr>
        <p:spPr>
          <a:xfrm rot="16200000" flipH="1">
            <a:off x="3563888" y="3537011"/>
            <a:ext cx="3348372" cy="1116125"/>
          </a:xfrm>
          <a:prstGeom prst="curvedConnector2">
            <a:avLst/>
          </a:prstGeom>
          <a:ln w="1016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96137" y="5661248"/>
            <a:ext cx="43204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108012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후 기대하는 결과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API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명세를 파악하고 호출과 테스트를 구성하기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Folder, Request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이해하고 내 상황에 맞게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제품에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매핑하고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API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폴더 하나로 구성하는 등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GET/POST/PUT/DELETE Method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차이와 어떤 상황에 사용하는지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Path / Query / Body Parameter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차이를 이해하고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작성하기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Tests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기능을 통해 호출과 결과 확인을 자동으로 적용하기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수행한 호출을 저장하고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기능을 이용해 자동수행하기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5.3 </a:t>
            </a:r>
            <a:r>
              <a:rPr lang="en-US" altLang="ko-KR" dirty="0" err="1">
                <a:solidFill>
                  <a:prstClr val="black"/>
                </a:solidFill>
              </a:rPr>
              <a:t>PostMan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2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96"/>
          <p:cNvSpPr/>
          <p:nvPr/>
        </p:nvSpPr>
        <p:spPr>
          <a:xfrm>
            <a:off x="4593771" y="3429000"/>
            <a:ext cx="4550229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0" y="0"/>
            <a:ext cx="4593771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0608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테스트 툴 </a:t>
            </a:r>
            <a:r>
              <a:rPr lang="en-US" altLang="ko-KR" sz="2800" b="1" dirty="0">
                <a:solidFill>
                  <a:prstClr val="black"/>
                </a:solidFill>
              </a:rPr>
              <a:t>&amp; </a:t>
            </a:r>
            <a:r>
              <a:rPr lang="ko-KR" altLang="en-US" sz="2800" b="1" dirty="0">
                <a:solidFill>
                  <a:prstClr val="black"/>
                </a:solidFill>
              </a:rPr>
              <a:t>자동화 교육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334853" y="3324667"/>
            <a:ext cx="4811928" cy="498033"/>
            <a:chOff x="2427072" y="3045542"/>
            <a:chExt cx="4811928" cy="498033"/>
          </a:xfrm>
        </p:grpSpPr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 rot="17176774">
              <a:off x="2360397" y="3165750"/>
              <a:ext cx="444500" cy="311150"/>
              <a:chOff x="1043" y="2596"/>
              <a:chExt cx="142" cy="99"/>
            </a:xfrm>
          </p:grpSpPr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Freeform 1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2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Freeform 2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2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2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2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2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2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3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3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3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3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3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3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3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3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3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3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4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4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4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3" name="Line 57"/>
            <p:cNvSpPr>
              <a:spLocks noChangeAspect="1" noChangeShapeType="1"/>
            </p:cNvSpPr>
            <p:nvPr/>
          </p:nvSpPr>
          <p:spPr bwMode="auto">
            <a:xfrm>
              <a:off x="2438400" y="3489885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Text Box 58"/>
            <p:cNvSpPr txBox="1">
              <a:spLocks noChangeAspect="1" noChangeArrowheads="1"/>
            </p:cNvSpPr>
            <p:nvPr/>
          </p:nvSpPr>
          <p:spPr bwMode="auto">
            <a:xfrm>
              <a:off x="2971948" y="3045542"/>
              <a:ext cx="4267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2000" b="1" kern="0" dirty="0" smtClean="0">
                  <a:solidFill>
                    <a:prstClr val="black"/>
                  </a:solidFill>
                </a:rPr>
                <a:t>Z. Newman + Jenkins</a:t>
              </a:r>
              <a:endParaRPr lang="en-US" altLang="ko-KR" sz="2000" b="1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Newman?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작성한 호출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(Collection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저장된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커맨드라인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실행하고 리포트를 만들어 주는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툴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: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www.npmjs.com/package/newman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github.com/postmanlabs/newman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작성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764704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780928"/>
            <a:ext cx="2304256" cy="3260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6120680" cy="3260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7606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Newman </a:t>
            </a:r>
            <a:r>
              <a:rPr lang="ko-KR" altLang="en-US" sz="1600" dirty="0" smtClean="0">
                <a:solidFill>
                  <a:prstClr val="black"/>
                </a:solidFill>
              </a:rPr>
              <a:t>설치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Newman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설치를 위해 사전에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&gt;= v4.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이상을 설치한다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https://nodejs.org/en/download/package-manager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(2)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en-US" altLang="ko-KR" sz="1400" dirty="0"/>
              <a:t>$ 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 install </a:t>
            </a:r>
            <a:r>
              <a:rPr lang="en-US" altLang="ko-KR" sz="1400" dirty="0" err="1"/>
              <a:t>newman</a:t>
            </a:r>
            <a:r>
              <a:rPr lang="en-US" altLang="ko-KR" sz="1400" dirty="0"/>
              <a:t> --</a:t>
            </a:r>
            <a:r>
              <a:rPr lang="en-US" altLang="ko-KR" sz="1400" dirty="0" smtClean="0"/>
              <a:t>global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94381"/>
            <a:ext cx="3528392" cy="2798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20" y="3294381"/>
            <a:ext cx="3244532" cy="2798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79513" y="3284984"/>
            <a:ext cx="5760640" cy="2664296"/>
          </a:xfrm>
          <a:prstGeom prst="roundRect">
            <a:avLst>
              <a:gd name="adj" fmla="val 5435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7606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 Collection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Postman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형상관리 툴을 이용해서 공유하고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파일을 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내려받아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테스트를 자동으로 수행한다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구조로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Postman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형상관리하고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상에서 실행하기 위해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내려받을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있다 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61143" y="3496361"/>
            <a:ext cx="1584176" cy="339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postman_script_project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70966" y="3521913"/>
            <a:ext cx="720080" cy="3391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test_json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66" y="4478922"/>
            <a:ext cx="720080" cy="3391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env_json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0966" y="5466129"/>
            <a:ext cx="720080" cy="3391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data_files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2" idx="3"/>
            <a:endCxn id="9" idx="1"/>
          </p:cNvCxnSpPr>
          <p:nvPr/>
        </p:nvCxnSpPr>
        <p:spPr>
          <a:xfrm>
            <a:off x="1845319" y="3665929"/>
            <a:ext cx="225647" cy="2555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" idx="3"/>
            <a:endCxn id="10" idx="1"/>
          </p:cNvCxnSpPr>
          <p:nvPr/>
        </p:nvCxnSpPr>
        <p:spPr>
          <a:xfrm>
            <a:off x="1845319" y="3665929"/>
            <a:ext cx="225647" cy="98256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11" idx="1"/>
          </p:cNvCxnSpPr>
          <p:nvPr/>
        </p:nvCxnSpPr>
        <p:spPr>
          <a:xfrm>
            <a:off x="1845319" y="3665929"/>
            <a:ext cx="225647" cy="19697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25438" y="3521913"/>
            <a:ext cx="2222625" cy="24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AAATest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.postman_collection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.json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꺾인 연결선 19"/>
          <p:cNvCxnSpPr>
            <a:stCxn id="9" idx="3"/>
            <a:endCxn id="19" idx="1"/>
          </p:cNvCxnSpPr>
          <p:nvPr/>
        </p:nvCxnSpPr>
        <p:spPr>
          <a:xfrm flipV="1">
            <a:off x="2791046" y="3642654"/>
            <a:ext cx="134392" cy="48827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25438" y="3835591"/>
            <a:ext cx="2222625" cy="24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BBBTest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.postman_collection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.json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439" y="4504568"/>
            <a:ext cx="2654673" cy="24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dev_environment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.postman_environment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.json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25439" y="4792600"/>
            <a:ext cx="2654673" cy="24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stg_environment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.postman_environment</a:t>
            </a:r>
            <a:r>
              <a:rPr lang="en-US" altLang="ko-KR" sz="1000" b="1" dirty="0" err="1" smtClean="0"/>
              <a:t>.json</a:t>
            </a:r>
            <a:r>
              <a:rPr lang="en-US" altLang="ko-KR" sz="1000" b="1" dirty="0" smtClean="0"/>
              <a:t> </a:t>
            </a:r>
            <a:endParaRPr lang="en-US" altLang="ko-KR" sz="1000" b="1" dirty="0"/>
          </a:p>
        </p:txBody>
      </p:sp>
      <p:sp>
        <p:nvSpPr>
          <p:cNvPr id="26" name="직사각형 25"/>
          <p:cNvSpPr/>
          <p:nvPr/>
        </p:nvSpPr>
        <p:spPr>
          <a:xfrm>
            <a:off x="2925439" y="5538137"/>
            <a:ext cx="1296144" cy="24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aa_testdata.csv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9" idx="3"/>
            <a:endCxn id="23" idx="1"/>
          </p:cNvCxnSpPr>
          <p:nvPr/>
        </p:nvCxnSpPr>
        <p:spPr>
          <a:xfrm>
            <a:off x="2791046" y="3691481"/>
            <a:ext cx="134392" cy="26485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3"/>
            <a:endCxn id="24" idx="1"/>
          </p:cNvCxnSpPr>
          <p:nvPr/>
        </p:nvCxnSpPr>
        <p:spPr>
          <a:xfrm flipV="1">
            <a:off x="2791046" y="4625309"/>
            <a:ext cx="134393" cy="2318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3"/>
            <a:endCxn id="25" idx="1"/>
          </p:cNvCxnSpPr>
          <p:nvPr/>
        </p:nvCxnSpPr>
        <p:spPr>
          <a:xfrm>
            <a:off x="2791046" y="4648490"/>
            <a:ext cx="134393" cy="26485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1" idx="3"/>
            <a:endCxn id="26" idx="1"/>
          </p:cNvCxnSpPr>
          <p:nvPr/>
        </p:nvCxnSpPr>
        <p:spPr>
          <a:xfrm>
            <a:off x="2791046" y="5635697"/>
            <a:ext cx="134393" cy="2318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56992"/>
            <a:ext cx="3024336" cy="1755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347864" y="2924944"/>
            <a:ext cx="2771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Postman </a:t>
            </a:r>
            <a:r>
              <a:rPr lang="ko-KR" altLang="en-US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공유 폴더 구조 예 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966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76064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(3) Jenkins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수행을 위한 새로운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 Job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생성과 동일하다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1" y="1916832"/>
            <a:ext cx="2005765" cy="1296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2024449" cy="129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3"/>
            <a:ext cx="2614005" cy="1440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09" y="2855033"/>
            <a:ext cx="2308089" cy="1382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49" y="4641305"/>
            <a:ext cx="2736304" cy="13799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56" y="4580029"/>
            <a:ext cx="2294409" cy="644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56" y="5305234"/>
            <a:ext cx="2294409" cy="8600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12843" y="4221088"/>
            <a:ext cx="2054901" cy="1595206"/>
          </a:xfrm>
          <a:prstGeom prst="roundRect">
            <a:avLst>
              <a:gd name="adj" fmla="val 93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테스트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결과 수집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및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리포트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별도 과제로 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수행 예정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6337" y="1684662"/>
            <a:ext cx="1167307" cy="2181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08105" y="1698711"/>
            <a:ext cx="1687831" cy="2181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Freestyle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신규 생성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99992" y="1698712"/>
            <a:ext cx="2978528" cy="2181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공유한 테스트 스크립트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내려받기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362083" y="1707216"/>
            <a:ext cx="1008112" cy="173011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957180" y="1700808"/>
            <a:ext cx="576064" cy="179419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24909" y="2492896"/>
            <a:ext cx="2647083" cy="362137"/>
          </a:xfrm>
          <a:prstGeom prst="rect">
            <a:avLst/>
          </a:prstGeom>
          <a:solidFill>
            <a:srgbClr val="FFFF00"/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빌드파이프라인에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따라 테스트 수행 시작 </a:t>
            </a:r>
            <a:endParaRPr lang="en-US" altLang="ko-KR" sz="9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조건을 설정한다 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 rot="3896612">
            <a:off x="7218785" y="2094661"/>
            <a:ext cx="769451" cy="150224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4184318"/>
            <a:ext cx="3096344" cy="4614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실행할 스크립트를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‘Execute Windows 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Command’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선택하고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명령어를 </a:t>
            </a:r>
            <a:endParaRPr lang="en-US" altLang="ko-KR" sz="9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입력한다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57713" y="4791011"/>
            <a:ext cx="1923356" cy="1168436"/>
            <a:chOff x="3635896" y="4671139"/>
            <a:chExt cx="1923356" cy="1168436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4671139"/>
              <a:ext cx="1923356" cy="8861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5551072"/>
              <a:ext cx="1923356" cy="2885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0" name="오른쪽 화살표 29"/>
          <p:cNvSpPr/>
          <p:nvPr/>
        </p:nvSpPr>
        <p:spPr>
          <a:xfrm rot="6227801">
            <a:off x="6825974" y="3462857"/>
            <a:ext cx="1499033" cy="165279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1552" y="5671053"/>
            <a:ext cx="3960440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err="1"/>
              <a:t>newman</a:t>
            </a:r>
            <a:r>
              <a:rPr lang="en-US" altLang="ko-KR" sz="900" b="1" dirty="0"/>
              <a:t> run </a:t>
            </a:r>
            <a:r>
              <a:rPr lang="en-US" altLang="ko-KR" sz="900" dirty="0"/>
              <a:t>./</a:t>
            </a:r>
            <a:r>
              <a:rPr lang="en-US" altLang="ko-KR" sz="900" dirty="0" err="1"/>
              <a:t>test_json</a:t>
            </a:r>
            <a:r>
              <a:rPr lang="en-US" altLang="ko-KR" sz="900" dirty="0"/>
              <a:t>/</a:t>
            </a:r>
            <a:r>
              <a:rPr lang="en-US" altLang="ko-KR" sz="900" dirty="0" err="1"/>
              <a:t>SampleTest_Collection.postman_collection.json</a:t>
            </a:r>
            <a:r>
              <a:rPr lang="en-US" altLang="ko-KR" sz="900" dirty="0"/>
              <a:t> </a:t>
            </a:r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e ./</a:t>
            </a: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</a:rPr>
              <a:t>env_json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</a:rPr>
              <a:t>DEV_ENVIRONMENT.postman_environment.json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altLang="ko-KR" sz="900" b="1" dirty="0" err="1">
                <a:solidFill>
                  <a:schemeClr val="accent2">
                    <a:lumMod val="75000"/>
                  </a:schemeClr>
                </a:solidFill>
              </a:rPr>
              <a:t>cli,html,junit</a:t>
            </a:r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ko-KR" sz="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/>
              <a:t>--</a:t>
            </a:r>
            <a:r>
              <a:rPr lang="en-US" altLang="ko-KR" sz="900" dirty="0"/>
              <a:t>reporter-html-export sample_test_result.html </a:t>
            </a:r>
            <a:endParaRPr lang="en-US" altLang="ko-KR" sz="900" dirty="0" smtClean="0"/>
          </a:p>
          <a:p>
            <a:r>
              <a:rPr lang="en-US" altLang="ko-KR" sz="900" dirty="0" smtClean="0"/>
              <a:t>--</a:t>
            </a:r>
            <a:r>
              <a:rPr lang="en-US" altLang="ko-KR" sz="900" dirty="0"/>
              <a:t>reporter-</a:t>
            </a:r>
            <a:r>
              <a:rPr lang="en-US" altLang="ko-KR" sz="900" dirty="0" err="1"/>
              <a:t>junit</a:t>
            </a:r>
            <a:r>
              <a:rPr lang="en-US" altLang="ko-KR" sz="900" dirty="0"/>
              <a:t>-export sample_test_result.xml</a:t>
            </a:r>
            <a:endParaRPr lang="ko-KR" altLang="en-US" sz="9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516216" y="5241018"/>
            <a:ext cx="288032" cy="43003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55776" y="4212637"/>
            <a:ext cx="3096344" cy="3606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(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조치에 </a:t>
            </a:r>
            <a:r>
              <a:rPr lang="en-US" altLang="ko-KR" sz="9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report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생성과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생성한 </a:t>
            </a:r>
            <a:r>
              <a:rPr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리포트가 표시되도록 설정할 수 있다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5533042" y="4293095"/>
            <a:ext cx="291843" cy="16528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 rot="9867042">
            <a:off x="2092645" y="4409121"/>
            <a:ext cx="555098" cy="165282"/>
          </a:xfrm>
          <a:prstGeom prst="rightArrow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3"/>
          <p:cNvSpPr/>
          <p:nvPr/>
        </p:nvSpPr>
        <p:spPr>
          <a:xfrm>
            <a:off x="107504" y="1870376"/>
            <a:ext cx="4032448" cy="4726976"/>
          </a:xfrm>
          <a:prstGeom prst="downArrow">
            <a:avLst>
              <a:gd name="adj1" fmla="val 83093"/>
              <a:gd name="adj2" fmla="val 15311"/>
            </a:avLst>
          </a:prstGeom>
          <a:solidFill>
            <a:schemeClr val="accent6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16496" y="1936777"/>
            <a:ext cx="889119" cy="8348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7606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Newman+Jenkins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 / STG / …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환경으로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테스트하기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셋에 환경 변수를 동적으로 변경하여 테스트를 수행하는 예제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5159" y="1700808"/>
            <a:ext cx="2304256" cy="339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DevOps Pipeline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10209" y="3501008"/>
            <a:ext cx="1017575" cy="34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Test 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DEV Server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 descr="C:\Users\09543\AppData\Local\Microsoft\Windows\Temporary Internet Files\Content.IE5\02QJLFKP\computer-2331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96" y="3022479"/>
            <a:ext cx="864096" cy="834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1" name="순서도: 판단 20"/>
          <p:cNvSpPr/>
          <p:nvPr/>
        </p:nvSpPr>
        <p:spPr>
          <a:xfrm>
            <a:off x="2699792" y="2348880"/>
            <a:ext cx="578000" cy="29317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테스트</a:t>
            </a:r>
            <a:endParaRPr lang="en-US" altLang="ko-KR" sz="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O.K.?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aptop"/>
          <p:cNvSpPr>
            <a:spLocks noEditPoints="1" noChangeArrowheads="1"/>
          </p:cNvSpPr>
          <p:nvPr/>
        </p:nvSpPr>
        <p:spPr bwMode="auto">
          <a:xfrm>
            <a:off x="3616496" y="2092138"/>
            <a:ext cx="864096" cy="63768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pic>
        <p:nvPicPr>
          <p:cNvPr id="53" name="Picture 2" descr="C:\Users\09543\AppData\Local\Microsoft\Windows\Temporary Internet Files\Content.IE5\02QJLFKP\computer-2331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96" y="4312069"/>
            <a:ext cx="864096" cy="834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54" name="Picture 2" descr="C:\Users\09543\AppData\Local\Microsoft\Windows\Temporary Internet Files\Content.IE5\02QJLFKP\computer-2331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96" y="5402502"/>
            <a:ext cx="864096" cy="8348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46" name="원통 45"/>
          <p:cNvSpPr/>
          <p:nvPr/>
        </p:nvSpPr>
        <p:spPr>
          <a:xfrm>
            <a:off x="549177" y="2708920"/>
            <a:ext cx="854471" cy="34086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&lt;development&gt;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10209" y="3073607"/>
            <a:ext cx="1017575" cy="355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Build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DEV Server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원통 56"/>
          <p:cNvSpPr/>
          <p:nvPr/>
        </p:nvSpPr>
        <p:spPr>
          <a:xfrm>
            <a:off x="539552" y="4077072"/>
            <a:ext cx="854471" cy="34086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&lt;release&gt;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72053" y="1932801"/>
            <a:ext cx="4026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</a:t>
            </a:r>
            <a:endParaRPr lang="ko-KR" altLang="en-US" sz="700" b="1" dirty="0"/>
          </a:p>
        </p:txBody>
      </p:sp>
      <p:sp>
        <p:nvSpPr>
          <p:cNvPr id="61" name="직사각형 60"/>
          <p:cNvSpPr/>
          <p:nvPr/>
        </p:nvSpPr>
        <p:spPr>
          <a:xfrm>
            <a:off x="3512094" y="2852936"/>
            <a:ext cx="10599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 Server</a:t>
            </a:r>
            <a:endParaRPr lang="ko-KR" altLang="en-US" sz="700" b="1" dirty="0"/>
          </a:p>
        </p:txBody>
      </p:sp>
      <p:sp>
        <p:nvSpPr>
          <p:cNvPr id="64" name="직사각형 63"/>
          <p:cNvSpPr/>
          <p:nvPr/>
        </p:nvSpPr>
        <p:spPr>
          <a:xfrm>
            <a:off x="3516903" y="4149080"/>
            <a:ext cx="105509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Staging(Test) Server</a:t>
            </a:r>
            <a:endParaRPr lang="ko-KR" altLang="en-US" sz="700" b="1" dirty="0"/>
          </a:p>
        </p:txBody>
      </p:sp>
      <p:sp>
        <p:nvSpPr>
          <p:cNvPr id="65" name="직사각형 64"/>
          <p:cNvSpPr/>
          <p:nvPr/>
        </p:nvSpPr>
        <p:spPr>
          <a:xfrm>
            <a:off x="3563888" y="5229200"/>
            <a:ext cx="9877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Production Server</a:t>
            </a:r>
            <a:endParaRPr lang="ko-KR" altLang="en-US" sz="700" b="1" dirty="0"/>
          </a:p>
        </p:txBody>
      </p:sp>
      <p:cxnSp>
        <p:nvCxnSpPr>
          <p:cNvPr id="55" name="직선 화살표 연결선 54"/>
          <p:cNvCxnSpPr>
            <a:stCxn id="74" idx="1"/>
            <a:endCxn id="21" idx="3"/>
          </p:cNvCxnSpPr>
          <p:nvPr/>
        </p:nvCxnSpPr>
        <p:spPr>
          <a:xfrm rot="10800000" flipV="1">
            <a:off x="3277792" y="2354182"/>
            <a:ext cx="338704" cy="141286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54"/>
          <p:cNvCxnSpPr>
            <a:stCxn id="21" idx="1"/>
            <a:endCxn id="46" idx="1"/>
          </p:cNvCxnSpPr>
          <p:nvPr/>
        </p:nvCxnSpPr>
        <p:spPr>
          <a:xfrm rot="10800000" flipV="1">
            <a:off x="976414" y="2495468"/>
            <a:ext cx="1723379" cy="213452"/>
          </a:xfrm>
          <a:prstGeom prst="bentConnector2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판단 83"/>
          <p:cNvSpPr/>
          <p:nvPr/>
        </p:nvSpPr>
        <p:spPr>
          <a:xfrm>
            <a:off x="2771800" y="3110885"/>
            <a:ext cx="561794" cy="29317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endParaRPr lang="en-US" altLang="ko-KR" sz="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O.K.?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54"/>
          <p:cNvCxnSpPr>
            <a:stCxn id="46" idx="3"/>
            <a:endCxn id="44" idx="1"/>
          </p:cNvCxnSpPr>
          <p:nvPr/>
        </p:nvCxnSpPr>
        <p:spPr>
          <a:xfrm rot="16200000" flipH="1">
            <a:off x="1192549" y="2833644"/>
            <a:ext cx="201524" cy="633796"/>
          </a:xfrm>
          <a:prstGeom prst="bentConnector2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54"/>
          <p:cNvCxnSpPr>
            <a:stCxn id="44" idx="3"/>
            <a:endCxn id="84" idx="1"/>
          </p:cNvCxnSpPr>
          <p:nvPr/>
        </p:nvCxnSpPr>
        <p:spPr>
          <a:xfrm>
            <a:off x="2627784" y="3251304"/>
            <a:ext cx="144016" cy="6169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54"/>
          <p:cNvCxnSpPr>
            <a:stCxn id="84" idx="3"/>
            <a:endCxn id="3074" idx="1"/>
          </p:cNvCxnSpPr>
          <p:nvPr/>
        </p:nvCxnSpPr>
        <p:spPr>
          <a:xfrm>
            <a:off x="3333594" y="3257473"/>
            <a:ext cx="282902" cy="182411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547865" y="3534620"/>
            <a:ext cx="841694" cy="29317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O.K.?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54"/>
          <p:cNvCxnSpPr>
            <a:stCxn id="21" idx="2"/>
          </p:cNvCxnSpPr>
          <p:nvPr/>
        </p:nvCxnSpPr>
        <p:spPr>
          <a:xfrm rot="16200000" flipH="1">
            <a:off x="3299738" y="2331110"/>
            <a:ext cx="5814" cy="627706"/>
          </a:xfrm>
          <a:prstGeom prst="bentConnector2">
            <a:avLst/>
          </a:prstGeom>
          <a:ln w="10160">
            <a:solidFill>
              <a:srgbClr val="0000FF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54"/>
          <p:cNvCxnSpPr>
            <a:stCxn id="45" idx="3"/>
            <a:endCxn id="3074" idx="1"/>
          </p:cNvCxnSpPr>
          <p:nvPr/>
        </p:nvCxnSpPr>
        <p:spPr>
          <a:xfrm flipV="1">
            <a:off x="2627784" y="3439884"/>
            <a:ext cx="988712" cy="235919"/>
          </a:xfrm>
          <a:prstGeom prst="straightConnector1">
            <a:avLst/>
          </a:prstGeom>
          <a:ln w="25400">
            <a:solidFill>
              <a:srgbClr val="0000FF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54"/>
          <p:cNvCxnSpPr>
            <a:stCxn id="45" idx="1"/>
            <a:endCxn id="96" idx="3"/>
          </p:cNvCxnSpPr>
          <p:nvPr/>
        </p:nvCxnSpPr>
        <p:spPr>
          <a:xfrm flipH="1">
            <a:off x="1389559" y="3675803"/>
            <a:ext cx="220650" cy="5405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54"/>
          <p:cNvCxnSpPr>
            <a:stCxn id="96" idx="2"/>
            <a:endCxn id="57" idx="1"/>
          </p:cNvCxnSpPr>
          <p:nvPr/>
        </p:nvCxnSpPr>
        <p:spPr>
          <a:xfrm rot="5400000">
            <a:off x="843112" y="3951472"/>
            <a:ext cx="249276" cy="1924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610209" y="4441759"/>
            <a:ext cx="1017575" cy="355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Build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STG Server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10208" y="4869160"/>
            <a:ext cx="1017575" cy="349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Test </a:t>
            </a:r>
          </a:p>
          <a:p>
            <a:pPr algn="ctr"/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STG Server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1" name="직선 화살표 연결선 54"/>
          <p:cNvCxnSpPr>
            <a:stCxn id="57" idx="3"/>
            <a:endCxn id="109" idx="1"/>
          </p:cNvCxnSpPr>
          <p:nvPr/>
        </p:nvCxnSpPr>
        <p:spPr>
          <a:xfrm rot="16200000" flipH="1">
            <a:off x="1187736" y="4196983"/>
            <a:ext cx="201524" cy="643421"/>
          </a:xfrm>
          <a:prstGeom prst="bentConnector2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판단 113"/>
          <p:cNvSpPr/>
          <p:nvPr/>
        </p:nvSpPr>
        <p:spPr>
          <a:xfrm>
            <a:off x="2777757" y="4503976"/>
            <a:ext cx="561794" cy="29317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endParaRPr lang="en-US" altLang="ko-KR" sz="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O.K.?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54"/>
          <p:cNvCxnSpPr>
            <a:stCxn id="109" idx="3"/>
            <a:endCxn id="114" idx="1"/>
          </p:cNvCxnSpPr>
          <p:nvPr/>
        </p:nvCxnSpPr>
        <p:spPr>
          <a:xfrm>
            <a:off x="2627784" y="4619456"/>
            <a:ext cx="149973" cy="31108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54"/>
          <p:cNvCxnSpPr>
            <a:stCxn id="114" idx="3"/>
            <a:endCxn id="53" idx="1"/>
          </p:cNvCxnSpPr>
          <p:nvPr/>
        </p:nvCxnSpPr>
        <p:spPr>
          <a:xfrm>
            <a:off x="3339551" y="4650564"/>
            <a:ext cx="276945" cy="78910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54"/>
          <p:cNvCxnSpPr>
            <a:stCxn id="110" idx="3"/>
            <a:endCxn id="53" idx="1"/>
          </p:cNvCxnSpPr>
          <p:nvPr/>
        </p:nvCxnSpPr>
        <p:spPr>
          <a:xfrm flipV="1">
            <a:off x="2627783" y="4729474"/>
            <a:ext cx="988713" cy="314481"/>
          </a:xfrm>
          <a:prstGeom prst="straightConnector1">
            <a:avLst/>
          </a:prstGeom>
          <a:ln w="25400">
            <a:solidFill>
              <a:srgbClr val="0000FF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판단 129"/>
          <p:cNvSpPr/>
          <p:nvPr/>
        </p:nvSpPr>
        <p:spPr>
          <a:xfrm>
            <a:off x="539552" y="4908947"/>
            <a:ext cx="841694" cy="293176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STG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8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O.K.?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직선 화살표 연결선 54"/>
          <p:cNvCxnSpPr>
            <a:stCxn id="110" idx="1"/>
            <a:endCxn id="130" idx="3"/>
          </p:cNvCxnSpPr>
          <p:nvPr/>
        </p:nvCxnSpPr>
        <p:spPr>
          <a:xfrm flipH="1">
            <a:off x="1381246" y="5043955"/>
            <a:ext cx="228962" cy="11580"/>
          </a:xfrm>
          <a:prstGeom prst="straightConnector1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54"/>
          <p:cNvCxnSpPr>
            <a:stCxn id="130" idx="2"/>
            <a:endCxn id="54" idx="1"/>
          </p:cNvCxnSpPr>
          <p:nvPr/>
        </p:nvCxnSpPr>
        <p:spPr>
          <a:xfrm rot="16200000" flipH="1">
            <a:off x="1979555" y="4182966"/>
            <a:ext cx="617784" cy="2656097"/>
          </a:xfrm>
          <a:prstGeom prst="bentConnector2">
            <a:avLst/>
          </a:prstGeom>
          <a:ln w="19050">
            <a:solidFill>
              <a:srgbClr val="0000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4860033" y="2019037"/>
            <a:ext cx="2376264" cy="513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BASE_URL : http://</a:t>
            </a:r>
            <a:r>
              <a:rPr lang="en-US" altLang="ko-KR" sz="1000" dirty="0" smtClean="0">
                <a:solidFill>
                  <a:srgbClr val="FF0000"/>
                </a:solidFill>
              </a:rPr>
              <a:t>localhost:9000 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A_BASE_PATH: 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my_msa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_a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B_BASE_PATH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my_msa</a:t>
            </a:r>
            <a:r>
              <a:rPr lang="en-US" altLang="ko-KR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_b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60034" y="3099157"/>
            <a:ext cx="2321246" cy="513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BASE_URL : http://</a:t>
            </a:r>
            <a:r>
              <a:rPr lang="en-US" altLang="ko-KR" sz="1000" dirty="0" smtClean="0">
                <a:solidFill>
                  <a:srgbClr val="FF0000"/>
                </a:solidFill>
              </a:rPr>
              <a:t>dev_server_domain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A_BASE_PATH: 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my_msa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_a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B_BASE_PATH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my_msa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_b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sp>
        <p:nvSpPr>
          <p:cNvPr id="1027" name="직사각형 1026"/>
          <p:cNvSpPr/>
          <p:nvPr/>
        </p:nvSpPr>
        <p:spPr>
          <a:xfrm>
            <a:off x="4860032" y="1772816"/>
            <a:ext cx="1882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LOCAL_ENVIRONMENT.json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1029" name="꺾인 연결선 1028"/>
          <p:cNvCxnSpPr>
            <a:stCxn id="74" idx="3"/>
            <a:endCxn id="138" idx="1"/>
          </p:cNvCxnSpPr>
          <p:nvPr/>
        </p:nvCxnSpPr>
        <p:spPr>
          <a:xfrm flipV="1">
            <a:off x="4505615" y="2275856"/>
            <a:ext cx="354418" cy="78326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3074" idx="3"/>
            <a:endCxn id="140" idx="1"/>
          </p:cNvCxnSpPr>
          <p:nvPr/>
        </p:nvCxnSpPr>
        <p:spPr>
          <a:xfrm flipV="1">
            <a:off x="4480592" y="3355976"/>
            <a:ext cx="379442" cy="8390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860032" y="4395301"/>
            <a:ext cx="2321247" cy="513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BASE_URL : http://</a:t>
            </a:r>
            <a:r>
              <a:rPr lang="en-US" altLang="ko-KR" sz="1000" dirty="0" smtClean="0">
                <a:solidFill>
                  <a:srgbClr val="FF0000"/>
                </a:solidFill>
              </a:rPr>
              <a:t>stg_server_domain </a:t>
            </a: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A_BASE_PATH: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/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api</a:t>
            </a:r>
            <a:endParaRPr lang="en-US" altLang="ko-KR" sz="1000" b="1" dirty="0" smtClean="0">
              <a:solidFill>
                <a:srgbClr val="0000FF"/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B_BASE_PATH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ko-KR" sz="1000" b="1" dirty="0">
                <a:solidFill>
                  <a:srgbClr val="0000FF"/>
                </a:solidFill>
              </a:rPr>
              <a:t>/</a:t>
            </a:r>
            <a:r>
              <a:rPr lang="en-US" altLang="ko-KR" sz="1000" b="1" dirty="0" err="1" smtClean="0">
                <a:solidFill>
                  <a:srgbClr val="0000FF"/>
                </a:solidFill>
              </a:rPr>
              <a:t>api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50" name="꺾인 연결선 149"/>
          <p:cNvCxnSpPr>
            <a:stCxn id="53" idx="3"/>
            <a:endCxn id="149" idx="1"/>
          </p:cNvCxnSpPr>
          <p:nvPr/>
        </p:nvCxnSpPr>
        <p:spPr>
          <a:xfrm flipV="1">
            <a:off x="4480592" y="4652120"/>
            <a:ext cx="379440" cy="7735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4860032" y="2862518"/>
            <a:ext cx="17315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DEV_ENVIRONMENT.json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860032" y="4158662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STG_ENVIRONMENT.json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76056" y="5268979"/>
            <a:ext cx="3960440" cy="113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/>
              <a:t>newman</a:t>
            </a:r>
            <a:r>
              <a:rPr lang="en-US" altLang="ko-KR" sz="900" b="1" dirty="0"/>
              <a:t> run </a:t>
            </a:r>
            <a:r>
              <a:rPr lang="en-US" altLang="ko-KR" sz="900" dirty="0"/>
              <a:t>./</a:t>
            </a:r>
            <a:r>
              <a:rPr lang="en-US" altLang="ko-KR" sz="900" dirty="0" err="1"/>
              <a:t>test_json</a:t>
            </a:r>
            <a:r>
              <a:rPr lang="en-US" altLang="ko-KR" sz="900" dirty="0"/>
              <a:t>/</a:t>
            </a:r>
            <a:r>
              <a:rPr lang="en-US" altLang="ko-KR" sz="900" dirty="0" err="1"/>
              <a:t>SampleTest_Collection.postman_collection.json</a:t>
            </a:r>
            <a:r>
              <a:rPr lang="en-US" altLang="ko-KR" sz="900" dirty="0"/>
              <a:t>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e ./</a:t>
            </a: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</a:rPr>
              <a:t>env_json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altLang="ko-KR" sz="900" b="1" dirty="0" err="1">
                <a:solidFill>
                  <a:schemeClr val="accent5">
                    <a:lumMod val="75000"/>
                  </a:schemeClr>
                </a:solidFill>
              </a:rPr>
              <a:t>DEV_ENVIRONMENT.postman_environment.json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altLang="ko-KR" sz="900" b="1" dirty="0" err="1">
                <a:solidFill>
                  <a:schemeClr val="accent2">
                    <a:lumMod val="75000"/>
                  </a:schemeClr>
                </a:solidFill>
              </a:rPr>
              <a:t>cli,html,junit</a:t>
            </a:r>
            <a:r>
              <a:rPr lang="en-US" altLang="ko-KR" sz="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altLang="ko-KR" sz="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</a:t>
            </a:r>
            <a:r>
              <a:rPr lang="en-US" altLang="ko-KR" sz="900" dirty="0"/>
              <a:t>reporter-html-export sample_test_result.html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</a:t>
            </a:r>
            <a:r>
              <a:rPr lang="en-US" altLang="ko-KR" sz="900" dirty="0"/>
              <a:t>reporter-</a:t>
            </a:r>
            <a:r>
              <a:rPr lang="en-US" altLang="ko-KR" sz="900" dirty="0" err="1"/>
              <a:t>junit</a:t>
            </a:r>
            <a:r>
              <a:rPr lang="en-US" altLang="ko-KR" sz="900" dirty="0"/>
              <a:t>-export sample_test_result.xml</a:t>
            </a:r>
            <a:endParaRPr lang="ko-KR" altLang="en-US" sz="900" dirty="0"/>
          </a:p>
        </p:txBody>
      </p:sp>
      <p:sp>
        <p:nvSpPr>
          <p:cNvPr id="1035" name="직사각형 1034"/>
          <p:cNvSpPr/>
          <p:nvPr/>
        </p:nvSpPr>
        <p:spPr>
          <a:xfrm>
            <a:off x="5864102" y="5469642"/>
            <a:ext cx="2956370" cy="281814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37" name="구부러진 연결선 1036"/>
          <p:cNvCxnSpPr>
            <a:stCxn id="1035" idx="0"/>
            <a:endCxn id="149" idx="3"/>
          </p:cNvCxnSpPr>
          <p:nvPr/>
        </p:nvCxnSpPr>
        <p:spPr>
          <a:xfrm rot="16200000" flipV="1">
            <a:off x="6853022" y="4980377"/>
            <a:ext cx="817522" cy="161008"/>
          </a:xfrm>
          <a:prstGeom prst="curvedConnector2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1035" idx="0"/>
            <a:endCxn id="140" idx="3"/>
          </p:cNvCxnSpPr>
          <p:nvPr/>
        </p:nvCxnSpPr>
        <p:spPr>
          <a:xfrm rot="16200000" flipV="1">
            <a:off x="6204951" y="4332305"/>
            <a:ext cx="2113666" cy="161007"/>
          </a:xfrm>
          <a:prstGeom prst="curvedConnector2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 162"/>
          <p:cNvCxnSpPr>
            <a:stCxn id="1035" idx="0"/>
            <a:endCxn id="138" idx="3"/>
          </p:cNvCxnSpPr>
          <p:nvPr/>
        </p:nvCxnSpPr>
        <p:spPr>
          <a:xfrm rot="16200000" flipV="1">
            <a:off x="5692399" y="3819754"/>
            <a:ext cx="3193786" cy="105990"/>
          </a:xfrm>
          <a:prstGeom prst="curvedConnector2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 rot="20785691">
            <a:off x="6790235" y="168271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smtClean="0">
                <a:solidFill>
                  <a:prstClr val="black"/>
                </a:solidFill>
              </a:rPr>
              <a:t>REST METHOD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CRUD </a:t>
            </a:r>
            <a:r>
              <a:rPr lang="ko-KR" altLang="en-US" sz="1600" dirty="0">
                <a:solidFill>
                  <a:prstClr val="black"/>
                </a:solidFill>
              </a:rPr>
              <a:t>연산에 </a:t>
            </a:r>
            <a:r>
              <a:rPr lang="en-US" altLang="ko-KR" sz="1600" dirty="0">
                <a:solidFill>
                  <a:prstClr val="black"/>
                </a:solidFill>
              </a:rPr>
              <a:t>HTTP Method </a:t>
            </a:r>
            <a:r>
              <a:rPr lang="ko-KR" altLang="en-US" sz="1600" dirty="0">
                <a:solidFill>
                  <a:prstClr val="black"/>
                </a:solidFill>
              </a:rPr>
              <a:t>를 이용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prstClr val="black"/>
                </a:solidFill>
              </a:rPr>
              <a:t>  - POST</a:t>
            </a:r>
            <a:r>
              <a:rPr lang="en-US" altLang="ko-KR" sz="1600" dirty="0">
                <a:solidFill>
                  <a:prstClr val="black"/>
                </a:solidFill>
              </a:rPr>
              <a:t>, PUT</a:t>
            </a:r>
            <a:r>
              <a:rPr lang="ko-KR" altLang="en-US" sz="1600" dirty="0">
                <a:solidFill>
                  <a:prstClr val="black"/>
                </a:solidFill>
              </a:rPr>
              <a:t>의 경우 </a:t>
            </a:r>
            <a:r>
              <a:rPr lang="en-US" altLang="ko-KR" sz="1600" dirty="0">
                <a:solidFill>
                  <a:prstClr val="black"/>
                </a:solidFill>
              </a:rPr>
              <a:t>Request Body </a:t>
            </a:r>
            <a:r>
              <a:rPr lang="ko-KR" altLang="en-US" sz="1600" dirty="0">
                <a:solidFill>
                  <a:prstClr val="black"/>
                </a:solidFill>
              </a:rPr>
              <a:t>필요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RESTful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6228184" y="116632"/>
            <a:ext cx="28083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39BE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SoapUI</a:t>
            </a:r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48880"/>
            <a:ext cx="6217920" cy="292149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7606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명령어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github.com/postmanlabs/newman#newman-run-collection-file-source-options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명령어 요약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83568" y="2276872"/>
            <a:ext cx="4680520" cy="3316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실행 명령어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&lt;collection-file-source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Collection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특정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Folder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하위만 실행 할 때의 옵션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folder &lt;name&gt;</a:t>
            </a:r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연결할 때의 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 &lt;source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-e &lt;source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&gt;)</a:t>
            </a: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변수를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변수로 전달할 때의 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--global-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"&lt;global-variable-name&gt;=&lt;global-variable-value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&gt;“</a:t>
            </a:r>
          </a:p>
          <a:p>
            <a:endParaRPr lang="en-US" altLang="ko-KR" sz="11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리포트 생성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--reporters &lt;reporter-name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 &lt;reporter-name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&gt;), reporter-name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종류는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cli,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html, 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ß"/>
            </a:pP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Jenkins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연동을 위해 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가지 형태의 리포트를 생성합니다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(</a:t>
            </a:r>
            <a:r>
              <a:rPr lang="en-US" altLang="ko-KR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Cli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체크용으로 추가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 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,cli,json,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endParaRPr lang="en-US" altLang="ko-KR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41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288032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6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Newman+Jenkins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후 테스트 리포트 예제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22" y="1713766"/>
            <a:ext cx="3251794" cy="4474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05201"/>
            <a:ext cx="3456384" cy="3060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462301" cy="2706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47454" y="1370529"/>
            <a:ext cx="26484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형태로 출력된 리포트 예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9469" y="1412776"/>
            <a:ext cx="22958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Newman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생성한 </a:t>
            </a:r>
            <a:r>
              <a:rPr lang="en-US" altLang="ko-KR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0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 예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3312368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보완이 필요한 내용</a:t>
            </a:r>
            <a:endParaRPr lang="ko-KR" altLang="en-US" sz="16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스크립트 작성에서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일일이 적어져야 함 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패턴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*</a:t>
            </a:r>
            <a:r>
              <a:rPr lang="en-US" altLang="ko-KR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TestCollection.json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일괄 실행 가능한 방법 검토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리포트 기능 개발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Junit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리포트 형태의 파일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(xml)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1-TestSuite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1-Request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매핑되고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1-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TestCase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1-Assertion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생성 됨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Xml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재가공하거나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Newman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 report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등의 추가 개발 필요 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결과 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대한 처리 검토 </a:t>
            </a:r>
            <a:endParaRPr lang="en-US" altLang="ko-KR" sz="12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존재하고 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파일별로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각각 테스트를 수행하면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결과 파일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(xml)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1),2)</a:t>
            </a:r>
            <a:r>
              <a:rPr lang="ko-KR" altLang="en-US" sz="12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이슈 해결 시 같이 해결될 것으로 보임</a:t>
            </a:r>
            <a:endParaRPr lang="en-US" altLang="ko-KR" sz="12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 </a:t>
            </a:r>
            <a:r>
              <a:rPr lang="en-US" altLang="ko-KR" kern="0" dirty="0">
                <a:solidFill>
                  <a:prstClr val="black"/>
                </a:solidFill>
              </a:rPr>
              <a:t>Newman + Jenkins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4225652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96"/>
          <p:cNvSpPr/>
          <p:nvPr/>
        </p:nvSpPr>
        <p:spPr>
          <a:xfrm>
            <a:off x="4593771" y="3429000"/>
            <a:ext cx="4550229" cy="34290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8" name="직사각형 397"/>
          <p:cNvSpPr/>
          <p:nvPr/>
        </p:nvSpPr>
        <p:spPr>
          <a:xfrm>
            <a:off x="0" y="0"/>
            <a:ext cx="4593771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06084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/>
                </a:solidFill>
              </a:rPr>
              <a:t>테스트 툴 </a:t>
            </a:r>
            <a:r>
              <a:rPr lang="en-US" altLang="ko-KR" sz="2800" b="1" dirty="0">
                <a:solidFill>
                  <a:prstClr val="black"/>
                </a:solidFill>
              </a:rPr>
              <a:t>&amp; </a:t>
            </a:r>
            <a:r>
              <a:rPr lang="ko-KR" altLang="en-US" sz="2800" b="1" dirty="0">
                <a:solidFill>
                  <a:prstClr val="black"/>
                </a:solidFill>
              </a:rPr>
              <a:t>자동화 교육</a:t>
            </a:r>
            <a:endParaRPr lang="en-US" altLang="ko-KR" sz="2800" b="1" dirty="0">
              <a:solidFill>
                <a:prstClr val="black"/>
              </a:solidFill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334853" y="3324667"/>
            <a:ext cx="4811928" cy="498033"/>
            <a:chOff x="2427072" y="3045542"/>
            <a:chExt cx="4811928" cy="498033"/>
          </a:xfrm>
        </p:grpSpPr>
        <p:grpSp>
          <p:nvGrpSpPr>
            <p:cNvPr id="232" name="Group 4"/>
            <p:cNvGrpSpPr>
              <a:grpSpLocks noChangeAspect="1"/>
            </p:cNvGrpSpPr>
            <p:nvPr/>
          </p:nvGrpSpPr>
          <p:grpSpPr bwMode="auto">
            <a:xfrm rot="17176774">
              <a:off x="2360397" y="3165750"/>
              <a:ext cx="444500" cy="311150"/>
              <a:chOff x="1043" y="2596"/>
              <a:chExt cx="142" cy="99"/>
            </a:xfrm>
          </p:grpSpPr>
          <p:sp>
            <p:nvSpPr>
              <p:cNvPr id="235" name="Freeform 5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6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7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8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0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1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Freeform 12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3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4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5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6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7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9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21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Freeform 22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23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25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6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27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28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29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30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31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32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33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34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35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36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37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38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39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40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41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42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43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44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atinLnBrk="0">
                  <a:defRPr/>
                </a:pPr>
                <a:endParaRPr lang="ko-KR" altLang="en-US" b="1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3" name="Line 57"/>
            <p:cNvSpPr>
              <a:spLocks noChangeAspect="1" noChangeShapeType="1"/>
            </p:cNvSpPr>
            <p:nvPr/>
          </p:nvSpPr>
          <p:spPr bwMode="auto">
            <a:xfrm>
              <a:off x="2438400" y="3489885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Text Box 58"/>
            <p:cNvSpPr txBox="1">
              <a:spLocks noChangeAspect="1" noChangeArrowheads="1"/>
            </p:cNvSpPr>
            <p:nvPr/>
          </p:nvSpPr>
          <p:spPr bwMode="auto">
            <a:xfrm>
              <a:off x="2971948" y="3045542"/>
              <a:ext cx="4267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>
                <a:defRPr/>
              </a:pPr>
              <a:r>
                <a:rPr lang="en-US" altLang="ko-KR" sz="2000" b="1" kern="0" dirty="0">
                  <a:solidFill>
                    <a:prstClr val="black"/>
                  </a:solidFill>
                </a:rPr>
                <a:t>5.2 </a:t>
              </a:r>
              <a:r>
                <a:rPr lang="en-US" altLang="ko-KR" sz="2000" b="1" kern="0" dirty="0" err="1" smtClean="0">
                  <a:solidFill>
                    <a:prstClr val="black"/>
                  </a:solidFill>
                </a:rPr>
                <a:t>PostMan</a:t>
              </a:r>
              <a:r>
                <a:rPr lang="en-US" altLang="ko-KR" sz="2000" b="1" kern="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2000" b="1" kern="0" dirty="0">
                  <a:solidFill>
                    <a:prstClr val="black"/>
                  </a:solidFill>
                </a:rPr>
                <a:t>소개</a:t>
              </a:r>
              <a:endParaRPr lang="en-US" altLang="ko-KR" sz="2000" b="1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5256584"/>
          </a:xfrm>
        </p:spPr>
        <p:txBody>
          <a:bodyPr wrap="square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ko-KR" sz="1800" b="1" dirty="0" err="1" smtClean="0">
                <a:solidFill>
                  <a:prstClr val="black"/>
                </a:solidFill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800" b="1" dirty="0">
                <a:solidFill>
                  <a:prstClr val="black"/>
                </a:solidFill>
              </a:rPr>
              <a:t>? 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</a:rPr>
              <a:t>  - REST </a:t>
            </a:r>
            <a:r>
              <a:rPr lang="ko-KR" altLang="en-US" sz="1400" dirty="0" smtClean="0">
                <a:solidFill>
                  <a:prstClr val="black"/>
                </a:solidFill>
              </a:rPr>
              <a:t>호출을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지원하는 호출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테스트 툴</a:t>
            </a:r>
            <a:r>
              <a:rPr lang="en-US" altLang="ko-KR" sz="1400" dirty="0">
                <a:solidFill>
                  <a:prstClr val="black"/>
                </a:solidFill>
              </a:rPr>
              <a:t>(GUI </a:t>
            </a:r>
            <a:r>
              <a:rPr lang="ko-KR" altLang="en-US" sz="1400" dirty="0" smtClean="0">
                <a:solidFill>
                  <a:prstClr val="black"/>
                </a:solidFill>
              </a:rPr>
              <a:t>제공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ko-KR" altLang="en-US" sz="1400" dirty="0" smtClean="0">
                <a:solidFill>
                  <a:prstClr val="black"/>
                </a:solidFill>
              </a:rPr>
              <a:t>기존에는 크롬 브라우저의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플러그인이었으나</a:t>
            </a:r>
            <a:r>
              <a:rPr lang="ko-KR" altLang="en-US" sz="1400" dirty="0" smtClean="0">
                <a:solidFill>
                  <a:prstClr val="black"/>
                </a:solidFill>
              </a:rPr>
              <a:t> 인기를 얻음에 따라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 별도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설치형</a:t>
            </a:r>
            <a:r>
              <a:rPr lang="ko-KR" altLang="en-US" sz="1400" dirty="0" smtClean="0">
                <a:solidFill>
                  <a:prstClr val="black"/>
                </a:solidFill>
              </a:rPr>
              <a:t> 툴로 분리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</a:rPr>
              <a:t>무료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기능이 추가된 </a:t>
            </a:r>
            <a:r>
              <a:rPr lang="en-US" altLang="ko-KR" sz="1400" dirty="0" smtClean="0">
                <a:solidFill>
                  <a:prstClr val="black"/>
                </a:solidFill>
              </a:rPr>
              <a:t>Pro/Enterprise </a:t>
            </a:r>
            <a:r>
              <a:rPr lang="ko-KR" altLang="en-US" sz="1400" dirty="0" smtClean="0">
                <a:solidFill>
                  <a:prstClr val="black"/>
                </a:solidFill>
              </a:rPr>
              <a:t>버전 있음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</a:rPr>
              <a:t>공식 사이트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en-US" altLang="ko-KR" sz="1400" dirty="0">
                <a:solidFill>
                  <a:prstClr val="black"/>
                </a:solidFill>
                <a:hlinkClick r:id="rId2"/>
              </a:rPr>
              <a:t>https://www.getpostman.com</a:t>
            </a:r>
            <a:r>
              <a:rPr lang="en-US" altLang="ko-KR" sz="1400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0" lvl="0" indent="0">
              <a:lnSpc>
                <a:spcPct val="14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- </a:t>
            </a:r>
            <a:r>
              <a:rPr lang="ko-KR" altLang="en-US" sz="1400" dirty="0" smtClean="0">
                <a:solidFill>
                  <a:prstClr val="black"/>
                </a:solidFill>
              </a:rPr>
              <a:t>가이드 문서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en-US" altLang="ko-KR" sz="1400" dirty="0">
                <a:solidFill>
                  <a:prstClr val="black"/>
                </a:solidFill>
                <a:hlinkClick r:id="rId3"/>
              </a:rPr>
              <a:t>https://www.getpostman.com/docs</a:t>
            </a:r>
            <a:r>
              <a:rPr lang="en-US" altLang="ko-KR" sz="1400" dirty="0" smtClean="0">
                <a:solidFill>
                  <a:prstClr val="black"/>
                </a:solidFill>
                <a:hlinkClick r:id="rId3"/>
              </a:rPr>
              <a:t>/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68" y="980728"/>
            <a:ext cx="2532707" cy="167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4077072"/>
            <a:ext cx="37444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어디에 있으며 어떻게 변화하고 있는지 알고 있습니까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그들은 올바르게 문서화되어 있습니까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애자일 프로세스를 따라 테스트하려면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해야 합니까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그들은 항상 제대로 작동하고 있습니까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도구를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워크플로와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연결할 수 있습니까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61" y="2780928"/>
            <a:ext cx="1855719" cy="32985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67545" y="908720"/>
            <a:ext cx="8424936" cy="360040"/>
          </a:xfrm>
        </p:spPr>
        <p:txBody>
          <a:bodyPr wrap="square">
            <a:noAutofit/>
          </a:bodyPr>
          <a:lstStyle/>
          <a:p>
            <a:pPr marL="0" lvl="0" indent="0">
              <a:lnSpc>
                <a:spcPct val="140000"/>
              </a:lnSpc>
              <a:buNone/>
            </a:pPr>
            <a:r>
              <a:rPr lang="en-US" altLang="ko-KR" sz="18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800" b="1" dirty="0" err="1" smtClean="0">
                <a:solidFill>
                  <a:prstClr val="black"/>
                </a:solidFill>
              </a:rPr>
              <a:t>PostMan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무료</a:t>
            </a:r>
            <a:r>
              <a:rPr lang="en-US" altLang="ko-KR" sz="1800" b="1" dirty="0" smtClean="0">
                <a:solidFill>
                  <a:prstClr val="black"/>
                </a:solidFill>
              </a:rPr>
              <a:t> / Pro / Enterprise </a:t>
            </a:r>
            <a:r>
              <a:rPr lang="ko-KR" altLang="en-US" sz="1800" b="1" dirty="0" smtClean="0">
                <a:solidFill>
                  <a:prstClr val="black"/>
                </a:solidFill>
              </a:rPr>
              <a:t>비교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 smtClean="0"/>
              <a:t>PostMan</a:t>
            </a:r>
            <a:r>
              <a:rPr lang="en-US" altLang="ko-KR" dirty="0" smtClean="0"/>
              <a:t> </a:t>
            </a:r>
            <a:r>
              <a:rPr lang="ko-KR" altLang="en-US" dirty="0"/>
              <a:t>소개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60916"/>
              </p:ext>
            </p:extLst>
          </p:nvPr>
        </p:nvGraphicFramePr>
        <p:xfrm>
          <a:off x="323528" y="1379164"/>
          <a:ext cx="8640960" cy="4930485"/>
        </p:xfrm>
        <a:graphic>
          <a:graphicData uri="http://schemas.openxmlformats.org/drawingml/2006/table">
            <a:tbl>
              <a:tblPr/>
              <a:tblGrid>
                <a:gridCol w="1008112"/>
                <a:gridCol w="2664296"/>
                <a:gridCol w="2448272"/>
                <a:gridCol w="2520280"/>
              </a:tblGrid>
              <a:tr h="2225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비교항목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엔터프라이즈 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API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생태계 전반 지원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MockServer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등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작은 개발팀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최적화</a:t>
                      </a:r>
                      <a:endParaRPr lang="ko-KR" altLang="en-US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숫자 정도의 사용자 그룹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지원</a:t>
                      </a:r>
                      <a:endParaRPr lang="en-US" altLang="ko-KR" sz="1000" b="1" i="0" u="none" strike="noStrike" dirty="0" smtClean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전문적인 협업 기능 제공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엔터프라이즈 레벨 지원</a:t>
                      </a:r>
                      <a:endParaRPr lang="en-US" altLang="ko-KR" sz="1000" b="1" i="0" u="none" strike="noStrike" dirty="0" smtClean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보안과 관리자 기능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RestAPI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기능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헤더설정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확인 등 호출에 필요한 기능 반영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호출값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디폴트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Collection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호출하는 코드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snippet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생성기능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개발언어별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토큰 값 설정 방안 지원</a:t>
                      </a: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계정</a:t>
                      </a:r>
                      <a:r>
                        <a:rPr lang="en-US" altLang="ko-KR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ko-KR" altLang="en-US" sz="10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레파지토리</a:t>
                      </a:r>
                      <a:r>
                        <a:rPr lang="ko-KR" altLang="en-US" sz="10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구성하여 팀원간의 스크립트 공유 지원</a:t>
                      </a:r>
                      <a:endParaRPr lang="en-US" altLang="ko-KR" sz="10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툴과의 연계 지원</a:t>
                      </a: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추가기능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반영 가능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존 지원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SSO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34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호출별로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Tests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응답코드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body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검증을 지원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필요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TestCollection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개념하에 폴더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TestSuite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TestCase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테스트를 구성할 수 있음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ko-KR" alt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5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Mock </a:t>
                      </a: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제공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서버가 없어도 호출해 볼 수 있는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Mock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제공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요청건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허용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요청건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허용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en-US" altLang="ko-KR" sz="1000" dirty="0" smtClean="0">
                          <a:effectLst/>
                        </a:rPr>
                        <a:t>split-stack </a:t>
                      </a:r>
                      <a:r>
                        <a:rPr lang="ko-KR" altLang="en-US" sz="1000" dirty="0" smtClean="0">
                          <a:effectLst/>
                        </a:rPr>
                        <a:t>개발을 지원할 수 있는 </a:t>
                      </a:r>
                      <a:r>
                        <a:rPr lang="en-US" altLang="ko-KR" sz="1000" dirty="0" smtClean="0">
                          <a:effectLst/>
                        </a:rPr>
                        <a:t>Mock Server </a:t>
                      </a:r>
                      <a:r>
                        <a:rPr lang="ko-KR" altLang="en-US" sz="1000" dirty="0" smtClean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51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Collaboration</a:t>
                      </a: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레파지토리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기능을 통해 팀원들간 스크립트 공유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14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상에서 </a:t>
                      </a:r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지원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개발언어별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snippets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기능 지원</a:t>
                      </a:r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0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제한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(1,000)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ko-KR" altLang="en-US" sz="1000" b="0" i="1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좌동</a:t>
                      </a:r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5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테스트 수행 후 결과 모니터링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 </a:t>
                      </a:r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호출건까지만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100,000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건까지 무료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이상은 모니터링만 별도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과금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정책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커스터마이징을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포함한 확장 기능 제공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5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8$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1user/1month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75$, 1usr/1yr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21$, 1user/1month</a:t>
                      </a:r>
                    </a:p>
                    <a:p>
                      <a:pPr algn="ctr" fontAlgn="ctr"/>
                      <a:r>
                        <a:rPr lang="ko-KR" altLang="ko-KR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 정책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" marR="9525" marT="36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6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noAutofit/>
      </a:bodyPr>
      <a:lstStyle>
        <a:defPPr algn="ctr">
          <a:defRPr sz="1000" dirty="0">
            <a:solidFill>
              <a:srgbClr val="FF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90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5195</Words>
  <Application>Microsoft Office PowerPoint</Application>
  <PresentationFormat>화면 슬라이드 쇼(4:3)</PresentationFormat>
  <Paragraphs>749</Paragraphs>
  <Slides>62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심플</vt:lpstr>
      <vt:lpstr>PowerPoint 프레젠테이션</vt:lpstr>
      <vt:lpstr>5.1 RESTful OpenAPI 소개</vt:lpstr>
      <vt:lpstr>5.1 RESTful OpenAPI 소개</vt:lpstr>
      <vt:lpstr>5.1 RESTful OpenAPI 소개</vt:lpstr>
      <vt:lpstr>5.1 RESTful OpenAPI 소개</vt:lpstr>
      <vt:lpstr>5.1 RESTful OpenAPI 소개</vt:lpstr>
      <vt:lpstr>PowerPoint 프레젠테이션</vt:lpstr>
      <vt:lpstr>5.2 PostMan 소개</vt:lpstr>
      <vt:lpstr>5.2 PostMan 소개</vt:lpstr>
      <vt:lpstr>5.2 PostMan 소개</vt:lpstr>
      <vt:lpstr>5.2 PostMan 소개</vt:lpstr>
      <vt:lpstr>5.2 PostMan 소개</vt:lpstr>
      <vt:lpstr>5.2 PostMan 소개</vt:lpstr>
      <vt:lpstr>PowerPoint 프레젠테이션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5.3 PostMan 실습</vt:lpstr>
      <vt:lpstr>PowerPoint 프레젠테이션</vt:lpstr>
      <vt:lpstr>기타. Newman + Jenkins</vt:lpstr>
      <vt:lpstr>기타. Newman + Jenkins</vt:lpstr>
      <vt:lpstr>기타. Newman + Jenkins</vt:lpstr>
      <vt:lpstr>기타. Newman + Jenkins</vt:lpstr>
      <vt:lpstr>기타. Newman + Jenkins</vt:lpstr>
      <vt:lpstr>기타. Newman + Jenkins</vt:lpstr>
      <vt:lpstr>기타. Newman + Jenkins</vt:lpstr>
      <vt:lpstr>기타. Newman + Jenkins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168</cp:revision>
  <dcterms:created xsi:type="dcterms:W3CDTF">2018-01-31T05:16:19Z</dcterms:created>
  <dcterms:modified xsi:type="dcterms:W3CDTF">2018-02-12T07:23:16Z</dcterms:modified>
</cp:coreProperties>
</file>