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389" r:id="rId7"/>
    <p:sldId id="392" r:id="rId8"/>
    <p:sldId id="408" r:id="rId9"/>
    <p:sldId id="384" r:id="rId10"/>
    <p:sldId id="411" r:id="rId11"/>
    <p:sldId id="409" r:id="rId12"/>
    <p:sldId id="403" r:id="rId13"/>
    <p:sldId id="317" r:id="rId14"/>
    <p:sldId id="399" r:id="rId15"/>
    <p:sldId id="404" r:id="rId16"/>
    <p:sldId id="400" r:id="rId17"/>
    <p:sldId id="401" r:id="rId18"/>
    <p:sldId id="394" r:id="rId19"/>
    <p:sldId id="412" r:id="rId20"/>
    <p:sldId id="395" r:id="rId21"/>
    <p:sldId id="414" r:id="rId22"/>
    <p:sldId id="413" r:id="rId23"/>
    <p:sldId id="272" r:id="rId24"/>
    <p:sldId id="397" r:id="rId25"/>
    <p:sldId id="278" r:id="rId26"/>
    <p:sldId id="398" r:id="rId27"/>
    <p:sldId id="391" r:id="rId28"/>
    <p:sldId id="321" r:id="rId29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406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24889-0BE7-F652-1E5A-7123E2E7A881}" v="92" dt="2022-12-16T00:21:51.884"/>
    <p1510:client id="{323428E0-3B16-485D-8E7D-57295BB84F38}" v="777" dt="2022-12-16T20:29:11.425"/>
    <p1510:client id="{BDFBC123-27D0-4F7E-A1D7-673123F5EF1F}" v="2956" vWet="2958" dt="2022-12-16T19:03:11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78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#1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MX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>
              <a:latin typeface="+mn-lt"/>
            </a:rPr>
            <a:t>Variedad de librerías con las cuales trabajar.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>
              <a:latin typeface="+mn-lt"/>
            </a:rPr>
            <a:t>Lenguaje de alto nivel.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s-MX" sz="1800">
              <a:latin typeface="+mn-lt"/>
            </a:rPr>
            <a:t>Características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/>
            <a:t>Gratuito</a:t>
          </a:r>
          <a:endParaRPr lang="es-MX" sz="180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MX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endParaRPr lang="es-MX" sz="1800">
            <a:latin typeface="+mn-lt"/>
          </a:endParaRP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s-MX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s-MX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endParaRPr lang="es-MX" sz="1800">
            <a:latin typeface="+mn-lt"/>
          </a:endParaRP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s-MX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s-MX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/>
            <a:t>Cuenta con una grande comunidad.</a:t>
          </a:r>
          <a:endParaRPr lang="es-MX" sz="180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s-MX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s-MX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MX" sz="1800"/>
            <a:t>Código abierto.</a:t>
          </a:r>
          <a:endParaRPr lang="es-MX" sz="180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s-MX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s-MX" sz="1800"/>
        </a:p>
      </dgm:t>
    </dgm:pt>
    <dgm:pt modelId="{F1418225-93CD-487B-90AC-E5C50ECE5D82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18F909B1-3EBB-4A07-9A53-1745FFBAA6FC}" type="pres">
      <dgm:prSet presAssocID="{4259F840-24E7-476F-9F30-482E46395856}" presName="composite1" presStyleCnt="0"/>
      <dgm:spPr/>
    </dgm:pt>
    <dgm:pt modelId="{65D3641C-EA7B-4E2F-8289-F51FD86884C7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D87F5554-AFF9-4AE0-8574-05FB8B56D6F8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B36D50F4-BCF8-4BD0-8328-CB512A21B16D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BAD67A2-300D-4A46-813A-E7F91A3BE300}" type="pres">
      <dgm:prSet presAssocID="{4259F840-24E7-476F-9F30-482E46395856}" presName="ConnectLineEnd1" presStyleLbl="lnNode1" presStyleIdx="0" presStyleCnt="5"/>
      <dgm:spPr/>
    </dgm:pt>
    <dgm:pt modelId="{9EC6E61C-D191-4542-9F5F-FDB1F09F0176}" type="pres">
      <dgm:prSet presAssocID="{4259F840-24E7-476F-9F30-482E46395856}" presName="EmptyPane1" presStyleCnt="0"/>
      <dgm:spPr/>
    </dgm:pt>
    <dgm:pt modelId="{2F0054D2-726E-4F97-A6CE-63A2F0DCB2A4}" type="pres">
      <dgm:prSet presAssocID="{DCC444A4-F20A-48F5-A61E-47BFFF185A57}" presName="spaceBetweenRectangles1" presStyleCnt="0"/>
      <dgm:spPr/>
    </dgm:pt>
    <dgm:pt modelId="{9CA372FF-C573-4167-B11D-75DE32DC8A88}" type="pres">
      <dgm:prSet presAssocID="{E4033A39-DCC4-4038-9562-AEDDBBB37A99}" presName="composite1" presStyleCnt="0"/>
      <dgm:spPr/>
    </dgm:pt>
    <dgm:pt modelId="{9F6D6555-5571-4216-A1C5-74E17328401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73228E54-ACE0-4751-827F-CFA8EAFCF2AC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FBE48DE9-DF84-435E-AD53-B63C474D2562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E9F350D2-5B0A-442F-9787-CB5F566160FF}" type="pres">
      <dgm:prSet presAssocID="{E4033A39-DCC4-4038-9562-AEDDBBB37A99}" presName="ConnectLineEnd1" presStyleLbl="lnNode1" presStyleIdx="1" presStyleCnt="5"/>
      <dgm:spPr/>
    </dgm:pt>
    <dgm:pt modelId="{A9030D1D-A38F-4BAA-B7FB-AC742A22C671}" type="pres">
      <dgm:prSet presAssocID="{E4033A39-DCC4-4038-9562-AEDDBBB37A99}" presName="EmptyPane1" presStyleCnt="0"/>
      <dgm:spPr/>
    </dgm:pt>
    <dgm:pt modelId="{D2DA8C36-D720-453E-9DE1-814F39658A13}" type="pres">
      <dgm:prSet presAssocID="{80AB0E5B-0C58-465D-A545-5B21133D2849}" presName="spaceBetweenRectangles1" presStyleCnt="0"/>
      <dgm:spPr/>
    </dgm:pt>
    <dgm:pt modelId="{020B525F-5AA4-4CA4-BAC2-826CF5D30015}" type="pres">
      <dgm:prSet presAssocID="{87BF7896-20EA-4E8F-B6F4-A34EC5C9CB50}" presName="composite1" presStyleCnt="0"/>
      <dgm:spPr/>
    </dgm:pt>
    <dgm:pt modelId="{F144F3D7-2268-49E0-9FAE-647B846FCB00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B752FB56-9138-425D-A466-947F549944CF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38175446-D457-46D2-81AE-8AD08F8544D9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4DD8672A-05C1-4DAD-AED9-FD8684ABA5DF}" type="pres">
      <dgm:prSet presAssocID="{87BF7896-20EA-4E8F-B6F4-A34EC5C9CB50}" presName="ConnectLineEnd1" presStyleLbl="lnNode1" presStyleIdx="2" presStyleCnt="5"/>
      <dgm:spPr/>
    </dgm:pt>
    <dgm:pt modelId="{71019778-E03D-4BE1-895F-F7DE6BCEDA42}" type="pres">
      <dgm:prSet presAssocID="{87BF7896-20EA-4E8F-B6F4-A34EC5C9CB50}" presName="EmptyPane1" presStyleCnt="0"/>
      <dgm:spPr/>
    </dgm:pt>
    <dgm:pt modelId="{534D003B-1F61-4E6E-9E31-DA27B6086968}" type="pres">
      <dgm:prSet presAssocID="{D63CE73E-35DE-48C3-8753-7648BC953C0D}" presName="spaceBetweenRectangles1" presStyleCnt="0"/>
      <dgm:spPr/>
    </dgm:pt>
    <dgm:pt modelId="{0D44E734-D65C-43A2-9586-2B9E256BED9E}" type="pres">
      <dgm:prSet presAssocID="{3DE6FF16-CA4D-4D34-ABEB-8BE6A40B5E52}" presName="composite1" presStyleCnt="0"/>
      <dgm:spPr/>
    </dgm:pt>
    <dgm:pt modelId="{0AD91676-AE1C-481A-9EE2-72752DC73CC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069D1ADA-C0BB-4A21-8769-823B31A2FE0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73550621-8DC0-409B-9D30-6CFCF79ED682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52108D02-ABE6-4775-8E88-83C2A96CB218}" type="pres">
      <dgm:prSet presAssocID="{3DE6FF16-CA4D-4D34-ABEB-8BE6A40B5E52}" presName="ConnectLineEnd1" presStyleLbl="lnNode1" presStyleIdx="3" presStyleCnt="5"/>
      <dgm:spPr/>
    </dgm:pt>
    <dgm:pt modelId="{811A7726-F4E1-440B-83E7-162E5B0E4502}" type="pres">
      <dgm:prSet presAssocID="{3DE6FF16-CA4D-4D34-ABEB-8BE6A40B5E52}" presName="EmptyPane1" presStyleCnt="0"/>
      <dgm:spPr/>
    </dgm:pt>
    <dgm:pt modelId="{7E9AAAEA-7DEE-41F3-ABD4-45786F010F66}" type="pres">
      <dgm:prSet presAssocID="{986162A7-6F89-4679-B40E-33A17DA21B73}" presName="spaceBetweenRectangles1" presStyleCnt="0"/>
      <dgm:spPr/>
    </dgm:pt>
    <dgm:pt modelId="{2DE0FEF0-DB46-49A1-8092-AC21F3B5712E}" type="pres">
      <dgm:prSet presAssocID="{AC76BE15-3E8A-498B-91BD-CF772C26B6F1}" presName="composite1" presStyleCnt="0"/>
      <dgm:spPr/>
    </dgm:pt>
    <dgm:pt modelId="{0C30099D-64BB-429E-B950-45046041D40D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6E19C0CD-5574-487C-8416-41F4B36560CC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69C41A7A-9EE5-4281-B3D1-357FB2EBC61A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C4A0F444-E46D-4BE9-B926-AE81864F646C}" type="pres">
      <dgm:prSet presAssocID="{AC76BE15-3E8A-498B-91BD-CF772C26B6F1}" presName="ConnectLineEnd1" presStyleLbl="lnNode1" presStyleIdx="4" presStyleCnt="5"/>
      <dgm:spPr/>
    </dgm:pt>
    <dgm:pt modelId="{7B9E7B48-2F45-43B8-8641-E67C1382C6A6}" type="pres">
      <dgm:prSet presAssocID="{AC76BE15-3E8A-498B-91BD-CF772C26B6F1}" presName="EmptyPane1" presStyleCnt="0"/>
      <dgm:spPr/>
    </dgm:pt>
  </dgm:ptLst>
  <dgm:cxnLst>
    <dgm:cxn modelId="{4588F801-58F9-4696-98E1-138F1C4A00B1}" type="presOf" srcId="{73820394-2159-4075-9E6F-217263B07F8B}" destId="{6E19C0CD-5574-487C-8416-41F4B36560CC}" srcOrd="0" destOrd="0" presId="urn:microsoft.com/office/officeart/2016/7/layout/RoundedRectangleTimeline#1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44007A1B-5054-4B53-8C9E-6796EA1CF6BB}" type="presOf" srcId="{AC76BE15-3E8A-498B-91BD-CF772C26B6F1}" destId="{0C30099D-64BB-429E-B950-45046041D40D}" srcOrd="0" destOrd="0" presId="urn:microsoft.com/office/officeart/2016/7/layout/RoundedRectangleTimeline#1"/>
    <dgm:cxn modelId="{0F002C35-D479-449E-9C14-371952EBB9BF}" type="presOf" srcId="{3DE6FF16-CA4D-4D34-ABEB-8BE6A40B5E52}" destId="{0AD91676-AE1C-481A-9EE2-72752DC73CC2}" srcOrd="0" destOrd="0" presId="urn:microsoft.com/office/officeart/2016/7/layout/RoundedRectangleTimeline#1"/>
    <dgm:cxn modelId="{C668A35F-954E-40D7-971B-CD4A71D550A4}" type="presOf" srcId="{E4033A39-DCC4-4038-9562-AEDDBBB37A99}" destId="{9F6D6555-5571-4216-A1C5-74E173284011}" srcOrd="0" destOrd="0" presId="urn:microsoft.com/office/officeart/2016/7/layout/RoundedRectangleTimeline#1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982C862-CFE9-4C8E-8BDC-8CA856B77F02}" type="presOf" srcId="{C032D242-8D23-4EEC-A10A-7B0691E5A409}" destId="{069D1ADA-C0BB-4A21-8769-823B31A2FE09}" srcOrd="0" destOrd="0" presId="urn:microsoft.com/office/officeart/2016/7/layout/RoundedRectangleTimeline#1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64DDC66D-0154-46E9-81E8-D05C59084B4F}" type="presOf" srcId="{87BF7896-20EA-4E8F-B6F4-A34EC5C9CB50}" destId="{F144F3D7-2268-49E0-9FAE-647B846FCB00}" srcOrd="0" destOrd="0" presId="urn:microsoft.com/office/officeart/2016/7/layout/RoundedRectangleTimeline#1"/>
    <dgm:cxn modelId="{F6DB6950-BA10-491F-847C-06F431CBF70C}" type="presOf" srcId="{E5B2E815-0D19-41DC-B01B-4D608769620A}" destId="{F1418225-93CD-487B-90AC-E5C50ECE5D82}" srcOrd="0" destOrd="0" presId="urn:microsoft.com/office/officeart/2016/7/layout/RoundedRectangleTimeline#1"/>
    <dgm:cxn modelId="{7EA56B52-20FE-4E87-B200-2EC46113D6FE}" type="presOf" srcId="{4259F840-24E7-476F-9F30-482E46395856}" destId="{65D3641C-EA7B-4E2F-8289-F51FD86884C7}" srcOrd="0" destOrd="0" presId="urn:microsoft.com/office/officeart/2016/7/layout/RoundedRectangleTimeline#1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A9F891CE-A0F5-4532-81DD-BE6FB4EB5BBB}" type="presOf" srcId="{B54C8F6C-BE1E-4EAB-B7A0-48DE01FFAA36}" destId="{D87F5554-AFF9-4AE0-8574-05FB8B56D6F8}" srcOrd="0" destOrd="0" presId="urn:microsoft.com/office/officeart/2016/7/layout/RoundedRectangleTimeline#1"/>
    <dgm:cxn modelId="{F01628CF-33CF-4150-867C-DF0DF97993F2}" type="presOf" srcId="{43CBB0A2-9D75-4264-8A30-3E8974B40658}" destId="{B752FB56-9138-425D-A466-947F549944CF}" srcOrd="0" destOrd="0" presId="urn:microsoft.com/office/officeart/2016/7/layout/RoundedRectangleTimeline#1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C1FDAADE-64EE-4223-A384-6EF69FF95ABC}" type="presOf" srcId="{A4C0B4E4-70AD-4901-9E3F-7EA25DD6DAA1}" destId="{73228E54-ACE0-4751-827F-CFA8EAFCF2AC}" srcOrd="0" destOrd="0" presId="urn:microsoft.com/office/officeart/2016/7/layout/RoundedRectangleTimeline#1"/>
    <dgm:cxn modelId="{CC9FBCF8-AF93-4291-96AB-8D47601E2D9B}" type="presParOf" srcId="{F1418225-93CD-487B-90AC-E5C50ECE5D82}" destId="{18F909B1-3EBB-4A07-9A53-1745FFBAA6FC}" srcOrd="0" destOrd="0" presId="urn:microsoft.com/office/officeart/2016/7/layout/RoundedRectangleTimeline#1"/>
    <dgm:cxn modelId="{959A41EB-FD84-4466-AC04-BA04DBDE75DD}" type="presParOf" srcId="{18F909B1-3EBB-4A07-9A53-1745FFBAA6FC}" destId="{65D3641C-EA7B-4E2F-8289-F51FD86884C7}" srcOrd="0" destOrd="0" presId="urn:microsoft.com/office/officeart/2016/7/layout/RoundedRectangleTimeline#1"/>
    <dgm:cxn modelId="{C48E3240-D1DB-4D17-9BF9-C0384659449A}" type="presParOf" srcId="{18F909B1-3EBB-4A07-9A53-1745FFBAA6FC}" destId="{D87F5554-AFF9-4AE0-8574-05FB8B56D6F8}" srcOrd="1" destOrd="0" presId="urn:microsoft.com/office/officeart/2016/7/layout/RoundedRectangleTimeline#1"/>
    <dgm:cxn modelId="{1E0E0FFF-4AEE-4C2B-BC94-7562761255AE}" type="presParOf" srcId="{18F909B1-3EBB-4A07-9A53-1745FFBAA6FC}" destId="{B36D50F4-BCF8-4BD0-8328-CB512A21B16D}" srcOrd="2" destOrd="0" presId="urn:microsoft.com/office/officeart/2016/7/layout/RoundedRectangleTimeline#1"/>
    <dgm:cxn modelId="{56A0F61A-3C39-4E61-9C01-49FB53321C4E}" type="presParOf" srcId="{18F909B1-3EBB-4A07-9A53-1745FFBAA6FC}" destId="{0BAD67A2-300D-4A46-813A-E7F91A3BE300}" srcOrd="3" destOrd="0" presId="urn:microsoft.com/office/officeart/2016/7/layout/RoundedRectangleTimeline#1"/>
    <dgm:cxn modelId="{E901EB83-63B0-42D3-B83E-BD9D0E5BA47C}" type="presParOf" srcId="{18F909B1-3EBB-4A07-9A53-1745FFBAA6FC}" destId="{9EC6E61C-D191-4542-9F5F-FDB1F09F0176}" srcOrd="4" destOrd="0" presId="urn:microsoft.com/office/officeart/2016/7/layout/RoundedRectangleTimeline#1"/>
    <dgm:cxn modelId="{F5FD2F41-DD32-494F-BB2C-71AB1BD987D9}" type="presParOf" srcId="{F1418225-93CD-487B-90AC-E5C50ECE5D82}" destId="{2F0054D2-726E-4F97-A6CE-63A2F0DCB2A4}" srcOrd="1" destOrd="0" presId="urn:microsoft.com/office/officeart/2016/7/layout/RoundedRectangleTimeline#1"/>
    <dgm:cxn modelId="{9B95A65D-B274-4485-961D-52753AB4C76A}" type="presParOf" srcId="{F1418225-93CD-487B-90AC-E5C50ECE5D82}" destId="{9CA372FF-C573-4167-B11D-75DE32DC8A88}" srcOrd="2" destOrd="0" presId="urn:microsoft.com/office/officeart/2016/7/layout/RoundedRectangleTimeline#1"/>
    <dgm:cxn modelId="{1EB436A3-2B8F-40BE-9D60-05D8EC940C08}" type="presParOf" srcId="{9CA372FF-C573-4167-B11D-75DE32DC8A88}" destId="{9F6D6555-5571-4216-A1C5-74E173284011}" srcOrd="0" destOrd="0" presId="urn:microsoft.com/office/officeart/2016/7/layout/RoundedRectangleTimeline#1"/>
    <dgm:cxn modelId="{E243325A-8429-42FE-89FD-C23D0EF39EE7}" type="presParOf" srcId="{9CA372FF-C573-4167-B11D-75DE32DC8A88}" destId="{73228E54-ACE0-4751-827F-CFA8EAFCF2AC}" srcOrd="1" destOrd="0" presId="urn:microsoft.com/office/officeart/2016/7/layout/RoundedRectangleTimeline#1"/>
    <dgm:cxn modelId="{42DAC45D-EE7B-4C3B-9648-174936A24F9F}" type="presParOf" srcId="{9CA372FF-C573-4167-B11D-75DE32DC8A88}" destId="{FBE48DE9-DF84-435E-AD53-B63C474D2562}" srcOrd="2" destOrd="0" presId="urn:microsoft.com/office/officeart/2016/7/layout/RoundedRectangleTimeline#1"/>
    <dgm:cxn modelId="{4C5CCC83-3DE2-468F-BA93-C03F29CFCACD}" type="presParOf" srcId="{9CA372FF-C573-4167-B11D-75DE32DC8A88}" destId="{E9F350D2-5B0A-442F-9787-CB5F566160FF}" srcOrd="3" destOrd="0" presId="urn:microsoft.com/office/officeart/2016/7/layout/RoundedRectangleTimeline#1"/>
    <dgm:cxn modelId="{DC60EE76-130B-4176-AA7A-BB95DDCD2DE3}" type="presParOf" srcId="{9CA372FF-C573-4167-B11D-75DE32DC8A88}" destId="{A9030D1D-A38F-4BAA-B7FB-AC742A22C671}" srcOrd="4" destOrd="0" presId="urn:microsoft.com/office/officeart/2016/7/layout/RoundedRectangleTimeline#1"/>
    <dgm:cxn modelId="{AE6EFCD7-132F-4A59-A302-76DD428E143B}" type="presParOf" srcId="{F1418225-93CD-487B-90AC-E5C50ECE5D82}" destId="{D2DA8C36-D720-453E-9DE1-814F39658A13}" srcOrd="3" destOrd="0" presId="urn:microsoft.com/office/officeart/2016/7/layout/RoundedRectangleTimeline#1"/>
    <dgm:cxn modelId="{32456863-6397-4133-9A44-5993FEB06ABF}" type="presParOf" srcId="{F1418225-93CD-487B-90AC-E5C50ECE5D82}" destId="{020B525F-5AA4-4CA4-BAC2-826CF5D30015}" srcOrd="4" destOrd="0" presId="urn:microsoft.com/office/officeart/2016/7/layout/RoundedRectangleTimeline#1"/>
    <dgm:cxn modelId="{87152246-C654-4808-BB6E-51E54FAC0511}" type="presParOf" srcId="{020B525F-5AA4-4CA4-BAC2-826CF5D30015}" destId="{F144F3D7-2268-49E0-9FAE-647B846FCB00}" srcOrd="0" destOrd="0" presId="urn:microsoft.com/office/officeart/2016/7/layout/RoundedRectangleTimeline#1"/>
    <dgm:cxn modelId="{635E2CC2-7075-4B0F-A4D6-45073C7DCD18}" type="presParOf" srcId="{020B525F-5AA4-4CA4-BAC2-826CF5D30015}" destId="{B752FB56-9138-425D-A466-947F549944CF}" srcOrd="1" destOrd="0" presId="urn:microsoft.com/office/officeart/2016/7/layout/RoundedRectangleTimeline#1"/>
    <dgm:cxn modelId="{AB4152C4-4576-40DA-99EB-92B900E31D64}" type="presParOf" srcId="{020B525F-5AA4-4CA4-BAC2-826CF5D30015}" destId="{38175446-D457-46D2-81AE-8AD08F8544D9}" srcOrd="2" destOrd="0" presId="urn:microsoft.com/office/officeart/2016/7/layout/RoundedRectangleTimeline#1"/>
    <dgm:cxn modelId="{88840BAE-6E04-4880-B40B-067214205567}" type="presParOf" srcId="{020B525F-5AA4-4CA4-BAC2-826CF5D30015}" destId="{4DD8672A-05C1-4DAD-AED9-FD8684ABA5DF}" srcOrd="3" destOrd="0" presId="urn:microsoft.com/office/officeart/2016/7/layout/RoundedRectangleTimeline#1"/>
    <dgm:cxn modelId="{4EF55823-650C-4C8A-817B-36805BAF8C27}" type="presParOf" srcId="{020B525F-5AA4-4CA4-BAC2-826CF5D30015}" destId="{71019778-E03D-4BE1-895F-F7DE6BCEDA42}" srcOrd="4" destOrd="0" presId="urn:microsoft.com/office/officeart/2016/7/layout/RoundedRectangleTimeline#1"/>
    <dgm:cxn modelId="{10497DEE-04B9-487A-84D9-751D7BCD6F84}" type="presParOf" srcId="{F1418225-93CD-487B-90AC-E5C50ECE5D82}" destId="{534D003B-1F61-4E6E-9E31-DA27B6086968}" srcOrd="5" destOrd="0" presId="urn:microsoft.com/office/officeart/2016/7/layout/RoundedRectangleTimeline#1"/>
    <dgm:cxn modelId="{94066629-C249-44D2-B4C0-56AAC3896A8D}" type="presParOf" srcId="{F1418225-93CD-487B-90AC-E5C50ECE5D82}" destId="{0D44E734-D65C-43A2-9586-2B9E256BED9E}" srcOrd="6" destOrd="0" presId="urn:microsoft.com/office/officeart/2016/7/layout/RoundedRectangleTimeline#1"/>
    <dgm:cxn modelId="{85DEF857-EB74-4DD7-887E-2B656CD81EB6}" type="presParOf" srcId="{0D44E734-D65C-43A2-9586-2B9E256BED9E}" destId="{0AD91676-AE1C-481A-9EE2-72752DC73CC2}" srcOrd="0" destOrd="0" presId="urn:microsoft.com/office/officeart/2016/7/layout/RoundedRectangleTimeline#1"/>
    <dgm:cxn modelId="{6DB09B4F-5688-43EE-A510-0C3C1C461D0A}" type="presParOf" srcId="{0D44E734-D65C-43A2-9586-2B9E256BED9E}" destId="{069D1ADA-C0BB-4A21-8769-823B31A2FE09}" srcOrd="1" destOrd="0" presId="urn:microsoft.com/office/officeart/2016/7/layout/RoundedRectangleTimeline#1"/>
    <dgm:cxn modelId="{8C94DC8E-F9EF-4695-8D9F-BF48734DF5BA}" type="presParOf" srcId="{0D44E734-D65C-43A2-9586-2B9E256BED9E}" destId="{73550621-8DC0-409B-9D30-6CFCF79ED682}" srcOrd="2" destOrd="0" presId="urn:microsoft.com/office/officeart/2016/7/layout/RoundedRectangleTimeline#1"/>
    <dgm:cxn modelId="{12B4A896-B3C2-41EB-8232-0B27EA44ABED}" type="presParOf" srcId="{0D44E734-D65C-43A2-9586-2B9E256BED9E}" destId="{52108D02-ABE6-4775-8E88-83C2A96CB218}" srcOrd="3" destOrd="0" presId="urn:microsoft.com/office/officeart/2016/7/layout/RoundedRectangleTimeline#1"/>
    <dgm:cxn modelId="{CD44CE18-430D-46D4-8C33-7ABB8FD55C39}" type="presParOf" srcId="{0D44E734-D65C-43A2-9586-2B9E256BED9E}" destId="{811A7726-F4E1-440B-83E7-162E5B0E4502}" srcOrd="4" destOrd="0" presId="urn:microsoft.com/office/officeart/2016/7/layout/RoundedRectangleTimeline#1"/>
    <dgm:cxn modelId="{98E0E9C1-A013-4182-8F10-08C48C0045AD}" type="presParOf" srcId="{F1418225-93CD-487B-90AC-E5C50ECE5D82}" destId="{7E9AAAEA-7DEE-41F3-ABD4-45786F010F66}" srcOrd="7" destOrd="0" presId="urn:microsoft.com/office/officeart/2016/7/layout/RoundedRectangleTimeline#1"/>
    <dgm:cxn modelId="{0C4A2D74-1763-4EEF-952E-211285D16B46}" type="presParOf" srcId="{F1418225-93CD-487B-90AC-E5C50ECE5D82}" destId="{2DE0FEF0-DB46-49A1-8092-AC21F3B5712E}" srcOrd="8" destOrd="0" presId="urn:microsoft.com/office/officeart/2016/7/layout/RoundedRectangleTimeline#1"/>
    <dgm:cxn modelId="{E593C855-A7D8-414F-BB03-3C2D444DF052}" type="presParOf" srcId="{2DE0FEF0-DB46-49A1-8092-AC21F3B5712E}" destId="{0C30099D-64BB-429E-B950-45046041D40D}" srcOrd="0" destOrd="0" presId="urn:microsoft.com/office/officeart/2016/7/layout/RoundedRectangleTimeline#1"/>
    <dgm:cxn modelId="{12596343-2F4C-472B-A350-D86A42B1DBE5}" type="presParOf" srcId="{2DE0FEF0-DB46-49A1-8092-AC21F3B5712E}" destId="{6E19C0CD-5574-487C-8416-41F4B36560CC}" srcOrd="1" destOrd="0" presId="urn:microsoft.com/office/officeart/2016/7/layout/RoundedRectangleTimeline#1"/>
    <dgm:cxn modelId="{8D753614-5623-48F1-9738-A89E6EE84108}" type="presParOf" srcId="{2DE0FEF0-DB46-49A1-8092-AC21F3B5712E}" destId="{69C41A7A-9EE5-4281-B3D1-357FB2EBC61A}" srcOrd="2" destOrd="0" presId="urn:microsoft.com/office/officeart/2016/7/layout/RoundedRectangleTimeline#1"/>
    <dgm:cxn modelId="{FC41DE8F-1E69-48B8-9CE1-6CDEA9F3DFB1}" type="presParOf" srcId="{2DE0FEF0-DB46-49A1-8092-AC21F3B5712E}" destId="{C4A0F444-E46D-4BE9-B926-AE81864F646C}" srcOrd="3" destOrd="0" presId="urn:microsoft.com/office/officeart/2016/7/layout/RoundedRectangleTimeline#1"/>
    <dgm:cxn modelId="{4B3102A3-475B-423B-9D81-F7773ADD2A90}" type="presParOf" srcId="{2DE0FEF0-DB46-49A1-8092-AC21F3B5712E}" destId="{7B9E7B48-2F45-43B8-8641-E67C1382C6A6}" srcOrd="4" destOrd="0" presId="urn:microsoft.com/office/officeart/2016/7/layout/RoundedRectangleTimeline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3641C-EA7B-4E2F-8289-F51FD86884C7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>
            <a:latin typeface="+mn-lt"/>
          </a:endParaRPr>
        </a:p>
      </dsp:txBody>
      <dsp:txXfrm rot="5400000">
        <a:off x="674664" y="1810365"/>
        <a:ext cx="1936532" cy="359130"/>
      </dsp:txXfrm>
    </dsp:sp>
    <dsp:sp modelId="{D87F5554-AFF9-4AE0-8574-05FB8B56D6F8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>
              <a:latin typeface="+mn-lt"/>
            </a:rPr>
            <a:t>Variedad de librerías con las cuales trabajar.</a:t>
          </a:r>
        </a:p>
      </dsp:txBody>
      <dsp:txXfrm>
        <a:off x="3249" y="0"/>
        <a:ext cx="3259934" cy="1392951"/>
      </dsp:txXfrm>
    </dsp:sp>
    <dsp:sp modelId="{B36D50F4-BCF8-4BD0-8328-CB512A21B16D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D67A2-300D-4A46-813A-E7F91A3BE300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D6555-5571-4216-A1C5-74E17328401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>
            <a:latin typeface="+mn-lt"/>
          </a:endParaRPr>
        </a:p>
      </dsp:txBody>
      <dsp:txXfrm>
        <a:off x="2611196" y="1790937"/>
        <a:ext cx="1955960" cy="397986"/>
      </dsp:txXfrm>
    </dsp:sp>
    <dsp:sp modelId="{73228E54-ACE0-4751-827F-CFA8EAFCF2AC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>
              <a:latin typeface="+mn-lt"/>
            </a:rPr>
            <a:t>Lenguaje de alto nivel.</a:t>
          </a:r>
        </a:p>
      </dsp:txBody>
      <dsp:txXfrm>
        <a:off x="1959209" y="2586910"/>
        <a:ext cx="3259934" cy="1392951"/>
      </dsp:txXfrm>
    </dsp:sp>
    <dsp:sp modelId="{FBE48DE9-DF84-435E-AD53-B63C474D2562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350D2-5B0A-442F-9787-CB5F566160FF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4F3D7-2268-49E0-9FAE-647B846FCB00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>
              <a:latin typeface="+mn-lt"/>
            </a:rPr>
            <a:t>Características</a:t>
          </a:r>
        </a:p>
      </dsp:txBody>
      <dsp:txXfrm>
        <a:off x="4567157" y="1790937"/>
        <a:ext cx="1955960" cy="397986"/>
      </dsp:txXfrm>
    </dsp:sp>
    <dsp:sp modelId="{B752FB56-9138-425D-A466-947F549944CF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/>
            <a:t>Gratuito</a:t>
          </a:r>
          <a:endParaRPr lang="es-MX" sz="1800" kern="1200">
            <a:latin typeface="+mn-lt"/>
          </a:endParaRPr>
        </a:p>
      </dsp:txBody>
      <dsp:txXfrm>
        <a:off x="3915170" y="0"/>
        <a:ext cx="3259934" cy="1392951"/>
      </dsp:txXfrm>
    </dsp:sp>
    <dsp:sp modelId="{38175446-D457-46D2-81AE-8AD08F8544D9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8672A-05C1-4DAD-AED9-FD8684ABA5DF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91676-AE1C-481A-9EE2-72752DC73CC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endParaRPr lang="es-MX" sz="1800" kern="1200">
            <a:latin typeface="+mn-lt"/>
          </a:endParaRPr>
        </a:p>
      </dsp:txBody>
      <dsp:txXfrm>
        <a:off x="6523117" y="1790937"/>
        <a:ext cx="1955960" cy="397986"/>
      </dsp:txXfrm>
    </dsp:sp>
    <dsp:sp modelId="{069D1ADA-C0BB-4A21-8769-823B31A2FE0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/>
            <a:t>Código abierto.</a:t>
          </a:r>
          <a:endParaRPr lang="es-MX" sz="1800" kern="1200">
            <a:latin typeface="+mn-lt"/>
          </a:endParaRPr>
        </a:p>
      </dsp:txBody>
      <dsp:txXfrm>
        <a:off x="5871130" y="2586910"/>
        <a:ext cx="3259934" cy="1392951"/>
      </dsp:txXfrm>
    </dsp:sp>
    <dsp:sp modelId="{73550621-8DC0-409B-9D30-6CFCF79ED682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08D02-ABE6-4775-8E88-83C2A96CB218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0099D-64BB-429E-B950-45046041D40D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endParaRPr lang="es-MX" sz="1800" kern="1200">
            <a:latin typeface="+mn-lt"/>
          </a:endParaRPr>
        </a:p>
      </dsp:txBody>
      <dsp:txXfrm rot="-5400000">
        <a:off x="8479078" y="1810365"/>
        <a:ext cx="1936532" cy="359130"/>
      </dsp:txXfrm>
    </dsp:sp>
    <dsp:sp modelId="{6E19C0CD-5574-487C-8416-41F4B36560CC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1800" kern="1200"/>
            <a:t>Cuenta con una grande comunidad.</a:t>
          </a:r>
          <a:endParaRPr lang="es-MX" sz="1800" kern="1200">
            <a:latin typeface="+mn-lt"/>
          </a:endParaRPr>
        </a:p>
      </dsp:txBody>
      <dsp:txXfrm>
        <a:off x="7827091" y="0"/>
        <a:ext cx="3259934" cy="1392951"/>
      </dsp:txXfrm>
    </dsp:sp>
    <dsp:sp modelId="{69C41A7A-9EE5-4281-B3D1-357FB2EBC61A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0F444-E46D-4BE9-B926-AE81864F646C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#1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CA2E8D-45A3-4C48-9625-891692387AEA}" type="datetime1">
              <a:rPr lang="es-MX" smtClean="0"/>
              <a:t>16/12/2022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3C4DD5-6CE3-47E7-95E8-166693B65D37}" type="datetime1">
              <a:rPr lang="es-MX" smtClean="0"/>
              <a:t>16/12/2022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707CC-89EA-43A2-BEC7-ACC1C58A426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72653C4-4721-4992-BEFD-5B63D45D1ED1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15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89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17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5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MX" smtClean="0"/>
              <a:t>20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A07D5F-345C-48F8-8A99-DECB5A4B39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AD4A7A-884A-43E7-BD84-D363EE834B91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21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258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23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488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25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36ED5-5FB8-4604-810C-4003294F53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7D4F21E-2E00-46B6-BC42-1F3F31D89FA8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2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F2A44-97CF-4763-AF62-5CA8B014D2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B749EDC-1753-44F0-AE60-6EBD9CC8562F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4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70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6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832E2-5B1D-4962-A274-3310C4DDF3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564FDC4-CA6D-4AC4-B464-B971E2D4C2AE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7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832E2-5B1D-4962-A274-3310C4DDF3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564FDC4-CA6D-4AC4-B464-B971E2D4C2AE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79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8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832E2-5B1D-4962-A274-3310C4DDF3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564FDC4-CA6D-4AC4-B464-B971E2D4C2AE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43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10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12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7088BE-0207-4C31-B73A-DAB969D633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921896-B1ED-4712-848C-51540A435E4D}" type="datetime1">
              <a:rPr lang="es-MX" smtClean="0"/>
              <a:t>16/12/2022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6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uwu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13C4DD5-6CE3-47E7-95E8-166693B65D37}" type="datetime1">
              <a:rPr lang="es-MX" smtClean="0"/>
              <a:t>16/12/2022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93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MX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MX"/>
              <a:t>Haz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MX" sz="1600"/>
              <a:t>Haz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ínea del tiempo de la tabla y 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MX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umna de contenido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Muestra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MX" smtClean="0"/>
              <a:pPr rtl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MX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0.svg"/><Relationship Id="rId21" Type="http://schemas.openxmlformats.org/officeDocument/2006/relationships/image" Target="../media/image38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23" Type="http://schemas.openxmlformats.org/officeDocument/2006/relationships/image" Target="../media/image40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445705"/>
            <a:ext cx="5891842" cy="4628072"/>
          </a:xfrm>
        </p:spPr>
        <p:txBody>
          <a:bodyPr rtlCol="0" anchor="b" anchorCtr="0">
            <a:noAutofit/>
          </a:bodyPr>
          <a:lstStyle/>
          <a:p>
            <a:pPr algn="ctr" rtl="0"/>
            <a:r>
              <a:rPr lang="es-MX" sz="3600"/>
              <a:t>TT (2023-A017)</a:t>
            </a:r>
            <a:br>
              <a:rPr lang="es-MX" sz="3600"/>
            </a:br>
            <a:br>
              <a:rPr lang="es-MX" sz="3600"/>
            </a:br>
            <a:r>
              <a:rPr lang="es-MX" sz="3600"/>
              <a:t>Software de simulación gráfica y animaciones en 3D para el</a:t>
            </a:r>
            <a:br>
              <a:rPr lang="es-MX" sz="3600"/>
            </a:br>
            <a:r>
              <a:rPr lang="es-MX" sz="3600"/>
              <a:t>aprendizaje interactivo de la materia de mecánica y</a:t>
            </a:r>
            <a:br>
              <a:rPr lang="es-MX" sz="3600"/>
            </a:br>
            <a:r>
              <a:rPr lang="es-MX" sz="3600"/>
              <a:t>electromagnetismo de la ISC de la ESCOM (SSIG-3D)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91842" cy="6858000"/>
          </a:xfr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71D10A0-51EA-CA9E-3475-AA79B63B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76" y="214009"/>
            <a:ext cx="1243566" cy="1332688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EB7BC9C-B0C2-5025-8682-9DEDB5E38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694"/>
            <a:ext cx="1243566" cy="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Objetivos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Objetivo General</a:t>
            </a: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84A1-3321-5D3A-14AA-9DCD8DC1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47" y="444780"/>
            <a:ext cx="3011846" cy="1562959"/>
          </a:xfrm>
        </p:spPr>
        <p:txBody>
          <a:bodyPr/>
          <a:lstStyle/>
          <a:p>
            <a:r>
              <a:rPr lang="es-MX"/>
              <a:t>Objetivo General</a:t>
            </a:r>
          </a:p>
        </p:txBody>
      </p:sp>
      <p:pic>
        <p:nvPicPr>
          <p:cNvPr id="8" name="Marcador de posición de imagen 7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DC898E12-B525-9DC0-A383-011412A724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6743" b="26743"/>
          <a:stretch>
            <a:fillRect/>
          </a:stretch>
        </p:blipFill>
        <p:spPr>
          <a:xfrm>
            <a:off x="0" y="2500313"/>
            <a:ext cx="12192000" cy="3776662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4C84C-D2F0-ED48-40C9-10CBA44E33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7381" y="411782"/>
            <a:ext cx="7793756" cy="1563688"/>
          </a:xfrm>
        </p:spPr>
        <p:txBody>
          <a:bodyPr/>
          <a:lstStyle/>
          <a:p>
            <a:r>
              <a:rPr lang="es-MX"/>
              <a:t>Desarrollar un software que muestre de manera visual e interactiva ejemplos de temas de la materia de mecánica y electromagnetismo, que sirva como una herramienta auxiliar para los profesores y estudiantes de la carrera de Ingeniería en Sistemas Computacionales de la Escuela Superior de Cómputo y carreras afines, para mejorar su entendimiento y aprendizaje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65C1D-F4F2-0371-6A36-51D28517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C34C5-090B-5CBC-8943-6984E648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8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Objetivos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Objetivos </a:t>
            </a:r>
            <a:r>
              <a:rPr lang="es-MX"/>
              <a:t>Específicos</a:t>
            </a:r>
            <a:endParaRPr lang="es-MX" kern="1200"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36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E90E8-04AD-EF8A-C383-77ED65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Objetivos Específicos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8807E-911A-48C9-A2CD-034DD4B0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0719" y="1881275"/>
            <a:ext cx="3234904" cy="1902374"/>
          </a:xfrm>
          <a:solidFill>
            <a:schemeClr val="accent4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MX"/>
              <a:t>Desarrollar un módulo que sea capaz de graficar vectores en 3D y realizar operaciones como la suma, el producto interno y el producto cruz entre vectores.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8A3A304-503A-513C-65FD-4A591206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142E3D6-0418-C050-1D12-B017193F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13</a:t>
            </a:fld>
            <a:endParaRPr lang="es-MX"/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AC7DAC4-3790-2E6A-E3F6-90F7A74ECEE9}"/>
              </a:ext>
            </a:extLst>
          </p:cNvPr>
          <p:cNvSpPr txBox="1">
            <a:spLocks/>
          </p:cNvSpPr>
          <p:nvPr/>
        </p:nvSpPr>
        <p:spPr>
          <a:xfrm>
            <a:off x="7981282" y="1881275"/>
            <a:ext cx="3563936" cy="1902374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un módulo que enseñe los principios de la primera, segunda y tercera ley de Newton, donde se aplicarán aspectos gráficos en 3D del comportamiento de las fuerzas.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8D05F06D-1DBD-8A29-C6C6-8778DC80DEFB}"/>
              </a:ext>
            </a:extLst>
          </p:cNvPr>
          <p:cNvSpPr txBox="1">
            <a:spLocks/>
          </p:cNvSpPr>
          <p:nvPr/>
        </p:nvSpPr>
        <p:spPr>
          <a:xfrm>
            <a:off x="4114800" y="4726754"/>
            <a:ext cx="3563936" cy="1151876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un módulo para el estudio del tiro parabólico, esto incluirá animación virtual en 3D.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1226E1E5-713F-231C-8640-2D11C16BE33C}"/>
              </a:ext>
            </a:extLst>
          </p:cNvPr>
          <p:cNvSpPr txBox="1">
            <a:spLocks/>
          </p:cNvSpPr>
          <p:nvPr/>
        </p:nvSpPr>
        <p:spPr>
          <a:xfrm>
            <a:off x="8077201" y="4351506"/>
            <a:ext cx="3563936" cy="1902373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un módulo para el estudio y comprensión de diferentes sistemas ortogonales de coordenadas (sistemas de coordenadas cartesianas esféricas y cilíndricas).</a:t>
            </a:r>
          </a:p>
        </p:txBody>
      </p:sp>
      <p:pic>
        <p:nvPicPr>
          <p:cNvPr id="13" name="Marcador de posición de imagen 9" descr="Puntos de datos ">
            <a:extLst>
              <a:ext uri="{FF2B5EF4-FFF2-40B4-BE49-F238E27FC236}">
                <a16:creationId xmlns:a16="http://schemas.microsoft.com/office/drawing/2014/main" id="{0227F44E-A187-2B38-57BB-0C4957A0C7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2" y="3884729"/>
            <a:ext cx="1993901" cy="1993901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E17E26D4-7E35-4EED-93A1-2B3270F7AB04}"/>
              </a:ext>
            </a:extLst>
          </p:cNvPr>
          <p:cNvSpPr txBox="1">
            <a:spLocks/>
          </p:cNvSpPr>
          <p:nvPr/>
        </p:nvSpPr>
        <p:spPr>
          <a:xfrm>
            <a:off x="400844" y="2235807"/>
            <a:ext cx="3563936" cy="85086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Módulo: conjunto de problemas resueltos afines a ese tema.</a:t>
            </a:r>
          </a:p>
        </p:txBody>
      </p:sp>
    </p:spTree>
    <p:extLst>
      <p:ext uri="{BB962C8B-B14F-4D97-AF65-F5344CB8AC3E}">
        <p14:creationId xmlns:p14="http://schemas.microsoft.com/office/powerpoint/2010/main" val="41894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E90E8-04AD-EF8A-C383-77ED65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Objetivos Específicos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8A3A304-503A-513C-65FD-4A591206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142E3D6-0418-C050-1D12-B017193F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14</a:t>
            </a:fld>
            <a:endParaRPr lang="es-MX"/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3EA7E44B-CFB7-58C3-9937-76058E85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4" y="2427370"/>
            <a:ext cx="3234904" cy="833415"/>
          </a:xfrm>
          <a:solidFill>
            <a:schemeClr val="accent4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MX"/>
              <a:t>Desarrollar un módulo para el estudio del ángulo sólido.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B3C49035-0F7F-E4EC-4866-163422819482}"/>
              </a:ext>
            </a:extLst>
          </p:cNvPr>
          <p:cNvSpPr txBox="1">
            <a:spLocks/>
          </p:cNvSpPr>
          <p:nvPr/>
        </p:nvSpPr>
        <p:spPr>
          <a:xfrm>
            <a:off x="4078221" y="4976726"/>
            <a:ext cx="3234904" cy="1143208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un módulo para el cálculo del campo eléctrico con cargas puntuales.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78845C3-1633-D82C-630B-34B90AF56D40}"/>
              </a:ext>
            </a:extLst>
          </p:cNvPr>
          <p:cNvSpPr txBox="1">
            <a:spLocks/>
          </p:cNvSpPr>
          <p:nvPr/>
        </p:nvSpPr>
        <p:spPr>
          <a:xfrm>
            <a:off x="7560096" y="2427370"/>
            <a:ext cx="3234904" cy="833415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Desarrollar modulo para el cálculo del campo magnético.</a:t>
            </a:r>
          </a:p>
        </p:txBody>
      </p:sp>
      <p:pic>
        <p:nvPicPr>
          <p:cNvPr id="13" name="Marcador de posición de imagen 7">
            <a:extLst>
              <a:ext uri="{FF2B5EF4-FFF2-40B4-BE49-F238E27FC236}">
                <a16:creationId xmlns:a16="http://schemas.microsoft.com/office/drawing/2014/main" id="{F3260018-E087-34D8-96FD-CB1D0281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82" r="10982"/>
          <a:stretch/>
        </p:blipFill>
        <p:spPr>
          <a:xfrm>
            <a:off x="4359588" y="1773945"/>
            <a:ext cx="2672170" cy="26721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121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Estado del Arte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4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D67382-E9D1-F5C7-46F4-45F3E080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16</a:t>
            </a:fld>
            <a:endParaRPr lang="es-MX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9CA32F2-B4A9-A256-B34A-4C900E332B16}"/>
              </a:ext>
            </a:extLst>
          </p:cNvPr>
          <p:cNvSpPr txBox="1">
            <a:spLocks/>
          </p:cNvSpPr>
          <p:nvPr/>
        </p:nvSpPr>
        <p:spPr>
          <a:xfrm>
            <a:off x="247650" y="476865"/>
            <a:ext cx="11097551" cy="539649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MX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Estado del Arte</a:t>
            </a:r>
          </a:p>
        </p:txBody>
      </p:sp>
      <p:graphicFrame>
        <p:nvGraphicFramePr>
          <p:cNvPr id="20" name="Tabla 5">
            <a:extLst>
              <a:ext uri="{FF2B5EF4-FFF2-40B4-BE49-F238E27FC236}">
                <a16:creationId xmlns:a16="http://schemas.microsoft.com/office/drawing/2014/main" id="{15D2A9B9-70D8-9B63-1A12-41AC2FEB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51933"/>
              </p:ext>
            </p:extLst>
          </p:nvPr>
        </p:nvGraphicFramePr>
        <p:xfrm>
          <a:off x="384048" y="1064383"/>
          <a:ext cx="11375136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8458">
                  <a:extLst>
                    <a:ext uri="{9D8B030D-6E8A-4147-A177-3AD203B41FA5}">
                      <a16:colId xmlns:a16="http://schemas.microsoft.com/office/drawing/2014/main" val="4232223866"/>
                    </a:ext>
                  </a:extLst>
                </a:gridCol>
                <a:gridCol w="1277284">
                  <a:extLst>
                    <a:ext uri="{9D8B030D-6E8A-4147-A177-3AD203B41FA5}">
                      <a16:colId xmlns:a16="http://schemas.microsoft.com/office/drawing/2014/main" val="505686537"/>
                    </a:ext>
                  </a:extLst>
                </a:gridCol>
                <a:gridCol w="1527482">
                  <a:extLst>
                    <a:ext uri="{9D8B030D-6E8A-4147-A177-3AD203B41FA5}">
                      <a16:colId xmlns:a16="http://schemas.microsoft.com/office/drawing/2014/main" val="559138255"/>
                    </a:ext>
                  </a:extLst>
                </a:gridCol>
                <a:gridCol w="1012525">
                  <a:extLst>
                    <a:ext uri="{9D8B030D-6E8A-4147-A177-3AD203B41FA5}">
                      <a16:colId xmlns:a16="http://schemas.microsoft.com/office/drawing/2014/main" val="3459529109"/>
                    </a:ext>
                  </a:extLst>
                </a:gridCol>
                <a:gridCol w="1059117">
                  <a:extLst>
                    <a:ext uri="{9D8B030D-6E8A-4147-A177-3AD203B41FA5}">
                      <a16:colId xmlns:a16="http://schemas.microsoft.com/office/drawing/2014/main" val="2259122715"/>
                    </a:ext>
                  </a:extLst>
                </a:gridCol>
                <a:gridCol w="1105983">
                  <a:extLst>
                    <a:ext uri="{9D8B030D-6E8A-4147-A177-3AD203B41FA5}">
                      <a16:colId xmlns:a16="http://schemas.microsoft.com/office/drawing/2014/main" val="2436703523"/>
                    </a:ext>
                  </a:extLst>
                </a:gridCol>
                <a:gridCol w="1434026">
                  <a:extLst>
                    <a:ext uri="{9D8B030D-6E8A-4147-A177-3AD203B41FA5}">
                      <a16:colId xmlns:a16="http://schemas.microsoft.com/office/drawing/2014/main" val="941542354"/>
                    </a:ext>
                  </a:extLst>
                </a:gridCol>
                <a:gridCol w="2400261">
                  <a:extLst>
                    <a:ext uri="{9D8B030D-6E8A-4147-A177-3AD203B41FA5}">
                      <a16:colId xmlns:a16="http://schemas.microsoft.com/office/drawing/2014/main" val="284545156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just"/>
                      <a:r>
                        <a:rPr lang="es-MX" sz="16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1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 animaciones</a:t>
                      </a:r>
                      <a:endParaRPr lang="es-MX" sz="1600" b="1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Guardar animaciones generadas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Material Teórico de apoyo </a:t>
                      </a:r>
                      <a:endParaRPr lang="es-MX" sz="1600" b="1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Ejercicios de ejemplo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ejecuta fuera de línea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Lenguaje de programación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Materias de enfoque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979597"/>
                  </a:ext>
                </a:extLst>
              </a:tr>
              <a:tr h="884355">
                <a:tc>
                  <a:txBody>
                    <a:bodyPr/>
                    <a:lstStyle/>
                    <a:p>
                      <a:pPr algn="just"/>
                      <a:r>
                        <a:rPr lang="es-MX" sz="1600" b="1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Geogebra</a:t>
                      </a:r>
                      <a:endParaRPr lang="es-MX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kern="120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✘</a:t>
                      </a:r>
                      <a:endParaRPr lang="es-MX" sz="3600" b="1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i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✘</a:t>
                      </a:r>
                      <a:endParaRPr lang="es-MX" sz="3600" b="1">
                        <a:solidFill>
                          <a:schemeClr val="accent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✘</a:t>
                      </a:r>
                      <a:endParaRPr lang="es-MX" sz="3600" b="1">
                        <a:solidFill>
                          <a:schemeClr val="accent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kern="120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HTML 5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JavaScript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Matemáticas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Algebra computacional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Geometría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Entre otras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53854"/>
                  </a:ext>
                </a:extLst>
              </a:tr>
              <a:tr h="593259">
                <a:tc>
                  <a:txBody>
                    <a:bodyPr/>
                    <a:lstStyle/>
                    <a:p>
                      <a:pPr algn="just"/>
                      <a:r>
                        <a:rPr lang="es-MX" sz="1600" b="1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PhET</a:t>
                      </a:r>
                      <a:r>
                        <a:rPr lang="es-MX" sz="16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Interactive Simulator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kern="120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i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✘</a:t>
                      </a:r>
                      <a:endParaRPr lang="es-MX" sz="3600" b="1">
                        <a:solidFill>
                          <a:schemeClr val="accent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kern="120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✘</a:t>
                      </a:r>
                      <a:endParaRPr lang="es-MX" sz="3600" b="1">
                        <a:solidFill>
                          <a:schemeClr val="accent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HTML 5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Matemáticas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Física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1099"/>
                  </a:ext>
                </a:extLst>
              </a:tr>
              <a:tr h="1491012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Sistema de apoyo en la</a:t>
                      </a:r>
                    </a:p>
                    <a:p>
                      <a:pPr algn="l"/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Enseñanza aprendizaje del análisis vectorial</a:t>
                      </a:r>
                    </a:p>
                    <a:p>
                      <a:pPr algn="l"/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(SAEAAV)</a:t>
                      </a:r>
                      <a:endParaRPr lang="es-MX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i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✘</a:t>
                      </a:r>
                      <a:endParaRPr lang="es-MX" sz="3600" b="1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✘</a:t>
                      </a:r>
                      <a:endParaRPr lang="es-MX" sz="3600" b="1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✘</a:t>
                      </a:r>
                      <a:endParaRPr lang="es-MX" sz="3600" b="1">
                        <a:solidFill>
                          <a:schemeClr val="accent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✘</a:t>
                      </a:r>
                      <a:endParaRPr lang="es-MX" sz="3600" b="1">
                        <a:solidFill>
                          <a:schemeClr val="accent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kern="120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Análisis Vectorial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76858"/>
                  </a:ext>
                </a:extLst>
              </a:tr>
              <a:tr h="461445">
                <a:tc>
                  <a:txBody>
                    <a:bodyPr/>
                    <a:lstStyle/>
                    <a:p>
                      <a:pPr algn="just"/>
                      <a:r>
                        <a:rPr lang="es-MX" sz="16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Solución Propuesta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i="0" kern="120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i="0" kern="120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i="0" kern="120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i="0" kern="120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✔</a:t>
                      </a:r>
                      <a:endParaRPr lang="es-MX" sz="3600" b="1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Mecánica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Electromagnetismo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50733"/>
                  </a:ext>
                </a:extLst>
              </a:tr>
            </a:tbl>
          </a:graphicData>
        </a:graphic>
      </p:graphicFrame>
      <p:sp>
        <p:nvSpPr>
          <p:cNvPr id="7" name="Marcador de posición de fecha 1">
            <a:extLst>
              <a:ext uri="{FF2B5EF4-FFF2-40B4-BE49-F238E27FC236}">
                <a16:creationId xmlns:a16="http://schemas.microsoft.com/office/drawing/2014/main" id="{5336DE25-854B-BB0D-4A8F-FBF924F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</p:spTree>
    <p:extLst>
      <p:ext uri="{BB962C8B-B14F-4D97-AF65-F5344CB8AC3E}">
        <p14:creationId xmlns:p14="http://schemas.microsoft.com/office/powerpoint/2010/main" val="28820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Planificación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Metodología</a:t>
            </a: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19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 descr="Actualizar con relleno sólido">
            <a:extLst>
              <a:ext uri="{FF2B5EF4-FFF2-40B4-BE49-F238E27FC236}">
                <a16:creationId xmlns:a16="http://schemas.microsoft.com/office/drawing/2014/main" id="{BB9E1F53-5C7E-179C-30F8-1FD75464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7275355" y="1443897"/>
            <a:ext cx="2026770" cy="20267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61"/>
            <a:ext cx="11090274" cy="7979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s-MX"/>
              <a:t>Metodología</a:t>
            </a:r>
          </a:p>
        </p:txBody>
      </p:sp>
      <p:pic>
        <p:nvPicPr>
          <p:cNvPr id="7" name="Gráfico 6" descr="Lista de comprobación contorno">
            <a:extLst>
              <a:ext uri="{FF2B5EF4-FFF2-40B4-BE49-F238E27FC236}">
                <a16:creationId xmlns:a16="http://schemas.microsoft.com/office/drawing/2014/main" id="{3B661664-FD9B-34E8-BA83-667CDA8E9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331" y="4482662"/>
            <a:ext cx="1080000" cy="108000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271A35-D0B7-3B91-91E3-C493C625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0" y="1254189"/>
            <a:ext cx="10742780" cy="709148"/>
          </a:xfrm>
        </p:spPr>
        <p:txBody>
          <a:bodyPr wrap="square">
            <a:normAutofit fontScale="92500" lnSpcReduction="10000"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Scrum, 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nos permite tener una flexibilidad y una rapidez esencial a la hora de ejecutar los resultados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MX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Marcador de posición de fech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/>
              <a:t>Martes, 20 de diciembre de 2022</a:t>
            </a:r>
          </a:p>
        </p:txBody>
      </p:sp>
      <p:sp>
        <p:nvSpPr>
          <p:cNvPr id="16" name="Marcador de posición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18</a:t>
            </a:fld>
            <a:endParaRPr lang="es-MX" dirty="0"/>
          </a:p>
        </p:txBody>
      </p:sp>
      <p:pic>
        <p:nvPicPr>
          <p:cNvPr id="9" name="Gráfico 8" descr="Piezas de rompecabezas contorno">
            <a:extLst>
              <a:ext uri="{FF2B5EF4-FFF2-40B4-BE49-F238E27FC236}">
                <a16:creationId xmlns:a16="http://schemas.microsoft.com/office/drawing/2014/main" id="{4BCEC803-E4C2-81AD-3752-5F004307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0275" t="12568" r="9917" b="7625"/>
          <a:stretch/>
        </p:blipFill>
        <p:spPr>
          <a:xfrm flipH="1">
            <a:off x="9819927" y="4966225"/>
            <a:ext cx="1440000" cy="1440000"/>
          </a:xfrm>
          <a:prstGeom prst="rect">
            <a:avLst/>
          </a:prstGeom>
        </p:spPr>
      </p:pic>
      <p:pic>
        <p:nvPicPr>
          <p:cNvPr id="15" name="Gráfico 14" descr="Grupo de hombres con relleno sólido">
            <a:extLst>
              <a:ext uri="{FF2B5EF4-FFF2-40B4-BE49-F238E27FC236}">
                <a16:creationId xmlns:a16="http://schemas.microsoft.com/office/drawing/2014/main" id="{AC065257-27B0-E752-F7FD-A12D116D8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5699" y="3837976"/>
            <a:ext cx="720000" cy="720000"/>
          </a:xfrm>
          <a:prstGeom prst="rect">
            <a:avLst/>
          </a:prstGeom>
        </p:spPr>
      </p:pic>
      <p:pic>
        <p:nvPicPr>
          <p:cNvPr id="22" name="Gráfico 21" descr="Lista contorno">
            <a:extLst>
              <a:ext uri="{FF2B5EF4-FFF2-40B4-BE49-F238E27FC236}">
                <a16:creationId xmlns:a16="http://schemas.microsoft.com/office/drawing/2014/main" id="{D91C6CBD-1583-5D67-664D-E5FB24376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5699" y="4567830"/>
            <a:ext cx="900000" cy="900000"/>
          </a:xfrm>
          <a:prstGeom prst="rect">
            <a:avLst/>
          </a:prstGeom>
        </p:spPr>
      </p:pic>
      <p:pic>
        <p:nvPicPr>
          <p:cNvPr id="24" name="Gráfico 23" descr="Hombre contorno">
            <a:extLst>
              <a:ext uri="{FF2B5EF4-FFF2-40B4-BE49-F238E27FC236}">
                <a16:creationId xmlns:a16="http://schemas.microsoft.com/office/drawing/2014/main" id="{C251CCBB-F465-D3F9-5160-F922BF6553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5331" y="3768837"/>
            <a:ext cx="720000" cy="720000"/>
          </a:xfrm>
          <a:prstGeom prst="rect">
            <a:avLst/>
          </a:prstGeom>
        </p:spPr>
      </p:pic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971D9364-1345-CEC3-2D65-E5A76B480EA8}"/>
              </a:ext>
            </a:extLst>
          </p:cNvPr>
          <p:cNvSpPr/>
          <p:nvPr/>
        </p:nvSpPr>
        <p:spPr>
          <a:xfrm>
            <a:off x="611018" y="5786747"/>
            <a:ext cx="9395479" cy="540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653EFC7-7672-3E9F-7D19-61637F74B1C8}"/>
              </a:ext>
            </a:extLst>
          </p:cNvPr>
          <p:cNvSpPr txBox="1"/>
          <p:nvPr/>
        </p:nvSpPr>
        <p:spPr>
          <a:xfrm flipH="1">
            <a:off x="889287" y="5536158"/>
            <a:ext cx="14184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 backlog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286CDD1-EFCB-CBE0-4485-78F88D1E4F54}"/>
              </a:ext>
            </a:extLst>
          </p:cNvPr>
          <p:cNvSpPr txBox="1"/>
          <p:nvPr/>
        </p:nvSpPr>
        <p:spPr>
          <a:xfrm flipH="1">
            <a:off x="2749904" y="5105271"/>
            <a:ext cx="141841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Reunión de planificación </a:t>
            </a:r>
            <a:b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(Sprint </a:t>
            </a:r>
            <a:r>
              <a:rPr lang="es-MX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907EC3-82D0-57D2-E8EA-211D8F136E93}"/>
              </a:ext>
            </a:extLst>
          </p:cNvPr>
          <p:cNvSpPr txBox="1"/>
          <p:nvPr/>
        </p:nvSpPr>
        <p:spPr>
          <a:xfrm flipH="1">
            <a:off x="4708947" y="5346740"/>
            <a:ext cx="16200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Tareas a realizar (Sprint backlog)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E90121-88DA-4C30-9E88-A74314F859FE}"/>
              </a:ext>
            </a:extLst>
          </p:cNvPr>
          <p:cNvSpPr txBox="1"/>
          <p:nvPr/>
        </p:nvSpPr>
        <p:spPr>
          <a:xfrm flipH="1">
            <a:off x="6868910" y="4313350"/>
            <a:ext cx="18059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Tiempo de desarrollo</a:t>
            </a:r>
            <a:b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(Development </a:t>
            </a:r>
            <a:r>
              <a:rPr lang="es-MX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0F2331-5C90-211E-B5AC-6227C1261091}"/>
              </a:ext>
            </a:extLst>
          </p:cNvPr>
          <p:cNvSpPr txBox="1"/>
          <p:nvPr/>
        </p:nvSpPr>
        <p:spPr>
          <a:xfrm flipH="1">
            <a:off x="5020069" y="2613756"/>
            <a:ext cx="173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Reunión de revisión</a:t>
            </a:r>
            <a:b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(Sprint </a:t>
            </a:r>
            <a:r>
              <a:rPr lang="es-MX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6257ED-46FD-EB09-E90E-A7390702E302}"/>
              </a:ext>
            </a:extLst>
          </p:cNvPr>
          <p:cNvSpPr txBox="1"/>
          <p:nvPr/>
        </p:nvSpPr>
        <p:spPr>
          <a:xfrm flipH="1">
            <a:off x="2070984" y="2588871"/>
            <a:ext cx="204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Reunión de retrospectiva</a:t>
            </a:r>
            <a:b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(Sprint retrospective)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A2BF40-A856-04B6-B710-E0012B1FE2BA}"/>
              </a:ext>
            </a:extLst>
          </p:cNvPr>
          <p:cNvSpPr txBox="1"/>
          <p:nvPr/>
        </p:nvSpPr>
        <p:spPr>
          <a:xfrm flipH="1">
            <a:off x="9968052" y="4525332"/>
            <a:ext cx="1306743" cy="36933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Incremento</a:t>
            </a:r>
            <a:endParaRPr lang="es-MX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Gráfico 26" descr="Reunión contorno">
            <a:extLst>
              <a:ext uri="{FF2B5EF4-FFF2-40B4-BE49-F238E27FC236}">
                <a16:creationId xmlns:a16="http://schemas.microsoft.com/office/drawing/2014/main" id="{5779E750-3611-EA15-19C3-A088C86F96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18839" y="4025271"/>
            <a:ext cx="1080000" cy="1080000"/>
          </a:xfrm>
          <a:prstGeom prst="rect">
            <a:avLst/>
          </a:prstGeom>
        </p:spPr>
      </p:pic>
      <p:pic>
        <p:nvPicPr>
          <p:cNvPr id="23" name="Gráfico 22" descr="Retorno con relleno sólido">
            <a:extLst>
              <a:ext uri="{FF2B5EF4-FFF2-40B4-BE49-F238E27FC236}">
                <a16:creationId xmlns:a16="http://schemas.microsoft.com/office/drawing/2014/main" id="{A37043BD-3056-CA88-139A-2C2D46AC402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40467" t="4479" r="183" b="16962"/>
          <a:stretch/>
        </p:blipFill>
        <p:spPr>
          <a:xfrm>
            <a:off x="7173705" y="4894664"/>
            <a:ext cx="999536" cy="1323018"/>
          </a:xfrm>
          <a:prstGeom prst="rect">
            <a:avLst/>
          </a:prstGeom>
        </p:spPr>
      </p:pic>
      <p:pic>
        <p:nvPicPr>
          <p:cNvPr id="31" name="Gráfico 30" descr="Diagrama de flujo circular con relleno sólido">
            <a:extLst>
              <a:ext uri="{FF2B5EF4-FFF2-40B4-BE49-F238E27FC236}">
                <a16:creationId xmlns:a16="http://schemas.microsoft.com/office/drawing/2014/main" id="{0DAC0AAD-1742-3DD6-F517-7B726A980CB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9282" t="11657" r="15334" b="11229"/>
          <a:stretch/>
        </p:blipFill>
        <p:spPr>
          <a:xfrm>
            <a:off x="7364807" y="3543110"/>
            <a:ext cx="814155" cy="832828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DA844CE8-F138-0CE1-0D2C-04D21E22C296}"/>
              </a:ext>
            </a:extLst>
          </p:cNvPr>
          <p:cNvSpPr txBox="1"/>
          <p:nvPr/>
        </p:nvSpPr>
        <p:spPr>
          <a:xfrm flipH="1">
            <a:off x="9106498" y="255725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 scrum</a:t>
            </a:r>
          </a:p>
        </p:txBody>
      </p:sp>
      <p:pic>
        <p:nvPicPr>
          <p:cNvPr id="41" name="Gráfico 40" descr="Reseña de cliente con relleno sólido">
            <a:extLst>
              <a:ext uri="{FF2B5EF4-FFF2-40B4-BE49-F238E27FC236}">
                <a16:creationId xmlns:a16="http://schemas.microsoft.com/office/drawing/2014/main" id="{C20E89DA-FE6C-7B5A-8997-FDE33847D8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820" y="1785677"/>
            <a:ext cx="914400" cy="914400"/>
          </a:xfrm>
          <a:prstGeom prst="rect">
            <a:avLst/>
          </a:prstGeom>
        </p:spPr>
      </p:pic>
      <p:pic>
        <p:nvPicPr>
          <p:cNvPr id="43" name="Gráfico 42" descr="Lluvia de ideas de grupo con relleno sólido">
            <a:extLst>
              <a:ext uri="{FF2B5EF4-FFF2-40B4-BE49-F238E27FC236}">
                <a16:creationId xmlns:a16="http://schemas.microsoft.com/office/drawing/2014/main" id="{285FA912-167F-A6FB-174C-8BFAC10CC0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33856" y="1807731"/>
            <a:ext cx="914400" cy="914400"/>
          </a:xfrm>
          <a:prstGeom prst="rect">
            <a:avLst/>
          </a:prstGeom>
        </p:spPr>
      </p:pic>
      <p:pic>
        <p:nvPicPr>
          <p:cNvPr id="44" name="Gráfico 43" descr="Retorno con relleno sólido">
            <a:extLst>
              <a:ext uri="{FF2B5EF4-FFF2-40B4-BE49-F238E27FC236}">
                <a16:creationId xmlns:a16="http://schemas.microsoft.com/office/drawing/2014/main" id="{28749F43-38F1-7ADC-87E0-B808B336A2C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47584" t="4479" r="183" b="41225"/>
          <a:stretch/>
        </p:blipFill>
        <p:spPr>
          <a:xfrm rot="16200000">
            <a:off x="4016201" y="2197426"/>
            <a:ext cx="879677" cy="914400"/>
          </a:xfrm>
          <a:prstGeom prst="rect">
            <a:avLst/>
          </a:prstGeom>
        </p:spPr>
      </p:pic>
      <p:pic>
        <p:nvPicPr>
          <p:cNvPr id="45" name="Gráfico 44" descr="Retorno con relleno sólido">
            <a:extLst>
              <a:ext uri="{FF2B5EF4-FFF2-40B4-BE49-F238E27FC236}">
                <a16:creationId xmlns:a16="http://schemas.microsoft.com/office/drawing/2014/main" id="{D4CB1BDD-4AC7-D7B7-DD12-C107AF41F8B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47584" t="4479" r="183" b="41225"/>
          <a:stretch/>
        </p:blipFill>
        <p:spPr>
          <a:xfrm rot="10800000">
            <a:off x="2734017" y="3176740"/>
            <a:ext cx="879677" cy="914400"/>
          </a:xfrm>
          <a:prstGeom prst="rect">
            <a:avLst/>
          </a:prstGeom>
        </p:spPr>
      </p:pic>
      <p:pic>
        <p:nvPicPr>
          <p:cNvPr id="29" name="Gráfico 28" descr="Retorno con relleno sólido">
            <a:extLst>
              <a:ext uri="{FF2B5EF4-FFF2-40B4-BE49-F238E27FC236}">
                <a16:creationId xmlns:a16="http://schemas.microsoft.com/office/drawing/2014/main" id="{CA579C52-D6A0-59DA-B9CD-82BCC58A954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9212" t="4479" r="183" b="16962"/>
          <a:stretch/>
        </p:blipFill>
        <p:spPr>
          <a:xfrm rot="16200000">
            <a:off x="6773135" y="2091714"/>
            <a:ext cx="1020690" cy="1323018"/>
          </a:xfrm>
          <a:prstGeom prst="rect">
            <a:avLst/>
          </a:prstGeom>
        </p:spPr>
      </p:pic>
      <p:pic>
        <p:nvPicPr>
          <p:cNvPr id="47" name="Gráfico 46" descr="Grupo de hombres con relleno sólido">
            <a:extLst>
              <a:ext uri="{FF2B5EF4-FFF2-40B4-BE49-F238E27FC236}">
                <a16:creationId xmlns:a16="http://schemas.microsoft.com/office/drawing/2014/main" id="{DE99B73F-3F52-4F48-94C7-07F750AB03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6497" y="1872038"/>
            <a:ext cx="720000" cy="7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B08804-330C-AEC3-D6FE-D4CCC9B9692B}"/>
              </a:ext>
            </a:extLst>
          </p:cNvPr>
          <p:cNvSpPr txBox="1"/>
          <p:nvPr/>
        </p:nvSpPr>
        <p:spPr>
          <a:xfrm flipH="1">
            <a:off x="4606096" y="6200957"/>
            <a:ext cx="2979808" cy="36933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Sprint (1 a 2 semanas)</a:t>
            </a:r>
          </a:p>
        </p:txBody>
      </p:sp>
    </p:spTree>
    <p:extLst>
      <p:ext uri="{BB962C8B-B14F-4D97-AF65-F5344CB8AC3E}">
        <p14:creationId xmlns:p14="http://schemas.microsoft.com/office/powerpoint/2010/main" val="32252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61"/>
            <a:ext cx="11090274" cy="7979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s-MX"/>
              <a:t>Herramienta de apoyo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271A35-D0B7-3B91-91E3-C493C625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0" y="1254189"/>
            <a:ext cx="10742780" cy="709148"/>
          </a:xfrm>
        </p:spPr>
        <p:txBody>
          <a:bodyPr wrap="square">
            <a:normAutofit fontScale="92500" lnSpcReduction="10000"/>
          </a:bodyPr>
          <a:lstStyle/>
          <a:p>
            <a:r>
              <a:rPr lang="es-ES" sz="2400" b="1">
                <a:latin typeface="Calibri" panose="020F0502020204030204" pitchFamily="34" charset="0"/>
                <a:cs typeface="Calibri" panose="020F0502020204030204" pitchFamily="34" charset="0"/>
              </a:rPr>
              <a:t>Tablero Kanban</a:t>
            </a:r>
            <a:r>
              <a:rPr lang="es-ES" sz="2400">
                <a:latin typeface="Calibri" panose="020F0502020204030204" pitchFamily="34" charset="0"/>
                <a:cs typeface="Calibri" panose="020F0502020204030204" pitchFamily="34" charset="0"/>
              </a:rPr>
              <a:t>, este nos permite tener una vista rápida de la situación en las que se encuentran las actividades de cada miembro durante los sprint.</a:t>
            </a:r>
            <a:endParaRPr lang="es-MX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Marcador de posición de fech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/>
              <a:t>Martes, 20 de diciembre de 2022</a:t>
            </a:r>
          </a:p>
        </p:txBody>
      </p:sp>
      <p:sp>
        <p:nvSpPr>
          <p:cNvPr id="16" name="Marcador de posición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19</a:t>
            </a:fld>
            <a:endParaRPr lang="es-MX"/>
          </a:p>
        </p:txBody>
      </p:sp>
      <p:sp>
        <p:nvSpPr>
          <p:cNvPr id="21" name="Corchetes 20">
            <a:extLst>
              <a:ext uri="{FF2B5EF4-FFF2-40B4-BE49-F238E27FC236}">
                <a16:creationId xmlns:a16="http://schemas.microsoft.com/office/drawing/2014/main" id="{61EA3FD2-F9A7-DBCD-3513-97A415352BE5}"/>
              </a:ext>
            </a:extLst>
          </p:cNvPr>
          <p:cNvSpPr/>
          <p:nvPr/>
        </p:nvSpPr>
        <p:spPr>
          <a:xfrm>
            <a:off x="1110343" y="2449286"/>
            <a:ext cx="9846128" cy="3154525"/>
          </a:xfrm>
          <a:prstGeom prst="bracketPair">
            <a:avLst>
              <a:gd name="adj" fmla="val 5279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199923B-E67D-CDEF-9A2C-EFE4870C4132}"/>
              </a:ext>
            </a:extLst>
          </p:cNvPr>
          <p:cNvCxnSpPr/>
          <p:nvPr/>
        </p:nvCxnSpPr>
        <p:spPr>
          <a:xfrm>
            <a:off x="4000500" y="2526651"/>
            <a:ext cx="0" cy="30238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áfico 25" descr="Notas adhesivas  con relleno sólido">
            <a:extLst>
              <a:ext uri="{FF2B5EF4-FFF2-40B4-BE49-F238E27FC236}">
                <a16:creationId xmlns:a16="http://schemas.microsoft.com/office/drawing/2014/main" id="{6D5C6A0F-713E-B860-2404-C5071559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2107" y="3778074"/>
            <a:ext cx="914400" cy="914400"/>
          </a:xfrm>
          <a:prstGeom prst="rect">
            <a:avLst/>
          </a:prstGeom>
        </p:spPr>
      </p:pic>
      <p:pic>
        <p:nvPicPr>
          <p:cNvPr id="27" name="Gráfico 26" descr="Notas adhesivas  con relleno sólido">
            <a:extLst>
              <a:ext uri="{FF2B5EF4-FFF2-40B4-BE49-F238E27FC236}">
                <a16:creationId xmlns:a16="http://schemas.microsoft.com/office/drawing/2014/main" id="{AAF7C096-8057-1657-5D55-F92544AC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766" y="4334210"/>
            <a:ext cx="914400" cy="914400"/>
          </a:xfrm>
          <a:prstGeom prst="rect">
            <a:avLst/>
          </a:prstGeom>
        </p:spPr>
      </p:pic>
      <p:pic>
        <p:nvPicPr>
          <p:cNvPr id="28" name="Gráfico 27" descr="Notas adhesivas  con relleno sólido">
            <a:extLst>
              <a:ext uri="{FF2B5EF4-FFF2-40B4-BE49-F238E27FC236}">
                <a16:creationId xmlns:a16="http://schemas.microsoft.com/office/drawing/2014/main" id="{B8B51867-19C0-A84A-6043-FBB94E574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2421" y="3007393"/>
            <a:ext cx="914400" cy="914400"/>
          </a:xfrm>
          <a:prstGeom prst="rect">
            <a:avLst/>
          </a:prstGeom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650BA6F-B5AF-AC02-B1CD-8E579A41FFDD}"/>
              </a:ext>
            </a:extLst>
          </p:cNvPr>
          <p:cNvCxnSpPr/>
          <p:nvPr/>
        </p:nvCxnSpPr>
        <p:spPr>
          <a:xfrm>
            <a:off x="7097486" y="2444703"/>
            <a:ext cx="0" cy="30238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B01B51-2023-EC35-6C4B-F53B48FDD3DC}"/>
              </a:ext>
            </a:extLst>
          </p:cNvPr>
          <p:cNvSpPr txBox="1"/>
          <p:nvPr/>
        </p:nvSpPr>
        <p:spPr>
          <a:xfrm flipH="1">
            <a:off x="1865313" y="2453977"/>
            <a:ext cx="1837607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Nuevas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9EFEC-6047-EB91-183C-0A4244A7E3E4}"/>
              </a:ext>
            </a:extLst>
          </p:cNvPr>
          <p:cNvSpPr txBox="1"/>
          <p:nvPr/>
        </p:nvSpPr>
        <p:spPr>
          <a:xfrm flipH="1">
            <a:off x="4511846" y="2453977"/>
            <a:ext cx="1837607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>
                <a:latin typeface="Calibri" panose="020F0502020204030204" pitchFamily="34" charset="0"/>
                <a:cs typeface="Calibri" panose="020F0502020204030204" pitchFamily="34" charset="0"/>
              </a:rPr>
              <a:t>En curso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53DCE41-58E7-AA17-C03D-B713AC25BC70}"/>
              </a:ext>
            </a:extLst>
          </p:cNvPr>
          <p:cNvSpPr txBox="1"/>
          <p:nvPr/>
        </p:nvSpPr>
        <p:spPr>
          <a:xfrm flipH="1">
            <a:off x="7708125" y="2444703"/>
            <a:ext cx="1837607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>
                <a:latin typeface="Calibri" panose="020F0502020204030204" pitchFamily="34" charset="0"/>
                <a:cs typeface="Calibri" panose="020F0502020204030204" pitchFamily="34" charset="0"/>
              </a:rPr>
              <a:t>Finalizadas</a:t>
            </a:r>
          </a:p>
        </p:txBody>
      </p:sp>
      <p:pic>
        <p:nvPicPr>
          <p:cNvPr id="5" name="Gráfico 4" descr="Notas adhesivas  con relleno sólido">
            <a:extLst>
              <a:ext uri="{FF2B5EF4-FFF2-40B4-BE49-F238E27FC236}">
                <a16:creationId xmlns:a16="http://schemas.microsoft.com/office/drawing/2014/main" id="{E7C8E8FC-9F44-162A-7492-1B5C7BCDE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4510" y="4213649"/>
            <a:ext cx="1080000" cy="1080000"/>
          </a:xfrm>
          <a:prstGeom prst="rect">
            <a:avLst/>
          </a:prstGeom>
        </p:spPr>
      </p:pic>
      <p:pic>
        <p:nvPicPr>
          <p:cNvPr id="6" name="Gráfico 5" descr="Notas adhesivas  con relleno sólido">
            <a:extLst>
              <a:ext uri="{FF2B5EF4-FFF2-40B4-BE49-F238E27FC236}">
                <a16:creationId xmlns:a16="http://schemas.microsoft.com/office/drawing/2014/main" id="{FAF34320-1F5C-7199-B8F2-7656B2450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217" y="3309258"/>
            <a:ext cx="1080000" cy="1080000"/>
          </a:xfrm>
          <a:prstGeom prst="rect">
            <a:avLst/>
          </a:prstGeom>
        </p:spPr>
      </p:pic>
      <p:pic>
        <p:nvPicPr>
          <p:cNvPr id="7" name="Gráfico 6" descr="Notas adhesivas  con relleno sólido">
            <a:extLst>
              <a:ext uri="{FF2B5EF4-FFF2-40B4-BE49-F238E27FC236}">
                <a16:creationId xmlns:a16="http://schemas.microsoft.com/office/drawing/2014/main" id="{EF079800-1D51-0901-40E9-D19AE493C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1794" y="4057659"/>
            <a:ext cx="1080000" cy="1080000"/>
          </a:xfrm>
          <a:prstGeom prst="rect">
            <a:avLst/>
          </a:prstGeom>
        </p:spPr>
      </p:pic>
      <p:pic>
        <p:nvPicPr>
          <p:cNvPr id="11" name="Gráfico 10" descr="Bandeja de entrada marcada con relleno sólido">
            <a:extLst>
              <a:ext uri="{FF2B5EF4-FFF2-40B4-BE49-F238E27FC236}">
                <a16:creationId xmlns:a16="http://schemas.microsoft.com/office/drawing/2014/main" id="{E0C2D0FD-353A-500B-3F95-B4C03B030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1499" y="3288519"/>
            <a:ext cx="1080000" cy="1080000"/>
          </a:xfrm>
          <a:prstGeom prst="rect">
            <a:avLst/>
          </a:prstGeom>
        </p:spPr>
      </p:pic>
      <p:pic>
        <p:nvPicPr>
          <p:cNvPr id="12" name="Gráfico 11" descr="Bandeja de entrada marcada con relleno sólido">
            <a:extLst>
              <a:ext uri="{FF2B5EF4-FFF2-40B4-BE49-F238E27FC236}">
                <a16:creationId xmlns:a16="http://schemas.microsoft.com/office/drawing/2014/main" id="{85E254C3-6CCD-E817-CC25-D90F0901F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5732" y="4057659"/>
            <a:ext cx="1080000" cy="1080000"/>
          </a:xfrm>
          <a:prstGeom prst="rect">
            <a:avLst/>
          </a:prstGeom>
        </p:spPr>
      </p:pic>
      <p:pic>
        <p:nvPicPr>
          <p:cNvPr id="13" name="Gráfico 12" descr="Bandeja de entrada marcada con relleno sólido">
            <a:extLst>
              <a:ext uri="{FF2B5EF4-FFF2-40B4-BE49-F238E27FC236}">
                <a16:creationId xmlns:a16="http://schemas.microsoft.com/office/drawing/2014/main" id="{1743A590-A44F-E601-8560-C728AD357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4383" y="4285426"/>
            <a:ext cx="1080000" cy="1080000"/>
          </a:xfrm>
          <a:prstGeom prst="rect">
            <a:avLst/>
          </a:prstGeom>
        </p:spPr>
      </p:pic>
      <p:pic>
        <p:nvPicPr>
          <p:cNvPr id="15" name="Gráfico 14" descr="Notas adhesivas  con relleno sólido">
            <a:extLst>
              <a:ext uri="{FF2B5EF4-FFF2-40B4-BE49-F238E27FC236}">
                <a16:creationId xmlns:a16="http://schemas.microsoft.com/office/drawing/2014/main" id="{96F5D172-0899-5234-1A73-BFD8810ED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744" y="323807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es-MX"/>
              <a:t>Equipo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8916" y="2574417"/>
            <a:ext cx="1711325" cy="365760"/>
          </a:xfrm>
        </p:spPr>
        <p:txBody>
          <a:bodyPr rtlCol="0"/>
          <a:lstStyle/>
          <a:p>
            <a:pPr rtl="0"/>
            <a:r>
              <a:rPr lang="es-MX"/>
              <a:t>Manzanilla Granados Héctor Manuel.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8442" y="3983202"/>
            <a:ext cx="1711572" cy="638175"/>
          </a:xfrm>
        </p:spPr>
        <p:txBody>
          <a:bodyPr rtlCol="0"/>
          <a:lstStyle/>
          <a:p>
            <a:pPr rtl="0"/>
            <a:r>
              <a:rPr lang="es-MX"/>
              <a:t>Director.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567" y="2574416"/>
            <a:ext cx="1897415" cy="1089699"/>
          </a:xfrm>
        </p:spPr>
        <p:txBody>
          <a:bodyPr rtlCol="0"/>
          <a:lstStyle/>
          <a:p>
            <a:pPr rtl="0"/>
            <a:r>
              <a:rPr lang="es-MX"/>
              <a:t>Guadarrama Ascencio Juan Carlos.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37800" y="3983203"/>
            <a:ext cx="1711572" cy="638175"/>
          </a:xfrm>
        </p:spPr>
        <p:txBody>
          <a:bodyPr rtlCol="0"/>
          <a:lstStyle/>
          <a:p>
            <a:pPr rtl="0"/>
            <a:r>
              <a:rPr lang="es-MX"/>
              <a:t>Equipo de Desarrollo.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62159" y="2574417"/>
            <a:ext cx="1711325" cy="365760"/>
          </a:xfrm>
        </p:spPr>
        <p:txBody>
          <a:bodyPr rtlCol="0"/>
          <a:lstStyle/>
          <a:p>
            <a:pPr rtl="0"/>
            <a:r>
              <a:rPr lang="es-MX"/>
              <a:t>Ornelas García Luís Ángel.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61392" y="3983202"/>
            <a:ext cx="1711572" cy="638175"/>
          </a:xfrm>
        </p:spPr>
        <p:txBody>
          <a:bodyPr rtlCol="0"/>
          <a:lstStyle/>
          <a:p>
            <a:r>
              <a:rPr lang="es-MX"/>
              <a:t>Equipo de Desarrollo.</a:t>
            </a:r>
          </a:p>
          <a:p>
            <a:pPr rtl="0"/>
            <a:endParaRPr lang="es-MX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2528" y="2580280"/>
            <a:ext cx="1711325" cy="365760"/>
          </a:xfrm>
        </p:spPr>
        <p:txBody>
          <a:bodyPr rtlCol="0"/>
          <a:lstStyle/>
          <a:p>
            <a:pPr rtl="0"/>
            <a:r>
              <a:rPr lang="es-MX"/>
              <a:t>Sampayo Hernández Mauro.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65052" y="3983202"/>
            <a:ext cx="1711572" cy="638175"/>
          </a:xfrm>
        </p:spPr>
        <p:txBody>
          <a:bodyPr rtlCol="0"/>
          <a:lstStyle/>
          <a:p>
            <a:pPr rtl="0"/>
            <a:r>
              <a:rPr lang="es-MX"/>
              <a:t>Equipo de Desarrollo.</a:t>
            </a:r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15" grpId="0" build="p"/>
      <p:bldP spid="43" grpId="0" build="p"/>
      <p:bldP spid="42" grpId="0" build="p"/>
      <p:bldP spid="45" grpId="0" build="p"/>
      <p:bldP spid="44" grpId="0" build="p"/>
      <p:bldP spid="47" grpId="0" build="p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Lenguaje de programación </a:t>
            </a:r>
          </a:p>
        </p:txBody>
      </p:sp>
      <p:graphicFrame>
        <p:nvGraphicFramePr>
          <p:cNvPr id="4" name="Marcador de contenido 3" descr="Marcador de posición de SmartArt de línea de ti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397765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Martes, 20 de diciembre de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s-MX" smtClean="0"/>
              <a:pPr/>
              <a:t>20</a:t>
            </a:fld>
            <a:endParaRPr lang="es-MX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AF668E36-A12B-5A83-0C3C-20D827C21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1037" y="1881275"/>
            <a:ext cx="1524679" cy="16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Planificación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MX" kern="1200">
                <a:latin typeface="+mn-lt"/>
                <a:ea typeface="+mn-ea"/>
                <a:cs typeface="+mn-cs"/>
              </a:rPr>
              <a:t>Entornos de Desarrollo</a:t>
            </a: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3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16362"/>
            <a:ext cx="11091600" cy="1332000"/>
          </a:xfrm>
        </p:spPr>
        <p:txBody>
          <a:bodyPr rtlCol="0"/>
          <a:lstStyle/>
          <a:p>
            <a:pPr rtl="0"/>
            <a:r>
              <a:rPr lang="es-MX"/>
              <a:t>Entornos de desarrollo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83215"/>
              </p:ext>
            </p:extLst>
          </p:nvPr>
        </p:nvGraphicFramePr>
        <p:xfrm>
          <a:off x="889344" y="1215275"/>
          <a:ext cx="10413312" cy="51656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71104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3471104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3471104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</a:tblGrid>
              <a:tr h="776505">
                <a:tc>
                  <a:txBody>
                    <a:bodyPr/>
                    <a:lstStyle/>
                    <a:p>
                      <a:pPr algn="ctr" rtl="0"/>
                      <a:endParaRPr lang="es-MX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Uso en el proyecto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/>
                        <a:t>Justificación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776505"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Visual Studio </a:t>
                      </a:r>
                      <a:r>
                        <a:rPr lang="es-MX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es-MX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Desarrollo e implementación de la interfaz gráfica, así como de las clases del simulador SSIG-3D.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 Es un IDE que cuenta con muchas herramientas y complementos para trabajar con el lenguaje Python.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776505"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Qt </a:t>
                      </a:r>
                      <a:r>
                        <a:rPr lang="es-MX" err="1">
                          <a:solidFill>
                            <a:schemeClr val="tx1"/>
                          </a:solidFill>
                        </a:rPr>
                        <a:t>Designer</a:t>
                      </a:r>
                      <a:r>
                        <a:rPr lang="es-MX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Desarrollo de la Interfaz Gráfica de Usuario.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Este IDE nos permite diseñar de manera mas versátil la interfaz gráfica, por lo acelerará el desarrollo funcional y estructural de la aplicación.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776505"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GitHub.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Respaldo de código fuente del proyecto en versiones, acceso al proyecto para todos los miembros del equipo y aportación de mejoras en el proyecto.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>
                          <a:solidFill>
                            <a:schemeClr val="tx1"/>
                          </a:solidFill>
                        </a:rPr>
                        <a:t>Es una plataforma para crear proyectos abiertos de herramientas y aplicaciones. Se caracteriza sobre todo por sus funciones colaborativas que ayudan a que todos puedan aportar mejoras en el código.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</a:tbl>
          </a:graphicData>
        </a:graphic>
      </p:graphicFrame>
      <p:sp>
        <p:nvSpPr>
          <p:cNvPr id="14" name="Marcador de posición de fech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16" name="Marcador de posición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Avances</a:t>
            </a: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0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MX"/>
              <a:t>Gracias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s-MX"/>
              <a:t>Resumen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MX"/>
              <a:t>Se presenta un proyecto para crear un ambiente gráfico tridimensional, capaz de simular trayectorias, espacios vectoriales y animación en 3D, de diversos problemas aplicados en la materia de mecánica clásica y electromagnetismo;  y de la materia de análisis vectorial de la ISC de la ESCOM.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25</a:t>
            </a:fld>
            <a:endParaRPr lang="es-MX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06816CB6-3B61-1A1F-253D-8CE3710B5C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465" b="2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900"/>
            <a:ext cx="3565524" cy="1288981"/>
          </a:xfrm>
        </p:spPr>
        <p:txBody>
          <a:bodyPr rtlCol="0"/>
          <a:lstStyle/>
          <a:p>
            <a:pPr rtl="0"/>
            <a:r>
              <a:rPr lang="es-MX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96" y="2221220"/>
            <a:ext cx="2936876" cy="3258044"/>
          </a:xfrm>
        </p:spPr>
        <p:txBody>
          <a:bodyPr rtlCol="0"/>
          <a:lstStyle/>
          <a:p>
            <a:pPr rtl="0"/>
            <a:r>
              <a:rPr lang="es-MX" sz="2400" dirty="0"/>
              <a:t>Introducción</a:t>
            </a:r>
          </a:p>
          <a:p>
            <a:pPr rtl="0"/>
            <a:r>
              <a:rPr lang="es-MX" sz="2400" dirty="0"/>
              <a:t>Objetivos</a:t>
            </a:r>
          </a:p>
          <a:p>
            <a:pPr rtl="0"/>
            <a:r>
              <a:rPr lang="es-MX" sz="2400" dirty="0"/>
              <a:t>Estado del Arte</a:t>
            </a:r>
          </a:p>
          <a:p>
            <a:pPr rtl="0"/>
            <a:r>
              <a:rPr lang="es-MX" sz="2400" dirty="0"/>
              <a:t>Planificación</a:t>
            </a:r>
          </a:p>
          <a:p>
            <a:pPr rtl="0"/>
            <a:r>
              <a:rPr lang="es-MX" sz="2400" dirty="0"/>
              <a:t>Avances</a:t>
            </a:r>
          </a:p>
          <a:p>
            <a:pPr rtl="0"/>
            <a:endParaRPr lang="es-MX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Marcador de posición de fech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MX"/>
              <a:t>Introducción</a:t>
            </a:r>
            <a:endParaRPr lang="es-MX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3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CADF8-6BEE-268D-6055-FE92D175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481" y="1161605"/>
            <a:ext cx="5849937" cy="4534789"/>
          </a:xfrm>
        </p:spPr>
        <p:txBody>
          <a:bodyPr/>
          <a:lstStyle/>
          <a:p>
            <a:r>
              <a:rPr lang="es-MX"/>
              <a:t>“</a:t>
            </a:r>
            <a:r>
              <a:rPr lang="es-ES" i="1"/>
              <a:t>La imaginación es más importante que el conocimiento. El conocimiento es limitado y la imaginación circunda el mundo</a:t>
            </a:r>
            <a:r>
              <a:rPr lang="es-MX"/>
              <a:t>”</a:t>
            </a:r>
            <a:br>
              <a:rPr lang="es-MX"/>
            </a:br>
            <a:r>
              <a:rPr lang="es-MX"/>
              <a:t>- Albert Einstein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2930B0-871A-243D-7FF5-440C4318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9FCC47-F17D-E49C-11F5-27503F0C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5</a:t>
            </a:fld>
            <a:endParaRPr lang="es-MX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C5A52218-E826-A138-B309-34243491E7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00" r="25000"/>
          <a:stretch>
            <a:fillRect/>
          </a:stretch>
        </p:blipFill>
        <p:spPr>
          <a:xfrm>
            <a:off x="412582" y="784985"/>
            <a:ext cx="5132388" cy="5132388"/>
          </a:xfrm>
        </p:spPr>
      </p:pic>
    </p:spTree>
    <p:extLst>
      <p:ext uri="{BB962C8B-B14F-4D97-AF65-F5344CB8AC3E}">
        <p14:creationId xmlns:p14="http://schemas.microsoft.com/office/powerpoint/2010/main" val="26064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MX" smtClean="0"/>
              <a:pPr rtl="0"/>
              <a:t>6</a:t>
            </a:fld>
            <a:endParaRPr lang="es-MX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3698" y="4128504"/>
            <a:ext cx="10905680" cy="2147214"/>
          </a:xfrm>
          <a:noFill/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s-MX" dirty="0">
                <a:latin typeface="Calibri"/>
                <a:ea typeface="+mn-lt"/>
                <a:cs typeface="+mn-lt"/>
              </a:rPr>
              <a:t>Las </a:t>
            </a:r>
            <a:r>
              <a:rPr lang="es-MX" b="1" dirty="0">
                <a:latin typeface="Calibri"/>
                <a:ea typeface="+mn-lt"/>
                <a:cs typeface="+mn-lt"/>
              </a:rPr>
              <a:t>generaciones</a:t>
            </a:r>
            <a:r>
              <a:rPr lang="es-MX" dirty="0">
                <a:latin typeface="Calibri"/>
                <a:ea typeface="+mn-lt"/>
                <a:cs typeface="+mn-lt"/>
              </a:rPr>
              <a:t> actuales han crecido como nativos digitales.</a:t>
            </a:r>
            <a:endParaRPr lang="es-MX" dirty="0">
              <a:solidFill>
                <a:srgbClr val="FFFFFF">
                  <a:alpha val="60000"/>
                </a:srgbClr>
              </a:solidFill>
              <a:latin typeface="Calibri"/>
              <a:ea typeface="+mn-lt"/>
              <a:cs typeface="+mn-lt"/>
            </a:endParaRPr>
          </a:p>
          <a:p>
            <a:r>
              <a:rPr lang="es-MX" dirty="0">
                <a:latin typeface="Calibri"/>
                <a:ea typeface="+mn-lt"/>
                <a:cs typeface="+mn-lt"/>
              </a:rPr>
              <a:t>Las </a:t>
            </a:r>
            <a:r>
              <a:rPr lang="es-MX" b="1" dirty="0">
                <a:latin typeface="Calibri"/>
                <a:ea typeface="+mn-lt"/>
                <a:cs typeface="+mn-lt"/>
              </a:rPr>
              <a:t>imágenes</a:t>
            </a:r>
            <a:r>
              <a:rPr lang="es-MX" dirty="0">
                <a:latin typeface="Calibri"/>
                <a:ea typeface="+mn-lt"/>
                <a:cs typeface="+mn-lt"/>
              </a:rPr>
              <a:t> son el idioma del siglo XXI.</a:t>
            </a:r>
            <a:endParaRPr lang="es-MX" dirty="0">
              <a:latin typeface="Calibri"/>
            </a:endParaRPr>
          </a:p>
          <a:p>
            <a:r>
              <a:rPr lang="es-MX" dirty="0">
                <a:latin typeface="Calibri"/>
                <a:cs typeface="Calibri"/>
              </a:rPr>
              <a:t>En el ciclo escolar 2020-2021 el IPN incrementó su matrícula en un 10.76% (20, 586 alumnos), de una totalidad de </a:t>
            </a:r>
            <a:r>
              <a:rPr lang="es-MX" b="1" dirty="0">
                <a:latin typeface="Calibri"/>
                <a:cs typeface="Calibri"/>
              </a:rPr>
              <a:t>211, 839 </a:t>
            </a:r>
            <a:r>
              <a:rPr lang="es-MX" dirty="0">
                <a:latin typeface="Calibri"/>
                <a:cs typeface="Calibri"/>
              </a:rPr>
              <a:t>estudiantes.</a:t>
            </a:r>
          </a:p>
          <a:p>
            <a:r>
              <a:rPr lang="es-MX" dirty="0">
                <a:latin typeface="Calibri"/>
                <a:cs typeface="Calibri"/>
              </a:rPr>
              <a:t>Ha crecido la demanda de aprendizaje para </a:t>
            </a:r>
            <a:r>
              <a:rPr lang="es-MX" b="1" dirty="0">
                <a:latin typeface="Calibri"/>
                <a:cs typeface="Calibri"/>
              </a:rPr>
              <a:t>física</a:t>
            </a:r>
            <a:r>
              <a:rPr lang="es-MX" dirty="0">
                <a:latin typeface="Calibri"/>
                <a:cs typeface="Calibri"/>
              </a:rPr>
              <a:t> y matemáticas en nuestro país.</a:t>
            </a:r>
            <a:endParaRPr lang="es-MX" dirty="0">
              <a:solidFill>
                <a:srgbClr val="FFFFFF">
                  <a:alpha val="60000"/>
                </a:srgb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MX" dirty="0">
              <a:solidFill>
                <a:srgbClr val="FFFFFF">
                  <a:alpha val="6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posición de imagen 4" descr="Dibujo de un pizarrón blanco con letras negras&#10;&#10;Descripción generada automáticamente con confianza baja">
            <a:extLst>
              <a:ext uri="{FF2B5EF4-FFF2-40B4-BE49-F238E27FC236}">
                <a16:creationId xmlns:a16="http://schemas.microsoft.com/office/drawing/2014/main" id="{9CDADD57-1F15-C419-6F5C-DE355C2F5C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29781" r="29781"/>
          <a:stretch>
            <a:fillRect/>
          </a:stretch>
        </p:blipFill>
        <p:spPr/>
      </p:pic>
      <p:pic>
        <p:nvPicPr>
          <p:cNvPr id="9" name="Marcador de posición de imagen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56CA49A8-2303-88F3-6A1B-E53DF7C9336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27190" r="27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ísica: Qué es, cómo funciona, sus características y disciplina">
            <a:extLst>
              <a:ext uri="{FF2B5EF4-FFF2-40B4-BE49-F238E27FC236}">
                <a16:creationId xmlns:a16="http://schemas.microsoft.com/office/drawing/2014/main" id="{B820E107-37CC-E11F-DC9B-171ABD83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996" y="1431175"/>
            <a:ext cx="5327533" cy="39956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770021"/>
            <a:ext cx="5435600" cy="5322804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s-MX" sz="2400" dirty="0">
                <a:latin typeface="Gill Sans MT"/>
                <a:cs typeface="Calibri"/>
              </a:rPr>
              <a:t>El desarrollo de la </a:t>
            </a:r>
            <a:r>
              <a:rPr lang="es-MX" sz="2400" b="1" dirty="0">
                <a:latin typeface="Gill Sans MT"/>
                <a:cs typeface="Calibri"/>
              </a:rPr>
              <a:t>imaginación tridimensional </a:t>
            </a:r>
            <a:r>
              <a:rPr lang="es-MX" sz="2400" dirty="0">
                <a:latin typeface="Gill Sans MT"/>
                <a:cs typeface="Calibri"/>
              </a:rPr>
              <a:t>para muchos alumnos es un problema complejo.</a:t>
            </a:r>
            <a:endParaRPr lang="es-MX" sz="2400" dirty="0">
              <a:latin typeface="Gill Sans MT"/>
            </a:endParaRPr>
          </a:p>
          <a:p>
            <a:r>
              <a:rPr lang="es-MX" sz="2400" dirty="0"/>
              <a:t>Existen diversas causas de reprobación en el área de la física entre los estudiantes de ingeniería:</a:t>
            </a:r>
            <a:endParaRPr lang="es-MX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MX" sz="2200" dirty="0"/>
              <a:t>Laboratorios con múltiples deficiencias;</a:t>
            </a:r>
            <a:endParaRPr lang="es-MX" sz="2200" dirty="0">
              <a:solidFill>
                <a:srgbClr val="FFFFFF">
                  <a:alpha val="60000"/>
                </a:srgb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" sz="2200" dirty="0"/>
              <a:t>La retroalimentación brindada por los laboratorios de Física es insuficiente;</a:t>
            </a:r>
            <a:endParaRPr lang="es-ES" sz="2200" dirty="0">
              <a:solidFill>
                <a:srgbClr val="FFFFFF">
                  <a:alpha val="60000"/>
                </a:srgb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MX" sz="2200" dirty="0"/>
              <a:t>Programas de aprendizaje extensos y tediosos.</a:t>
            </a:r>
            <a:endParaRPr lang="es-MX" sz="2200" dirty="0">
              <a:solidFill>
                <a:srgbClr val="FFFFFF">
                  <a:alpha val="60000"/>
                </a:srgbClr>
              </a:solidFill>
            </a:endParaRPr>
          </a:p>
          <a:p>
            <a:endParaRPr lang="es-MX" sz="2400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1047" name="Date Placeholder 5">
            <a:extLst>
              <a:ext uri="{FF2B5EF4-FFF2-40B4-BE49-F238E27FC236}">
                <a16:creationId xmlns:a16="http://schemas.microsoft.com/office/drawing/2014/main" id="{FBD3EF9F-82B9-B40B-55C2-6AE5B350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/>
              <a:t>Martes, 20 de diciembre de 2022</a:t>
            </a:r>
          </a:p>
        </p:txBody>
      </p:sp>
      <p:sp>
        <p:nvSpPr>
          <p:cNvPr id="1039" name="Slide Number Placeholder 6">
            <a:extLst>
              <a:ext uri="{FF2B5EF4-FFF2-40B4-BE49-F238E27FC236}">
                <a16:creationId xmlns:a16="http://schemas.microsoft.com/office/drawing/2014/main" id="{D14EE2DE-4B0A-A17D-75DA-3F7D8998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7</a:t>
            </a:fld>
            <a:endParaRPr lang="es-MX"/>
          </a:p>
        </p:txBody>
      </p:sp>
      <p:sp>
        <p:nvSpPr>
          <p:cNvPr id="4" name="Marcador de posición de fecha 3" hidden="1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MX"/>
              <a:t>Martes, 20 de diciembre de 2022</a:t>
            </a:r>
          </a:p>
        </p:txBody>
      </p:sp>
      <p:sp>
        <p:nvSpPr>
          <p:cNvPr id="6" name="Marcador de posición de número de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84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765174"/>
            <a:ext cx="5437187" cy="520585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/>
              <a:t>Con ayuda de la computación se pueden crear </a:t>
            </a:r>
            <a:r>
              <a:rPr lang="es-MX" b="1" dirty="0"/>
              <a:t>modelos</a:t>
            </a:r>
            <a:r>
              <a:rPr lang="es-MX" dirty="0"/>
              <a:t> detallados de la realidad observable.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/>
              <a:t>El desarrollo de estos modelos brinda:</a:t>
            </a:r>
            <a:endParaRPr lang="es-MX" dirty="0">
              <a:solidFill>
                <a:srgbClr val="FFFFFF">
                  <a:alpha val="6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MX" sz="2200" dirty="0"/>
              <a:t>Flexibilidad en la experimentación;</a:t>
            </a:r>
            <a:endParaRPr lang="es-MX" sz="2200" dirty="0">
              <a:solidFill>
                <a:srgbClr val="FFFFFF">
                  <a:alpha val="6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MX" sz="2200" dirty="0"/>
              <a:t>Comprobación de teorías que difícilmente pueden ser verificadas físicamente.</a:t>
            </a:r>
            <a:endParaRPr lang="es-MX" sz="2200" dirty="0">
              <a:solidFill>
                <a:srgbClr val="FFFFFF">
                  <a:alpha val="60000"/>
                </a:srgb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/>
              <a:t>Estos </a:t>
            </a:r>
            <a:r>
              <a:rPr lang="es-MX" b="1" dirty="0"/>
              <a:t>modelos</a:t>
            </a:r>
            <a:r>
              <a:rPr lang="es-MX" dirty="0"/>
              <a:t> físicos pueden ser implementados en mecánicas de videojuegos. </a:t>
            </a:r>
          </a:p>
        </p:txBody>
      </p:sp>
      <p:pic>
        <p:nvPicPr>
          <p:cNvPr id="1028" name="Picture 4" descr="Los 29 mejores programas de modelado 3D para diseñadores">
            <a:extLst>
              <a:ext uri="{FF2B5EF4-FFF2-40B4-BE49-F238E27FC236}">
                <a16:creationId xmlns:a16="http://schemas.microsoft.com/office/drawing/2014/main" id="{F9910890-7C3E-478B-E7C3-73E4A8DF7BD4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2" r="-1" b="6982"/>
          <a:stretch/>
        </p:blipFill>
        <p:spPr bwMode="auto">
          <a:xfrm>
            <a:off x="6556248" y="548640"/>
            <a:ext cx="5084064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gry Birds 2 - Wikiwand">
            <a:extLst>
              <a:ext uri="{FF2B5EF4-FFF2-40B4-BE49-F238E27FC236}">
                <a16:creationId xmlns:a16="http://schemas.microsoft.com/office/drawing/2014/main" id="{71D5E59E-571F-9977-E3A1-DA1C54E4C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3"/>
          <a:stretch/>
        </p:blipFill>
        <p:spPr bwMode="auto">
          <a:xfrm>
            <a:off x="6556248" y="3429000"/>
            <a:ext cx="5084064" cy="288036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47" name="Date Placeholder 5">
            <a:extLst>
              <a:ext uri="{FF2B5EF4-FFF2-40B4-BE49-F238E27FC236}">
                <a16:creationId xmlns:a16="http://schemas.microsoft.com/office/drawing/2014/main" id="{FBD3EF9F-82B9-B40B-55C2-6AE5B350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/>
              <a:t>Martes, 20 de diciembre de 2022</a:t>
            </a:r>
          </a:p>
        </p:txBody>
      </p:sp>
      <p:sp>
        <p:nvSpPr>
          <p:cNvPr id="1039" name="Slide Number Placeholder 6">
            <a:extLst>
              <a:ext uri="{FF2B5EF4-FFF2-40B4-BE49-F238E27FC236}">
                <a16:creationId xmlns:a16="http://schemas.microsoft.com/office/drawing/2014/main" id="{D14EE2DE-4B0A-A17D-75DA-3F7D8998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8</a:t>
            </a:fld>
            <a:endParaRPr lang="es-MX"/>
          </a:p>
        </p:txBody>
      </p:sp>
      <p:sp>
        <p:nvSpPr>
          <p:cNvPr id="4" name="Marcador de posición de fecha 3" hidden="1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MX"/>
              <a:t>Martes, 20 de diciembre de 2022</a:t>
            </a:r>
          </a:p>
        </p:txBody>
      </p:sp>
      <p:sp>
        <p:nvSpPr>
          <p:cNvPr id="6" name="Marcador de posición de número de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79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CADF8-6BEE-268D-6055-FE92D175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900"/>
            <a:ext cx="5687568" cy="5828361"/>
          </a:xfrm>
        </p:spPr>
        <p:txBody>
          <a:bodyPr/>
          <a:lstStyle/>
          <a:p>
            <a:r>
              <a:rPr lang="es-MX"/>
              <a:t>El éxito de cualquier laboratorio o simulador virtual siempre dependerá de la habilidad de enseñar, de resolver problemas </a:t>
            </a:r>
            <a:br>
              <a:rPr lang="es-MX"/>
            </a:br>
            <a:r>
              <a:rPr lang="es-MX"/>
              <a:t>y simular gráficamente los aspectos más relevantes. 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2930B0-871A-243D-7FF5-440C4318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/>
              <a:t>Martes, 20 de diciembre de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9FCC47-F17D-E49C-11F5-27503F0C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MX" smtClean="0"/>
              <a:t>9</a:t>
            </a:fld>
            <a:endParaRPr lang="es-MX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AF135CED-1CC4-310C-D6D5-98832DF141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75" r="21875"/>
          <a:stretch>
            <a:fillRect/>
          </a:stretch>
        </p:blipFill>
        <p:spPr>
          <a:xfrm>
            <a:off x="6669665" y="862806"/>
            <a:ext cx="5132388" cy="5132388"/>
          </a:xfrm>
        </p:spPr>
      </p:pic>
    </p:spTree>
    <p:extLst>
      <p:ext uri="{BB962C8B-B14F-4D97-AF65-F5344CB8AC3E}">
        <p14:creationId xmlns:p14="http://schemas.microsoft.com/office/powerpoint/2010/main" val="207234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12.tgt.Office_50301380_TF33713516_Win32_OJ112196127" id="{BE9D9199-ABB8-4370-9D20-B54D4B2FD6B3}" vid="{E9DD8443-CC0D-4962-ABD4-763920AE0A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6B8E5F281CB0429757D7519788D356" ma:contentTypeVersion="4" ma:contentTypeDescription="Create a new document." ma:contentTypeScope="" ma:versionID="558a931f0f60d83ab137c23d0086c982">
  <xsd:schema xmlns:xsd="http://www.w3.org/2001/XMLSchema" xmlns:xs="http://www.w3.org/2001/XMLSchema" xmlns:p="http://schemas.microsoft.com/office/2006/metadata/properties" xmlns:ns3="70c2e313-8f79-4742-8349-6ab01395e042" targetNamespace="http://schemas.microsoft.com/office/2006/metadata/properties" ma:root="true" ma:fieldsID="0526f55891d7462ec8fc4a316a54cd23" ns3:_="">
    <xsd:import namespace="70c2e313-8f79-4742-8349-6ab01395e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c2e313-8f79-4742-8349-6ab01395e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c2e313-8f79-4742-8349-6ab01395e042" xsi:nil="true"/>
  </documentManagement>
</p:properties>
</file>

<file path=customXml/itemProps1.xml><?xml version="1.0" encoding="utf-8"?>
<ds:datastoreItem xmlns:ds="http://schemas.openxmlformats.org/officeDocument/2006/customXml" ds:itemID="{8741E4E8-97AE-4FB6-A30A-13394B02ED6B}">
  <ds:schemaRefs>
    <ds:schemaRef ds:uri="70c2e313-8f79-4742-8349-6ab01395e0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70c2e313-8f79-4742-8349-6ab01395e042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{980C9A60-CEB8-4135-B3F4-79451FCB2C9A}tf33713516_win32</Template>
  <TotalTime>0</TotalTime>
  <Words>1168</Words>
  <Application>Microsoft Office PowerPoint</Application>
  <PresentationFormat>Panorámica</PresentationFormat>
  <Paragraphs>227</Paragraphs>
  <Slides>25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Symbol</vt:lpstr>
      <vt:lpstr>Walbaum Display</vt:lpstr>
      <vt:lpstr>3DFloatVTI</vt:lpstr>
      <vt:lpstr>TT (2023-A017)  Software de simulación gráfica y animaciones en 3D para el aprendizaje interactivo de la materia de mecánica y electromagnetismo de la ISC de la ESCOM (SSIG-3D)</vt:lpstr>
      <vt:lpstr>Equipo</vt:lpstr>
      <vt:lpstr>Temas</vt:lpstr>
      <vt:lpstr>Introducción</vt:lpstr>
      <vt:lpstr>“La imaginación es más importante que el conocimiento. El conocimiento es limitado y la imaginación circunda el mundo” - Albert Einstein</vt:lpstr>
      <vt:lpstr>Presentación de PowerPoint</vt:lpstr>
      <vt:lpstr>Presentación de PowerPoint</vt:lpstr>
      <vt:lpstr>Presentación de PowerPoint</vt:lpstr>
      <vt:lpstr>El éxito de cualquier laboratorio o simulador virtual siempre dependerá de la habilidad de enseñar, de resolver problemas  y simular gráficamente los aspectos más relevantes. </vt:lpstr>
      <vt:lpstr>Objetivos</vt:lpstr>
      <vt:lpstr>Objetivo General</vt:lpstr>
      <vt:lpstr>Objetivos</vt:lpstr>
      <vt:lpstr>Objetivos Específicos</vt:lpstr>
      <vt:lpstr>Objetivos Específicos</vt:lpstr>
      <vt:lpstr>Estado del Arte</vt:lpstr>
      <vt:lpstr>Presentación de PowerPoint</vt:lpstr>
      <vt:lpstr>Planificación</vt:lpstr>
      <vt:lpstr>Metodología</vt:lpstr>
      <vt:lpstr>Herramienta de apoyo</vt:lpstr>
      <vt:lpstr>Lenguaje de programación </vt:lpstr>
      <vt:lpstr>Planificación</vt:lpstr>
      <vt:lpstr>Entornos de desarrollo</vt:lpstr>
      <vt:lpstr>Avances</vt:lpstr>
      <vt:lpstr>Gracias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JUAN CARLOS GUADARRAMA ASCENCIO</dc:creator>
  <cp:lastModifiedBy>Luis Angel Ornelas Garcia</cp:lastModifiedBy>
  <cp:revision>1</cp:revision>
  <dcterms:created xsi:type="dcterms:W3CDTF">2022-12-06T16:47:54Z</dcterms:created>
  <dcterms:modified xsi:type="dcterms:W3CDTF">2022-12-16T20:29:11Z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0x0101002A6B8E5F281CB0429757D7519788D356</vt:lpwstr>
  </property>
</Properties>
</file>