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</p:sldMasterIdLst>
  <p:notesMasterIdLst>
    <p:notesMasterId r:id="rId16"/>
  </p:notesMasterIdLst>
  <p:handoutMasterIdLst>
    <p:handoutMasterId r:id="rId17"/>
  </p:handoutMasterIdLst>
  <p:sldIdLst>
    <p:sldId id="256" r:id="rId3"/>
    <p:sldId id="315" r:id="rId4"/>
    <p:sldId id="317" r:id="rId5"/>
    <p:sldId id="320" r:id="rId6"/>
    <p:sldId id="321" r:id="rId7"/>
    <p:sldId id="323" r:id="rId8"/>
    <p:sldId id="326" r:id="rId9"/>
    <p:sldId id="308" r:id="rId10"/>
    <p:sldId id="310" r:id="rId11"/>
    <p:sldId id="311" r:id="rId12"/>
    <p:sldId id="305" r:id="rId13"/>
    <p:sldId id="300" r:id="rId14"/>
    <p:sldId id="294" r:id="rId15"/>
  </p:sldIdLst>
  <p:sldSz cx="9144000" cy="6858000" type="screen4x3"/>
  <p:notesSz cx="6858000" cy="9144000"/>
  <p:defaultTextStyle>
    <a:defPPr>
      <a:defRPr lang="en-US">
        <a:uFillTx/>
      </a:defRPr>
    </a:defPPr>
    <a:lvl1pPr marL="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henya Gallon" initials="" lastIdx="8" clrIdx="0"/>
  <p:cmAuthor id="1" name="Charles CHAMBERLIN" initials="CC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9665" autoAdjust="0"/>
    <p:restoredTop sz="97239" autoAdjust="0"/>
  </p:normalViewPr>
  <p:slideViewPr>
    <p:cSldViewPr snapToGrid="0" showGuides="1">
      <p:cViewPr varScale="1">
        <p:scale>
          <a:sx n="105" d="100"/>
          <a:sy n="105" d="100"/>
        </p:scale>
        <p:origin x="208" y="664"/>
      </p:cViewPr>
      <p:guideLst>
        <p:guide orient="horz" pos="379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726ECCE1-170F-9E46-AF90-9CAED8A77A27}" type="datetimeFigureOut">
              <a:rPr lang="en-US" smtClean="0">
                <a:uFillTx/>
              </a:rPr>
              <a:t>12/5/16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C2F044AC-33CE-4E40-B513-613A2EAEA9FB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827441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4B707A43-7007-834B-B601-2CA7CB342EA7}" type="datetimeFigureOut">
              <a:rPr lang="en-US" smtClean="0">
                <a:uFillTx/>
              </a:rPr>
              <a:t>12/5/16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536AD089-1B97-1148-B788-3DE278CAE531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501756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AD089-1B97-1148-B788-3DE278CAE531}" type="slidenum">
              <a:rPr lang="en-US" smtClean="0">
                <a:uFillTx/>
              </a:rPr>
              <a:t>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58674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AD089-1B97-1148-B788-3DE278CAE531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27280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AD089-1B97-1148-B788-3DE278CAE531}" type="slidenum">
              <a:rPr lang="en-US" smtClean="0">
                <a:uFillTx/>
              </a:rPr>
              <a:t>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60647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AD089-1B97-1148-B788-3DE278CAE531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4586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AD089-1B97-1148-B788-3DE278CAE531}" type="slidenum">
              <a:rPr lang="en-US" smtClean="0">
                <a:uFillTx/>
              </a:rPr>
              <a:t>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132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AD089-1B97-1148-B788-3DE278CAE531}" type="slidenum">
              <a:rPr lang="en-US" smtClean="0">
                <a:uFillTx/>
              </a:rPr>
              <a:t>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1320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AD089-1B97-1148-B788-3DE278CAE531}" type="slidenum">
              <a:rPr lang="en-US" smtClean="0">
                <a:uFillTx/>
              </a:rPr>
              <a:t>10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1320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AD089-1B97-1148-B788-3DE278CAE531}" type="slidenum">
              <a:rPr lang="en-US" smtClean="0">
                <a:uFillTx/>
              </a:rPr>
              <a:t>11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1320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AD089-1B97-1148-B788-3DE278CAE531}" type="slidenum">
              <a:rPr lang="en-US" smtClean="0">
                <a:uFillTx/>
              </a:rPr>
              <a:t>12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132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977" y="1365146"/>
            <a:ext cx="6984689" cy="1470025"/>
          </a:xfrm>
        </p:spPr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0944" y="2906432"/>
            <a:ext cx="6980721" cy="245556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 dirty="0" smtClean="0">
                <a:uFillTx/>
              </a:rPr>
              <a:t>Click to edit Master subtitle style</a:t>
            </a:r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22692" y="6492875"/>
            <a:ext cx="504833" cy="365125"/>
          </a:xfrm>
          <a:prstGeom prst="rect">
            <a:avLst/>
          </a:prstGeom>
        </p:spPr>
        <p:txBody>
          <a:bodyPr/>
          <a:lstStyle/>
          <a:p>
            <a:fld id="{ECEA1E32-80FB-F840-8C53-A6735255DEE1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uFillTx/>
              </a:defRPr>
            </a:lvl1pPr>
          </a:lstStyle>
          <a:p>
            <a:r>
              <a:rPr lang="en-US" dirty="0" smtClean="0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Light-Weight Parallel Python Tools for ESM</a:t>
            </a:r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86D6-1A31-F243-9F4B-A296BA07A605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Light-Weight Parallel Python Tools for ESM</a:t>
            </a:r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86D6-1A31-F243-9F4B-A296BA07A605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Light-Weight Parallel Python Tools for ESM</a:t>
            </a:r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86D6-1A31-F243-9F4B-A296BA07A605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2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 userDrawn="1"/>
        </p:nvSpPr>
        <p:spPr>
          <a:xfrm>
            <a:off x="0" y="0"/>
            <a:ext cx="1204818" cy="685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0000">
                <a:srgbClr val="FFFFFF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0243" y="1251595"/>
            <a:ext cx="69684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0242" y="2466804"/>
            <a:ext cx="6960267" cy="3272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>
                <a:uFillTx/>
              </a:rPr>
              <a:t>Click to edit Master text styles</a:t>
            </a:r>
          </a:p>
          <a:p>
            <a:pPr lvl="1"/>
            <a:r>
              <a:rPr lang="en-US" dirty="0" smtClean="0">
                <a:uFillTx/>
              </a:rPr>
              <a:t>Second level</a:t>
            </a:r>
          </a:p>
          <a:p>
            <a:pPr lvl="2"/>
            <a:r>
              <a:rPr lang="en-US" dirty="0" smtClean="0">
                <a:uFillTx/>
              </a:rPr>
              <a:t>Third level</a:t>
            </a:r>
          </a:p>
          <a:p>
            <a:pPr lvl="3"/>
            <a:r>
              <a:rPr lang="en-US" dirty="0" smtClean="0">
                <a:uFillTx/>
              </a:rPr>
              <a:t>Fourth level</a:t>
            </a:r>
          </a:p>
          <a:p>
            <a:pPr lvl="4"/>
            <a:r>
              <a:rPr lang="en-US" dirty="0" smtClean="0">
                <a:uFillTx/>
              </a:rPr>
              <a:t>Fifth level</a:t>
            </a:r>
            <a:endParaRPr lang="en-US" dirty="0">
              <a:uFillTx/>
            </a:endParaRPr>
          </a:p>
        </p:txBody>
      </p:sp>
      <p:pic>
        <p:nvPicPr>
          <p:cNvPr id="14" name="Picture 13" descr="slide footer 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562" y="0"/>
            <a:ext cx="9305284" cy="963631"/>
          </a:xfrm>
          <a:prstGeom prst="rect">
            <a:avLst/>
          </a:prstGeom>
        </p:spPr>
      </p:pic>
      <p:sp>
        <p:nvSpPr>
          <p:cNvPr id="16" name="TextBox 15"/>
          <p:cNvSpPr txBox="1">
            <a:spLocks/>
          </p:cNvSpPr>
          <p:nvPr/>
        </p:nvSpPr>
        <p:spPr>
          <a:xfrm>
            <a:off x="5549648" y="0"/>
            <a:ext cx="3591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  <a:uFillTx/>
                <a:latin typeface="Baskerville Old Face"/>
                <a:cs typeface="Baskerville Old Face"/>
              </a:rPr>
              <a:t>air </a:t>
            </a:r>
            <a:r>
              <a:rPr lang="en-US" sz="2800" baseline="2000" dirty="0" smtClean="0">
                <a:solidFill>
                  <a:schemeClr val="bg1">
                    <a:lumMod val="50000"/>
                  </a:schemeClr>
                </a:solidFill>
                <a:uFillTx/>
                <a:latin typeface="Baskerville Old Face"/>
                <a:cs typeface="Baskerville Old Face"/>
              </a:rPr>
              <a:t>•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uFillTx/>
                <a:latin typeface="Baskerville Old Face"/>
                <a:cs typeface="Baskerville Old Face"/>
              </a:rPr>
              <a:t> planet </a:t>
            </a:r>
            <a:r>
              <a:rPr lang="en-US" sz="2800" baseline="2000" dirty="0" smtClean="0">
                <a:solidFill>
                  <a:schemeClr val="bg1">
                    <a:lumMod val="50000"/>
                  </a:schemeClr>
                </a:solidFill>
                <a:uFillTx/>
                <a:latin typeface="Baskerville Old Face"/>
                <a:cs typeface="Baskerville Old Face"/>
              </a:rPr>
              <a:t>•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uFillTx/>
                <a:latin typeface="Baskerville Old Face"/>
                <a:cs typeface="Baskerville Old Face"/>
              </a:rPr>
              <a:t> </a:t>
            </a: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  <a:uFillTx/>
                <a:latin typeface="Baskerville Old Face"/>
                <a:cs typeface="Baskerville Old Face"/>
              </a:rPr>
              <a:t>people</a:t>
            </a:r>
            <a:endParaRPr lang="en-US" sz="2800" i="1" dirty="0">
              <a:solidFill>
                <a:schemeClr val="bg1">
                  <a:lumMod val="50000"/>
                </a:schemeClr>
              </a:solidFill>
              <a:uFillTx/>
              <a:latin typeface="Baskerville Old Face"/>
              <a:cs typeface="Baskerville Old Face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81989" y="6492875"/>
            <a:ext cx="586128" cy="365125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ctr">
              <a:defRPr sz="1400">
                <a:solidFill>
                  <a:schemeClr val="bg1">
                    <a:lumMod val="65000"/>
                  </a:schemeClr>
                </a:solidFill>
                <a:uFillTx/>
                <a:latin typeface="Verdana"/>
                <a:cs typeface="Verdana"/>
              </a:defRPr>
            </a:lvl1pPr>
          </a:lstStyle>
          <a:p>
            <a:fld id="{ECEA1E32-80FB-F840-8C53-A6735255DEE1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  <p:pic>
        <p:nvPicPr>
          <p:cNvPr id="12" name="Picture 11" descr="ncar-logo-sm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50898" y="6016608"/>
            <a:ext cx="1077128" cy="338328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1752600" y="5786463"/>
            <a:ext cx="6967158" cy="0"/>
          </a:xfrm>
          <a:prstGeom prst="line">
            <a:avLst/>
          </a:prstGeom>
          <a:ln w="6350" cmpd="sng">
            <a:solidFill>
              <a:srgbClr val="1F315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8262558" y="6023192"/>
            <a:ext cx="457200" cy="457200"/>
          </a:xfrm>
          <a:prstGeom prst="rect">
            <a:avLst/>
          </a:prstGeom>
        </p:spPr>
      </p:pic>
      <p:sp>
        <p:nvSpPr>
          <p:cNvPr id="15" name="Rectangle 14"/>
          <p:cNvSpPr>
            <a:spLocks/>
          </p:cNvSpPr>
          <p:nvPr userDrawn="1"/>
        </p:nvSpPr>
        <p:spPr>
          <a:xfrm>
            <a:off x="1245702" y="134370"/>
            <a:ext cx="2046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spcBef>
                <a:spcPts val="0"/>
              </a:spcBef>
            </a:pPr>
            <a:r>
              <a:rPr lang="en-US" sz="1800" dirty="0" smtClean="0">
                <a:solidFill>
                  <a:srgbClr val="FF8000"/>
                </a:solidFill>
                <a:uFillTx/>
                <a:latin typeface="Verdana"/>
                <a:ea typeface="ＭＳ Ｐゴシック" charset="0"/>
                <a:cs typeface="Verdana"/>
              </a:rPr>
              <a:t>CISL</a:t>
            </a:r>
            <a:r>
              <a:rPr lang="en-US" sz="1800" dirty="0" smtClean="0">
                <a:solidFill>
                  <a:srgbClr val="FFFFFF"/>
                </a:solidFill>
                <a:uFillTx/>
                <a:latin typeface="Verdana"/>
                <a:ea typeface="ＭＳ Ｐゴシック" charset="0"/>
                <a:cs typeface="Verdana"/>
              </a:rPr>
              <a:t>/TDD/</a:t>
            </a:r>
            <a:r>
              <a:rPr lang="en-US" sz="1800" dirty="0" smtClean="0">
                <a:solidFill>
                  <a:srgbClr val="FF8000"/>
                </a:solidFill>
                <a:uFillTx/>
                <a:latin typeface="Verdana"/>
                <a:ea typeface="ＭＳ Ｐゴシック" charset="0"/>
                <a:cs typeface="Verdana"/>
              </a:rPr>
              <a:t>ASAP</a:t>
            </a:r>
            <a:endParaRPr lang="en-US" sz="1800" dirty="0">
              <a:solidFill>
                <a:srgbClr val="FF8000"/>
              </a:solidFill>
              <a:uFillTx/>
              <a:latin typeface="Verdana"/>
              <a:ea typeface="ＭＳ Ｐゴシック" charset="0"/>
              <a:cs typeface="Verdana"/>
            </a:endParaRPr>
          </a:p>
        </p:txBody>
      </p:sp>
      <p:sp>
        <p:nvSpPr>
          <p:cNvPr id="4" name="TextBox 3"/>
          <p:cNvSpPr txBox="1">
            <a:spLocks/>
          </p:cNvSpPr>
          <p:nvPr userDrawn="1"/>
        </p:nvSpPr>
        <p:spPr>
          <a:xfrm>
            <a:off x="7725489" y="6673334"/>
            <a:ext cx="1418511" cy="184666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/>
            <a:r>
              <a:rPr lang="en-US" sz="1200" baseline="0" dirty="0" smtClean="0">
                <a:solidFill>
                  <a:schemeClr val="bg1">
                    <a:lumMod val="65000"/>
                  </a:schemeClr>
                </a:solidFill>
                <a:uFillTx/>
                <a:latin typeface="Verdana"/>
                <a:cs typeface="Verdana"/>
              </a:rPr>
              <a:t>© UCAR, 2016</a:t>
            </a:r>
            <a:endParaRPr lang="en-US" sz="1200" dirty="0">
              <a:solidFill>
                <a:schemeClr val="bg1">
                  <a:lumMod val="65000"/>
                </a:schemeClr>
              </a:solidFill>
              <a:uFillTx/>
              <a:latin typeface="Verdana"/>
              <a:cs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uFillTx/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200" kern="1200">
          <a:solidFill>
            <a:schemeClr val="tx1"/>
          </a:solidFill>
          <a:uFillTx/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800" kern="1200">
          <a:solidFill>
            <a:schemeClr val="tx2"/>
          </a:solidFill>
          <a:uFillTx/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accent1"/>
          </a:solidFill>
          <a:uFillTx/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accent5"/>
          </a:solidFill>
          <a:uFillTx/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bg1">
              <a:lumMod val="50000"/>
            </a:schemeClr>
          </a:solidFill>
          <a:uFillTx/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 footer image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74562" y="6024538"/>
            <a:ext cx="9305284" cy="96363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552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>
                <a:uFillTx/>
              </a:rPr>
              <a:t>Click to edit Master text styles</a:t>
            </a:r>
          </a:p>
          <a:p>
            <a:pPr lvl="1"/>
            <a:r>
              <a:rPr lang="en-US" dirty="0" smtClean="0">
                <a:uFillTx/>
              </a:rPr>
              <a:t>Second level</a:t>
            </a:r>
          </a:p>
          <a:p>
            <a:pPr lvl="2"/>
            <a:r>
              <a:rPr lang="en-US" dirty="0" smtClean="0">
                <a:uFillTx/>
              </a:rPr>
              <a:t>Third level</a:t>
            </a:r>
          </a:p>
          <a:p>
            <a:pPr lvl="3"/>
            <a:r>
              <a:rPr lang="en-US" dirty="0" smtClean="0">
                <a:uFillTx/>
              </a:rPr>
              <a:t>Fourth level</a:t>
            </a:r>
          </a:p>
          <a:p>
            <a:pPr lvl="4"/>
            <a:r>
              <a:rPr lang="en-US" dirty="0" smtClean="0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1848" y="61772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uFillTx/>
                <a:latin typeface="Verdana"/>
                <a:cs typeface="Verdana"/>
              </a:defRPr>
            </a:lvl1pPr>
          </a:lstStyle>
          <a:p>
            <a:r>
              <a:rPr lang="en-US" smtClean="0">
                <a:uFillTx/>
              </a:rPr>
              <a:t>Light-Weight Parallel Python Tools for ESM</a:t>
            </a:r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0452" y="6492875"/>
            <a:ext cx="2133600" cy="365125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ctr">
              <a:defRPr sz="1400" baseline="0">
                <a:solidFill>
                  <a:schemeClr val="tx1">
                    <a:tint val="75000"/>
                  </a:schemeClr>
                </a:solidFill>
                <a:uFillTx/>
                <a:latin typeface="Verdana"/>
              </a:defRPr>
            </a:lvl1pPr>
          </a:lstStyle>
          <a:p>
            <a:fld id="{825786D6-1A31-F243-9F4B-A296BA07A605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8" name="TextBox 7"/>
          <p:cNvSpPr txBox="1">
            <a:spLocks/>
          </p:cNvSpPr>
          <p:nvPr userDrawn="1"/>
        </p:nvSpPr>
        <p:spPr>
          <a:xfrm>
            <a:off x="5549648" y="6024538"/>
            <a:ext cx="3591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  <a:uFillTx/>
                <a:latin typeface="Baskerville Old Face"/>
                <a:cs typeface="Baskerville Old Face"/>
              </a:rPr>
              <a:t>air </a:t>
            </a:r>
            <a:r>
              <a:rPr lang="en-US" sz="2800" baseline="2000" dirty="0" smtClean="0">
                <a:solidFill>
                  <a:schemeClr val="bg1">
                    <a:lumMod val="50000"/>
                  </a:schemeClr>
                </a:solidFill>
                <a:uFillTx/>
                <a:latin typeface="Baskerville Old Face"/>
                <a:cs typeface="Baskerville Old Face"/>
              </a:rPr>
              <a:t>•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uFillTx/>
                <a:latin typeface="Baskerville Old Face"/>
                <a:cs typeface="Baskerville Old Face"/>
              </a:rPr>
              <a:t> planet </a:t>
            </a:r>
            <a:r>
              <a:rPr lang="en-US" sz="2800" baseline="2000" dirty="0" smtClean="0">
                <a:solidFill>
                  <a:schemeClr val="bg1">
                    <a:lumMod val="50000"/>
                  </a:schemeClr>
                </a:solidFill>
                <a:uFillTx/>
                <a:latin typeface="Baskerville Old Face"/>
                <a:cs typeface="Baskerville Old Face"/>
              </a:rPr>
              <a:t>•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uFillTx/>
                <a:latin typeface="Baskerville Old Face"/>
                <a:cs typeface="Baskerville Old Face"/>
              </a:rPr>
              <a:t> </a:t>
            </a: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  <a:uFillTx/>
                <a:latin typeface="Baskerville Old Face"/>
                <a:cs typeface="Baskerville Old Face"/>
              </a:rPr>
              <a:t>people</a:t>
            </a:r>
            <a:endParaRPr lang="en-US" sz="2800" i="1" dirty="0">
              <a:solidFill>
                <a:schemeClr val="bg1">
                  <a:lumMod val="50000"/>
                </a:schemeClr>
              </a:solidFill>
              <a:uFillTx/>
              <a:latin typeface="Baskerville Old Face"/>
              <a:cs typeface="Baskerville Old Face"/>
            </a:endParaRPr>
          </a:p>
        </p:txBody>
      </p:sp>
      <p:sp>
        <p:nvSpPr>
          <p:cNvPr id="9" name="TextBox 8"/>
          <p:cNvSpPr txBox="1">
            <a:spLocks/>
          </p:cNvSpPr>
          <p:nvPr userDrawn="1"/>
        </p:nvSpPr>
        <p:spPr>
          <a:xfrm>
            <a:off x="7725489" y="6673334"/>
            <a:ext cx="1418511" cy="184666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/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  <a:uFillTx/>
                <a:latin typeface="Verdana"/>
                <a:cs typeface="Verdana"/>
              </a:rPr>
              <a:t>© UCAR, 2016</a:t>
            </a:r>
            <a:endParaRPr lang="en-US" sz="1200" dirty="0">
              <a:solidFill>
                <a:schemeClr val="bg1">
                  <a:lumMod val="50000"/>
                </a:schemeClr>
              </a:solidFill>
              <a:uFillTx/>
              <a:latin typeface="Verdana"/>
              <a:cs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uFillTx/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800" kern="1200">
          <a:solidFill>
            <a:schemeClr val="tx1"/>
          </a:solidFill>
          <a:uFillTx/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2"/>
          </a:solidFill>
          <a:uFillTx/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accent1"/>
          </a:solidFill>
          <a:uFillTx/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accent5"/>
          </a:solidFill>
          <a:uFillTx/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bg1">
              <a:lumMod val="50000"/>
            </a:schemeClr>
          </a:solidFill>
          <a:uFillTx/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76977" y="1865374"/>
            <a:ext cx="6984689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A New Parallel Python Tool for the Standardization of Earth System Model Data</a:t>
            </a:r>
            <a:endParaRPr lang="en-US" sz="3200" dirty="0">
              <a:uFillTx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80944" y="3488637"/>
            <a:ext cx="6980721" cy="2259252"/>
          </a:xfrm>
        </p:spPr>
        <p:txBody>
          <a:bodyPr>
            <a:normAutofit lnSpcReduction="10000"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uFillTx/>
              </a:rPr>
              <a:t>Kevin Paul</a:t>
            </a:r>
          </a:p>
          <a:p>
            <a:r>
              <a:rPr lang="en-US" sz="1800" dirty="0" smtClean="0">
                <a:solidFill>
                  <a:schemeClr val="tx1"/>
                </a:solidFill>
                <a:uFillTx/>
              </a:rPr>
              <a:t>Sheri Mickelson</a:t>
            </a:r>
          </a:p>
          <a:p>
            <a:r>
              <a:rPr lang="en-US" sz="1800" dirty="0" smtClean="0">
                <a:solidFill>
                  <a:schemeClr val="tx1"/>
                </a:solidFill>
                <a:uFillTx/>
              </a:rPr>
              <a:t>John M. Dennis</a:t>
            </a:r>
          </a:p>
          <a:p>
            <a:endParaRPr lang="en-US" sz="1800" dirty="0">
              <a:solidFill>
                <a:schemeClr val="tx1"/>
              </a:solidFill>
              <a:uFillTx/>
            </a:endParaRPr>
          </a:p>
          <a:p>
            <a:r>
              <a:rPr lang="en-US" sz="1800" b="1" dirty="0" smtClean="0">
                <a:solidFill>
                  <a:schemeClr val="tx1"/>
                </a:solidFill>
                <a:uFillTx/>
              </a:rPr>
              <a:t>National Center for Atmospheric Research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Application Scalability And Performance (ASAP)</a:t>
            </a:r>
          </a:p>
          <a:p>
            <a:r>
              <a:rPr lang="en-US" sz="1800" dirty="0" smtClean="0">
                <a:solidFill>
                  <a:schemeClr val="tx1"/>
                </a:solidFill>
                <a:uFillTx/>
              </a:rPr>
              <a:t>I/O &amp; Workflow Applications (IOWA)</a:t>
            </a:r>
            <a:endParaRPr lang="en-US" sz="1800" dirty="0">
              <a:solidFill>
                <a:schemeClr val="tx1"/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1E32-80FB-F840-8C53-A6735255DEE1}" type="slidenum">
              <a:rPr lang="en-US" smtClean="0">
                <a:uFillTx/>
              </a:rPr>
              <a:t>1</a:t>
            </a:fld>
            <a:endParaRPr lang="en-US"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84"/>
    </mc:Choice>
    <mc:Fallback xmlns="">
      <p:transition spd="slow" advTm="1788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uFillTx/>
              </a:rPr>
              <a:t>PyConform</a:t>
            </a:r>
            <a:r>
              <a:rPr lang="en-US" dirty="0" smtClean="0">
                <a:uFillTx/>
              </a:rPr>
              <a:t>: </a:t>
            </a:r>
            <a:r>
              <a:rPr lang="en-US" i="1" dirty="0" smtClean="0">
                <a:uFillTx/>
              </a:rPr>
              <a:t>Computation</a:t>
            </a:r>
            <a:endParaRPr lang="en-US" i="1" dirty="0">
              <a:uFillTx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51847" y="6177242"/>
            <a:ext cx="3640413" cy="365125"/>
          </a:xfrm>
        </p:spPr>
        <p:txBody>
          <a:bodyPr/>
          <a:lstStyle/>
          <a:p>
            <a:r>
              <a:rPr lang="en-US" dirty="0"/>
              <a:t>A New Parallel Python Tool for Standardization of ESM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86D6-1A31-F243-9F4B-A296BA07A605}" type="slidenum">
              <a:rPr lang="en-US" smtClean="0">
                <a:uFillTx/>
              </a:rPr>
              <a:t>10</a:t>
            </a:fld>
            <a:endParaRPr lang="en-US">
              <a:uFillTx/>
            </a:endParaRPr>
          </a:p>
        </p:txBody>
      </p:sp>
      <p:sp>
        <p:nvSpPr>
          <p:cNvPr id="11" name="Content Placeholder 5"/>
          <p:cNvSpPr>
            <a:spLocks noGrp="1"/>
          </p:cNvSpPr>
          <p:nvPr>
            <p:ph idx="1"/>
          </p:nvPr>
        </p:nvSpPr>
        <p:spPr>
          <a:xfrm>
            <a:off x="1409994" y="1264998"/>
            <a:ext cx="3054623" cy="66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>
                <a:solidFill>
                  <a:srgbClr val="800000"/>
                </a:solidFill>
                <a:latin typeface="Courier"/>
                <a:cs typeface="Courier"/>
              </a:rPr>
              <a:t>“x = X1 + X2”</a:t>
            </a:r>
            <a:endParaRPr lang="en-US" i="1" dirty="0">
              <a:solidFill>
                <a:srgbClr val="800000"/>
              </a:solidFill>
              <a:latin typeface="Courier"/>
              <a:cs typeface="Courier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9165" y="1365951"/>
            <a:ext cx="880726" cy="8807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Read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X1[</a:t>
            </a:r>
            <a:r>
              <a:rPr lang="en-US" sz="16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19165" y="2484026"/>
            <a:ext cx="880726" cy="8807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Read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X2[</a:t>
            </a:r>
            <a:r>
              <a:rPr lang="en-US" sz="16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559932" y="1946762"/>
            <a:ext cx="1491867" cy="8757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Evaluate</a:t>
            </a:r>
            <a:r>
              <a:rPr lang="en-US" sz="1600" b="1" dirty="0" smtClean="0">
                <a:solidFill>
                  <a:schemeClr val="tx1"/>
                </a:solidFill>
              </a:rPr>
              <a:t>: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(X1+X2)[</a:t>
            </a:r>
            <a:r>
              <a:rPr lang="en-US" sz="16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311840" y="1946762"/>
            <a:ext cx="701711" cy="8757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Map</a:t>
            </a:r>
            <a:r>
              <a:rPr lang="en-US" sz="1600" b="1" dirty="0" smtClean="0">
                <a:solidFill>
                  <a:schemeClr val="tx1"/>
                </a:solidFill>
              </a:rPr>
              <a:t>: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6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j</a:t>
            </a:r>
            <a:endPara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273280" y="1738213"/>
            <a:ext cx="2289351" cy="12928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Validate</a:t>
            </a:r>
            <a:r>
              <a:rPr lang="en-US" sz="1600" b="1" dirty="0" smtClean="0">
                <a:solidFill>
                  <a:schemeClr val="tx1"/>
                </a:solidFill>
              </a:rPr>
              <a:t>: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&gt; minimum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&lt; maximum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dimensions = [j]</a:t>
            </a:r>
          </a:p>
          <a:p>
            <a:pPr algn="ctr"/>
            <a:r>
              <a:rPr lang="en-US" sz="1600" i="1" dirty="0" smtClean="0">
                <a:solidFill>
                  <a:schemeClr val="tx1"/>
                </a:solidFill>
                <a:ea typeface="Courier" charset="0"/>
                <a:cs typeface="Courier" charset="0"/>
              </a:rPr>
              <a:t>et cetera</a:t>
            </a:r>
            <a:endParaRPr lang="en-US" sz="1600" i="1" dirty="0">
              <a:solidFill>
                <a:schemeClr val="tx1"/>
              </a:solidFill>
              <a:ea typeface="Courier" charset="0"/>
              <a:cs typeface="Courier" charset="0"/>
            </a:endParaRPr>
          </a:p>
        </p:txBody>
      </p:sp>
      <p:cxnSp>
        <p:nvCxnSpPr>
          <p:cNvPr id="23" name="Straight Arrow Connector 22"/>
          <p:cNvCxnSpPr>
            <a:stCxn id="9" idx="3"/>
            <a:endCxn id="19" idx="1"/>
          </p:cNvCxnSpPr>
          <p:nvPr/>
        </p:nvCxnSpPr>
        <p:spPr>
          <a:xfrm>
            <a:off x="1299891" y="1806314"/>
            <a:ext cx="260041" cy="578300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1299891" y="2384614"/>
            <a:ext cx="260041" cy="539775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3"/>
            <a:endCxn id="20" idx="1"/>
          </p:cNvCxnSpPr>
          <p:nvPr/>
        </p:nvCxnSpPr>
        <p:spPr>
          <a:xfrm>
            <a:off x="3051799" y="2384614"/>
            <a:ext cx="260041" cy="0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3"/>
            <a:endCxn id="21" idx="1"/>
          </p:cNvCxnSpPr>
          <p:nvPr/>
        </p:nvCxnSpPr>
        <p:spPr>
          <a:xfrm>
            <a:off x="4013551" y="2384614"/>
            <a:ext cx="259729" cy="0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6822360" y="3160826"/>
            <a:ext cx="880726" cy="8807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Write</a:t>
            </a:r>
            <a:r>
              <a:rPr lang="en-US" sz="1600" b="1" dirty="0" smtClean="0">
                <a:solidFill>
                  <a:schemeClr val="tx1"/>
                </a:solidFill>
              </a:rPr>
              <a:t>: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x[</a:t>
            </a:r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j</a:t>
            </a:r>
            <a:r>
              <a:rPr lang="en-US" sz="16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en-US" sz="16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[j]</a:t>
            </a:r>
            <a:endPara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7" name="Straight Arrow Connector 56"/>
          <p:cNvCxnSpPr>
            <a:stCxn id="21" idx="3"/>
            <a:endCxn id="56" idx="0"/>
          </p:cNvCxnSpPr>
          <p:nvPr/>
        </p:nvCxnSpPr>
        <p:spPr>
          <a:xfrm>
            <a:off x="6562631" y="2384614"/>
            <a:ext cx="700092" cy="776212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6" idx="3"/>
            <a:endCxn id="63" idx="2"/>
          </p:cNvCxnSpPr>
          <p:nvPr/>
        </p:nvCxnSpPr>
        <p:spPr>
          <a:xfrm>
            <a:off x="7703086" y="3601189"/>
            <a:ext cx="390794" cy="0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n 62"/>
          <p:cNvSpPr/>
          <p:nvPr/>
        </p:nvSpPr>
        <p:spPr>
          <a:xfrm>
            <a:off x="8093880" y="3160826"/>
            <a:ext cx="678264" cy="8807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Content Placeholder 5"/>
          <p:cNvSpPr txBox="1">
            <a:spLocks/>
          </p:cNvSpPr>
          <p:nvPr/>
        </p:nvSpPr>
        <p:spPr>
          <a:xfrm>
            <a:off x="1409994" y="5376696"/>
            <a:ext cx="3145180" cy="64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800" kern="1200">
                <a:solidFill>
                  <a:schemeClr val="tx1"/>
                </a:solidFill>
                <a:uFillTx/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400" kern="1200">
                <a:solidFill>
                  <a:schemeClr val="tx2"/>
                </a:solidFill>
                <a:uFillTx/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accent1"/>
                </a:solidFill>
                <a:uFillTx/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accent5"/>
                </a:solidFill>
                <a:uFillTx/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bg1">
                    <a:lumMod val="50000"/>
                  </a:schemeClr>
                </a:solidFill>
                <a:uFillTx/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i="1" dirty="0" smtClean="0">
                <a:solidFill>
                  <a:srgbClr val="800000"/>
                </a:solidFill>
                <a:latin typeface="Courier"/>
                <a:cs typeface="Courier"/>
              </a:rPr>
              <a:t>“y = X1 - X2”</a:t>
            </a:r>
            <a:endParaRPr lang="en-US" i="1" dirty="0">
              <a:solidFill>
                <a:srgbClr val="800000"/>
              </a:solidFill>
              <a:latin typeface="Courier"/>
              <a:cs typeface="Courier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19165" y="3799102"/>
            <a:ext cx="880726" cy="8807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Read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X1[</a:t>
            </a:r>
            <a:r>
              <a:rPr lang="en-US" sz="16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419165" y="4917177"/>
            <a:ext cx="880726" cy="8807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Read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X2[</a:t>
            </a:r>
            <a:r>
              <a:rPr lang="en-US" sz="16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1559932" y="4379913"/>
            <a:ext cx="1491867" cy="8757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Evaluate</a:t>
            </a:r>
            <a:r>
              <a:rPr lang="en-US" sz="1600" b="1" dirty="0" smtClean="0">
                <a:solidFill>
                  <a:schemeClr val="tx1"/>
                </a:solidFill>
              </a:rPr>
              <a:t>: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(X1-X2)[</a:t>
            </a:r>
            <a:r>
              <a:rPr lang="en-US" sz="16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3311840" y="4379913"/>
            <a:ext cx="701711" cy="8757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Map</a:t>
            </a:r>
            <a:r>
              <a:rPr lang="en-US" sz="1600" b="1" dirty="0" smtClean="0">
                <a:solidFill>
                  <a:schemeClr val="tx1"/>
                </a:solidFill>
              </a:rPr>
              <a:t>: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6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j</a:t>
            </a:r>
            <a:endPara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4273280" y="4171364"/>
            <a:ext cx="2289351" cy="12928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Validate</a:t>
            </a:r>
            <a:r>
              <a:rPr lang="en-US" sz="1600" b="1" dirty="0" smtClean="0">
                <a:solidFill>
                  <a:schemeClr val="tx1"/>
                </a:solidFill>
              </a:rPr>
              <a:t>: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&gt; minimum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&lt; maximum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dimensions = [j]</a:t>
            </a:r>
          </a:p>
          <a:p>
            <a:pPr algn="ctr"/>
            <a:r>
              <a:rPr lang="en-US" sz="1600" i="1" dirty="0" smtClean="0">
                <a:solidFill>
                  <a:schemeClr val="tx1"/>
                </a:solidFill>
                <a:ea typeface="Courier" charset="0"/>
                <a:cs typeface="Courier" charset="0"/>
              </a:rPr>
              <a:t>et cetera</a:t>
            </a:r>
            <a:endParaRPr lang="en-US" sz="1600" i="1" dirty="0">
              <a:solidFill>
                <a:schemeClr val="tx1"/>
              </a:solidFill>
              <a:ea typeface="Courier" charset="0"/>
              <a:cs typeface="Courier" charset="0"/>
            </a:endParaRPr>
          </a:p>
        </p:txBody>
      </p:sp>
      <p:cxnSp>
        <p:nvCxnSpPr>
          <p:cNvPr id="71" name="Straight Arrow Connector 70"/>
          <p:cNvCxnSpPr>
            <a:stCxn id="73" idx="3"/>
          </p:cNvCxnSpPr>
          <p:nvPr/>
        </p:nvCxnSpPr>
        <p:spPr>
          <a:xfrm>
            <a:off x="1299891" y="4239465"/>
            <a:ext cx="260041" cy="578300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1299891" y="4817765"/>
            <a:ext cx="260041" cy="539775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051799" y="4817765"/>
            <a:ext cx="260041" cy="0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013551" y="4817765"/>
            <a:ext cx="259729" cy="0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0" idx="3"/>
            <a:endCxn id="56" idx="2"/>
          </p:cNvCxnSpPr>
          <p:nvPr/>
        </p:nvCxnSpPr>
        <p:spPr>
          <a:xfrm flipV="1">
            <a:off x="6562631" y="4041552"/>
            <a:ext cx="700092" cy="776213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1249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368"/>
    </mc:Choice>
    <mc:Fallback xmlns="">
      <p:transition spd="slow" advTm="1913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19" grpId="0" animBg="1"/>
      <p:bldP spid="20" grpId="0" animBg="1"/>
      <p:bldP spid="21" grpId="0" animBg="1"/>
      <p:bldP spid="56" grpId="0" animBg="1"/>
      <p:bldP spid="63" grpId="0" animBg="1"/>
      <p:bldP spid="65" grpId="0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917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uFillTx/>
              </a:rPr>
              <a:t>Evaluate Nodes:</a:t>
            </a:r>
            <a:br>
              <a:rPr lang="en-US" dirty="0" smtClean="0">
                <a:uFillTx/>
              </a:rPr>
            </a:br>
            <a:r>
              <a:rPr lang="en-US" i="1" dirty="0" smtClean="0">
                <a:uFillTx/>
              </a:rPr>
              <a:t>(Almost) anything can be done!</a:t>
            </a:r>
            <a:endParaRPr lang="en-US" i="1" dirty="0">
              <a:uFillTx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24048"/>
            <a:ext cx="8465930" cy="4672561"/>
          </a:xfrm>
        </p:spPr>
        <p:txBody>
          <a:bodyPr>
            <a:noAutofit/>
          </a:bodyPr>
          <a:lstStyle/>
          <a:p>
            <a:r>
              <a:rPr lang="en-US" sz="2400" dirty="0" smtClean="0"/>
              <a:t>All data passed along the “Data Flow” has</a:t>
            </a:r>
            <a:r>
              <a:rPr lang="mr-IN" sz="2400" dirty="0" smtClean="0"/>
              <a:t>…</a:t>
            </a:r>
            <a:endParaRPr lang="en-US" sz="2400" dirty="0" smtClean="0"/>
          </a:p>
          <a:p>
            <a:pPr lvl="1"/>
            <a:r>
              <a:rPr lang="en-US" sz="2000" dirty="0" smtClean="0"/>
              <a:t>Units 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 smtClean="0"/>
              <a:t>allows for implicit conversion!</a:t>
            </a:r>
          </a:p>
          <a:p>
            <a:pPr lvl="1"/>
            <a:r>
              <a:rPr lang="en-US" sz="2000" dirty="0" smtClean="0"/>
              <a:t>Dimensions 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 smtClean="0"/>
              <a:t>allows for implicit transposition!</a:t>
            </a:r>
          </a:p>
          <a:p>
            <a:r>
              <a:rPr lang="en-US" sz="2400" dirty="0" smtClean="0"/>
              <a:t>Basic element-wise arithmetic</a:t>
            </a:r>
          </a:p>
          <a:p>
            <a:pPr lvl="1"/>
            <a:r>
              <a:rPr lang="en-US" sz="2000" i="1" dirty="0" smtClean="0"/>
              <a:t>e.g.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"/>
                <a:cs typeface="Courier"/>
              </a:rPr>
              <a:t>+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"/>
                <a:cs typeface="Courier"/>
              </a:rPr>
              <a:t>*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"/>
                <a:cs typeface="Courier"/>
              </a:rPr>
              <a:t>/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"/>
                <a:cs typeface="Courier"/>
              </a:rPr>
              <a:t>**</a:t>
            </a:r>
          </a:p>
          <a:p>
            <a:r>
              <a:rPr lang="en-US" sz="2400" dirty="0" smtClean="0"/>
              <a:t>Element-wise math functions</a:t>
            </a:r>
          </a:p>
          <a:p>
            <a:pPr lvl="1"/>
            <a:r>
              <a:rPr lang="en-US" sz="2000" i="1" dirty="0" smtClean="0"/>
              <a:t>e.g.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"/>
                <a:cs typeface="Courier"/>
              </a:rPr>
              <a:t>sqrt</a:t>
            </a:r>
            <a:r>
              <a:rPr lang="en-US" sz="2000" dirty="0" smtClean="0">
                <a:latin typeface="Courier"/>
                <a:cs typeface="Courier"/>
              </a:rPr>
              <a:t>(x)</a:t>
            </a:r>
          </a:p>
          <a:p>
            <a:r>
              <a:rPr lang="en-US" sz="2400" dirty="0" smtClean="0"/>
              <a:t>User-defined functions:</a:t>
            </a:r>
          </a:p>
          <a:p>
            <a:pPr lvl="1"/>
            <a:r>
              <a:rPr lang="en-US" sz="2000" dirty="0" smtClean="0"/>
              <a:t>Subclass from </a:t>
            </a:r>
            <a:r>
              <a:rPr lang="en-US" sz="2000" dirty="0" err="1" smtClean="0"/>
              <a:t>PyConform’s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"/>
                <a:cs typeface="Courier"/>
              </a:rPr>
              <a:t>Function</a:t>
            </a:r>
            <a:r>
              <a:rPr lang="en-US" sz="2000" dirty="0" smtClean="0"/>
              <a:t> class</a:t>
            </a:r>
          </a:p>
          <a:p>
            <a:pPr lvl="1"/>
            <a:r>
              <a:rPr lang="en-US" sz="2000" dirty="0" smtClean="0"/>
              <a:t>Input: numbers, strings, variable-names, </a:t>
            </a:r>
            <a:r>
              <a:rPr lang="mr-IN" sz="2000" dirty="0" smtClean="0"/>
              <a:t>…</a:t>
            </a:r>
            <a:endParaRPr lang="en-US" sz="2000" dirty="0" smtClean="0"/>
          </a:p>
          <a:p>
            <a:pPr lvl="1"/>
            <a:r>
              <a:rPr lang="en-US" sz="2000" dirty="0" smtClean="0"/>
              <a:t>Many already written for testing:</a:t>
            </a:r>
          </a:p>
          <a:p>
            <a:pPr lvl="2"/>
            <a:r>
              <a:rPr lang="en-US" sz="1600" i="1" dirty="0"/>
              <a:t>e</a:t>
            </a:r>
            <a:r>
              <a:rPr lang="en-US" sz="1600" i="1" dirty="0" smtClean="0"/>
              <a:t>.g.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vinth2p(T,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1600" dirty="0" smtClean="0"/>
              <a:t>,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invert_dim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T,”dim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”)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51847" y="6177242"/>
            <a:ext cx="3727925" cy="365125"/>
          </a:xfrm>
        </p:spPr>
        <p:txBody>
          <a:bodyPr/>
          <a:lstStyle/>
          <a:p>
            <a:r>
              <a:rPr lang="en-US"/>
              <a:t>A New Parallel Python Tool for Standardization of ESM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86D6-1A31-F243-9F4B-A296BA07A605}" type="slidenum">
              <a:rPr lang="en-US" smtClean="0">
                <a:uFillTx/>
              </a:rPr>
              <a:t>11</a:t>
            </a:fld>
            <a:endParaRPr lang="en-US"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476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589"/>
    </mc:Choice>
    <mc:Fallback xmlns="">
      <p:transition spd="slow" advTm="925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uFillTx/>
              </a:rPr>
              <a:t>PyConform</a:t>
            </a:r>
            <a:r>
              <a:rPr lang="en-US" dirty="0" smtClean="0">
                <a:uFillTx/>
              </a:rPr>
              <a:t>: </a:t>
            </a:r>
            <a:r>
              <a:rPr lang="en-US" i="1" dirty="0" smtClean="0">
                <a:uFillTx/>
              </a:rPr>
              <a:t>Testing</a:t>
            </a:r>
            <a:endParaRPr lang="en-US" i="1" dirty="0">
              <a:uFillTx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51848" y="6177242"/>
            <a:ext cx="3678498" cy="365125"/>
          </a:xfrm>
        </p:spPr>
        <p:txBody>
          <a:bodyPr/>
          <a:lstStyle/>
          <a:p>
            <a:r>
              <a:rPr lang="en-US"/>
              <a:t>A New Parallel Python Tool for Standardization of ESM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86D6-1A31-F243-9F4B-A296BA07A605}" type="slidenum">
              <a:rPr lang="en-US" smtClean="0">
                <a:uFillTx/>
              </a:rPr>
              <a:t>12</a:t>
            </a:fld>
            <a:endParaRPr lang="en-US">
              <a:uFillTx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93989"/>
              </p:ext>
            </p:extLst>
          </p:nvPr>
        </p:nvGraphicFramePr>
        <p:xfrm>
          <a:off x="154608" y="1253435"/>
          <a:ext cx="8845827" cy="2437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262"/>
                <a:gridCol w="852683"/>
                <a:gridCol w="975309"/>
                <a:gridCol w="941287"/>
                <a:gridCol w="1151155"/>
                <a:gridCol w="1258957"/>
                <a:gridCol w="1060174"/>
              </a:tblGrid>
              <a:tr h="266622">
                <a:tc>
                  <a:txBody>
                    <a:bodyPr/>
                    <a:lstStyle/>
                    <a:p>
                      <a:r>
                        <a:rPr lang="en-US" dirty="0" smtClean="0"/>
                        <a:t>CESM Case Name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CMIP5 Table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Dataset Size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Dataset Size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</a:t>
                      </a:r>
                      <a:r>
                        <a:rPr lang="en-US" baseline="0" dirty="0" smtClean="0"/>
                        <a:t> Serial Runtime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PyConform</a:t>
                      </a:r>
                      <a:r>
                        <a:rPr lang="en-US" dirty="0" smtClean="0"/>
                        <a:t> Parallel Runtime</a:t>
                      </a:r>
                    </a:p>
                    <a:p>
                      <a:r>
                        <a:rPr lang="en-US" dirty="0" smtClean="0"/>
                        <a:t>(16 </a:t>
                      </a:r>
                      <a:r>
                        <a:rPr lang="en-US" dirty="0" err="1" smtClean="0"/>
                        <a:t>Procs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SPEEDUP</a:t>
                      </a:r>
                      <a:endParaRPr lang="en-US" dirty="0"/>
                    </a:p>
                  </a:txBody>
                  <a:tcPr anchor="b"/>
                </a:tc>
              </a:tr>
              <a:tr h="416102">
                <a:tc>
                  <a:txBody>
                    <a:bodyPr/>
                    <a:lstStyle/>
                    <a:p>
                      <a:r>
                        <a:rPr lang="en-US" dirty="0" smtClean="0"/>
                        <a:t>b40.rcp4_5.1deg.006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Amon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r>
                        <a:rPr lang="en-US" baseline="0" dirty="0" smtClean="0"/>
                        <a:t> GB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62 GB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4313</a:t>
                      </a:r>
                      <a:r>
                        <a:rPr lang="en-US" baseline="0" dirty="0" smtClean="0"/>
                        <a:t> sec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113 sec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800000"/>
                          </a:solidFill>
                        </a:rPr>
                        <a:t>38x</a:t>
                      </a:r>
                      <a:endParaRPr lang="en-US" b="1" dirty="0">
                        <a:solidFill>
                          <a:srgbClr val="8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102">
                <a:tc rowSpan="2">
                  <a:txBody>
                    <a:bodyPr/>
                    <a:lstStyle/>
                    <a:p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b40.20th.track1.1deg.012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Amon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 GB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 GB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7157 sec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456 sec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800000"/>
                          </a:solidFill>
                        </a:rPr>
                        <a:t>16x</a:t>
                      </a:r>
                      <a:endParaRPr lang="en-US" b="1" dirty="0">
                        <a:solidFill>
                          <a:srgbClr val="8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61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3hr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540 GB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506 GB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22267 sec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645 sec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800000"/>
                          </a:solidFill>
                        </a:rPr>
                        <a:t>34x</a:t>
                      </a:r>
                      <a:endParaRPr lang="en-US" b="1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457200" y="3887306"/>
            <a:ext cx="8465930" cy="2065131"/>
          </a:xfrm>
        </p:spPr>
        <p:txBody>
          <a:bodyPr>
            <a:noAutofit/>
          </a:bodyPr>
          <a:lstStyle/>
          <a:p>
            <a:r>
              <a:rPr lang="en-US" sz="2400" dirty="0"/>
              <a:t>Super-linear speedups!</a:t>
            </a:r>
          </a:p>
          <a:p>
            <a:pPr lvl="1"/>
            <a:r>
              <a:rPr lang="en-US" sz="2000" dirty="0"/>
              <a:t>NOTE: </a:t>
            </a:r>
            <a:r>
              <a:rPr lang="mr-IN" sz="2000" dirty="0"/>
              <a:t>…</a:t>
            </a:r>
            <a:r>
              <a:rPr lang="en-US" sz="2000" dirty="0"/>
              <a:t>Serial performance much better</a:t>
            </a:r>
          </a:p>
          <a:p>
            <a:r>
              <a:rPr lang="en-US" sz="2400" dirty="0" smtClean="0"/>
              <a:t>Much more testing to be done!</a:t>
            </a:r>
            <a:endParaRPr lang="en-US" sz="1600" dirty="0"/>
          </a:p>
          <a:p>
            <a:r>
              <a:rPr lang="en-US" sz="2400" dirty="0" smtClean="0"/>
              <a:t>Achieving bit-for-bit agreement is time-consuming</a:t>
            </a:r>
          </a:p>
          <a:p>
            <a:pPr lvl="1"/>
            <a:r>
              <a:rPr lang="en-US" sz="2000" dirty="0" smtClean="0"/>
              <a:t>Coming up with the “definitions” can be hard!</a:t>
            </a:r>
          </a:p>
        </p:txBody>
      </p:sp>
    </p:spTree>
    <p:extLst>
      <p:ext uri="{BB962C8B-B14F-4D97-AF65-F5344CB8AC3E}">
        <p14:creationId xmlns:p14="http://schemas.microsoft.com/office/powerpoint/2010/main" val="335379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76"/>
    </mc:Choice>
    <mc:Fallback xmlns="">
      <p:transition spd="slow" advTm="5647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40000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uFillTx/>
              </a:rPr>
              <a:t>Thank you!</a:t>
            </a:r>
            <a:br>
              <a:rPr lang="en-US" dirty="0" smtClean="0">
                <a:uFillTx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Questions?</a:t>
            </a:r>
            <a:endParaRPr lang="en-US" dirty="0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51847" y="6177242"/>
            <a:ext cx="3727925" cy="365125"/>
          </a:xfrm>
        </p:spPr>
        <p:txBody>
          <a:bodyPr/>
          <a:lstStyle/>
          <a:p>
            <a:r>
              <a:rPr lang="en-US"/>
              <a:t>A New Parallel Python Tool for Standardization of ESM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86D6-1A31-F243-9F4B-A296BA07A605}" type="slidenum">
              <a:rPr lang="en-US" smtClean="0">
                <a:uFillTx/>
              </a:rPr>
              <a:t>13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843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3"/>
    </mc:Choice>
    <mc:Fallback xmlns="">
      <p:transition spd="slow" advTm="122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uFillTx/>
              </a:rPr>
              <a:t>Big </a:t>
            </a:r>
            <a:r>
              <a:rPr lang="en-US" dirty="0" smtClean="0">
                <a:uFillTx/>
              </a:rPr>
              <a:t>Data in Earth </a:t>
            </a:r>
            <a:r>
              <a:rPr lang="en-US" dirty="0">
                <a:uFillTx/>
              </a:rPr>
              <a:t>System </a:t>
            </a:r>
            <a:r>
              <a:rPr lang="en-US" dirty="0" smtClean="0">
                <a:uFillTx/>
              </a:rPr>
              <a:t>Modeling</a:t>
            </a:r>
            <a:endParaRPr lang="en-US" dirty="0">
              <a:uFillTx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21951"/>
            <a:ext cx="8229600" cy="4658719"/>
          </a:xfrm>
        </p:spPr>
        <p:txBody>
          <a:bodyPr>
            <a:noAutofit/>
          </a:bodyPr>
          <a:lstStyle/>
          <a:p>
            <a:r>
              <a:rPr lang="en-US" dirty="0" smtClean="0">
                <a:uFillTx/>
              </a:rPr>
              <a:t>NCAR’s Community Earth System Model:</a:t>
            </a:r>
          </a:p>
          <a:p>
            <a:pPr lvl="1"/>
            <a:r>
              <a:rPr lang="en-US" dirty="0" smtClean="0">
                <a:uFillTx/>
              </a:rPr>
              <a:t>Massively parallel (MPI-based)</a:t>
            </a:r>
          </a:p>
          <a:p>
            <a:pPr lvl="1"/>
            <a:r>
              <a:rPr lang="en-US" dirty="0">
                <a:uFillTx/>
              </a:rPr>
              <a:t>Higher resolution simulations</a:t>
            </a:r>
          </a:p>
          <a:p>
            <a:pPr lvl="2"/>
            <a:r>
              <a:rPr lang="en-US" dirty="0" smtClean="0">
                <a:uFillTx/>
              </a:rPr>
              <a:t>… “Big Data”!</a:t>
            </a:r>
          </a:p>
          <a:p>
            <a:r>
              <a:rPr lang="en-US" dirty="0" smtClean="0">
                <a:uFillTx/>
              </a:rPr>
              <a:t>Coupled Model </a:t>
            </a:r>
            <a:r>
              <a:rPr lang="en-US" dirty="0" err="1" smtClean="0">
                <a:uFillTx/>
              </a:rPr>
              <a:t>Intercomparison</a:t>
            </a:r>
            <a:r>
              <a:rPr lang="en-US" dirty="0" smtClean="0">
                <a:uFillTx/>
              </a:rPr>
              <a:t> Project:</a:t>
            </a:r>
          </a:p>
          <a:p>
            <a:pPr lvl="1"/>
            <a:r>
              <a:rPr lang="en-US" dirty="0" smtClean="0">
                <a:uFillTx/>
              </a:rPr>
              <a:t>CMIP5 (2010-2013):</a:t>
            </a:r>
          </a:p>
          <a:p>
            <a:pPr lvl="2"/>
            <a:r>
              <a:rPr lang="en-US" dirty="0">
                <a:uFillTx/>
              </a:rPr>
              <a:t>20 different institutions from around the world!</a:t>
            </a:r>
          </a:p>
          <a:p>
            <a:pPr lvl="2"/>
            <a:r>
              <a:rPr lang="en-US" dirty="0">
                <a:uFillTx/>
              </a:rPr>
              <a:t>CESM: 2.5 PB generated </a:t>
            </a:r>
            <a:r>
              <a:rPr lang="en-US" dirty="0">
                <a:uFillTx/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uFillTx/>
              </a:rPr>
              <a:t> </a:t>
            </a:r>
            <a:r>
              <a:rPr lang="en-US" dirty="0" smtClean="0">
                <a:uFillTx/>
              </a:rPr>
              <a:t>170 </a:t>
            </a:r>
            <a:r>
              <a:rPr lang="en-US" dirty="0">
                <a:uFillTx/>
              </a:rPr>
              <a:t>TB published</a:t>
            </a:r>
          </a:p>
          <a:p>
            <a:pPr lvl="2"/>
            <a:r>
              <a:rPr lang="en-US" b="1" dirty="0"/>
              <a:t>“First to produce, last to publish!”</a:t>
            </a:r>
            <a:endParaRPr lang="en-US" b="1" i="1" dirty="0"/>
          </a:p>
          <a:p>
            <a:pPr lvl="1"/>
            <a:r>
              <a:rPr lang="en-US" dirty="0" smtClean="0">
                <a:uFillTx/>
              </a:rPr>
              <a:t>CMIP6 (2017-2020):</a:t>
            </a:r>
          </a:p>
          <a:p>
            <a:pPr lvl="2"/>
            <a:r>
              <a:rPr lang="en-US" b="1" u="sng" dirty="0" smtClean="0">
                <a:uFillTx/>
              </a:rPr>
              <a:t>EXPECT</a:t>
            </a:r>
            <a:r>
              <a:rPr lang="en-US" dirty="0" smtClean="0">
                <a:uFillTx/>
              </a:rPr>
              <a:t>: Up to </a:t>
            </a:r>
            <a:r>
              <a:rPr lang="en-US" dirty="0" smtClean="0"/>
              <a:t>25</a:t>
            </a:r>
            <a:r>
              <a:rPr lang="en-US" dirty="0" smtClean="0">
                <a:uFillTx/>
              </a:rPr>
              <a:t> PB generated from CESM alone!</a:t>
            </a:r>
            <a:endParaRPr lang="en-US" dirty="0">
              <a:uFillTx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51848" y="6177242"/>
            <a:ext cx="3715568" cy="365125"/>
          </a:xfrm>
        </p:spPr>
        <p:txBody>
          <a:bodyPr/>
          <a:lstStyle/>
          <a:p>
            <a:r>
              <a:rPr lang="en-US"/>
              <a:t>A New Parallel Python Tool for Standardization of ESM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86D6-1A31-F243-9F4B-A296BA07A60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771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389"/>
    </mc:Choice>
    <mc:Fallback xmlns="">
      <p:transition spd="slow" advTm="803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CESM</a:t>
            </a:r>
            <a:r>
              <a:rPr lang="en-US" dirty="0" smtClean="0">
                <a:uFillTx/>
              </a:rPr>
              <a:t> Publication Workflow</a:t>
            </a:r>
            <a:endParaRPr lang="en-US" dirty="0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51848" y="6177242"/>
            <a:ext cx="3645244" cy="365125"/>
          </a:xfrm>
        </p:spPr>
        <p:txBody>
          <a:bodyPr/>
          <a:lstStyle/>
          <a:p>
            <a:r>
              <a:rPr lang="en-US" dirty="0"/>
              <a:t>A New Parallel Python Tool for Standardization of ESM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86D6-1A31-F243-9F4B-A296BA07A605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  <p:sp>
        <p:nvSpPr>
          <p:cNvPr id="110" name="Process 109"/>
          <p:cNvSpPr>
            <a:spLocks/>
          </p:cNvSpPr>
          <p:nvPr/>
        </p:nvSpPr>
        <p:spPr>
          <a:xfrm>
            <a:off x="212050" y="1491155"/>
            <a:ext cx="930349" cy="716182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uFillTx/>
              </a:rPr>
              <a:t>CESM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uFillTx/>
              </a:rPr>
              <a:t>Run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>
        <p:nvSpPr>
          <p:cNvPr id="117" name="Magnetic Disk 116"/>
          <p:cNvSpPr>
            <a:spLocks/>
          </p:cNvSpPr>
          <p:nvPr/>
        </p:nvSpPr>
        <p:spPr>
          <a:xfrm>
            <a:off x="1473791" y="1417638"/>
            <a:ext cx="825107" cy="863214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uFillTx/>
            </a:endParaRPr>
          </a:p>
          <a:p>
            <a:pPr algn="ctr"/>
            <a:r>
              <a:rPr lang="en-US" dirty="0" smtClean="0">
                <a:uFillTx/>
              </a:rPr>
              <a:t>Time Slices</a:t>
            </a:r>
            <a:endParaRPr lang="en-US" dirty="0">
              <a:uFillTx/>
            </a:endParaRPr>
          </a:p>
        </p:txBody>
      </p:sp>
      <p:sp>
        <p:nvSpPr>
          <p:cNvPr id="155" name="Process 154"/>
          <p:cNvSpPr>
            <a:spLocks/>
          </p:cNvSpPr>
          <p:nvPr/>
        </p:nvSpPr>
        <p:spPr>
          <a:xfrm>
            <a:off x="5393112" y="1491154"/>
            <a:ext cx="1758726" cy="716182"/>
          </a:xfrm>
          <a:prstGeom prst="flowChartProcess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uFillTx/>
              </a:rPr>
              <a:t>Standardization</a:t>
            </a:r>
            <a:endParaRPr lang="en-US" dirty="0">
              <a:uFillTx/>
            </a:endParaRPr>
          </a:p>
        </p:txBody>
      </p:sp>
      <p:sp>
        <p:nvSpPr>
          <p:cNvPr id="74" name="Pentagon 73"/>
          <p:cNvSpPr/>
          <p:nvPr/>
        </p:nvSpPr>
        <p:spPr>
          <a:xfrm>
            <a:off x="7479291" y="1491155"/>
            <a:ext cx="1443162" cy="716182"/>
          </a:xfrm>
          <a:prstGeom prst="homePlat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6" name="Elbow Connector 75"/>
          <p:cNvCxnSpPr>
            <a:stCxn id="110" idx="3"/>
            <a:endCxn id="117" idx="2"/>
          </p:cNvCxnSpPr>
          <p:nvPr/>
        </p:nvCxnSpPr>
        <p:spPr>
          <a:xfrm flipV="1">
            <a:off x="1142399" y="1849245"/>
            <a:ext cx="331392" cy="1"/>
          </a:xfrm>
          <a:prstGeom prst="bentConnector3">
            <a:avLst/>
          </a:prstGeom>
          <a:ln w="50800">
            <a:solidFill>
              <a:schemeClr val="tx1"/>
            </a:solidFill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Process 115"/>
          <p:cNvSpPr>
            <a:spLocks/>
          </p:cNvSpPr>
          <p:nvPr/>
        </p:nvSpPr>
        <p:spPr>
          <a:xfrm>
            <a:off x="2630290" y="1491154"/>
            <a:ext cx="1282809" cy="716182"/>
          </a:xfrm>
          <a:prstGeom prst="flowChartProcess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uFillTx/>
              </a:rPr>
              <a:t>Time-Series Generation</a:t>
            </a:r>
            <a:endParaRPr lang="en-US" dirty="0">
              <a:uFillTx/>
            </a:endParaRPr>
          </a:p>
        </p:txBody>
      </p:sp>
      <p:sp>
        <p:nvSpPr>
          <p:cNvPr id="92" name="Magnetic Disk 91"/>
          <p:cNvSpPr>
            <a:spLocks/>
          </p:cNvSpPr>
          <p:nvPr/>
        </p:nvSpPr>
        <p:spPr>
          <a:xfrm>
            <a:off x="4240552" y="1417638"/>
            <a:ext cx="825107" cy="863214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uFillTx/>
            </a:endParaRPr>
          </a:p>
          <a:p>
            <a:pPr algn="ctr"/>
            <a:r>
              <a:rPr lang="en-US" dirty="0" smtClean="0">
                <a:uFillTx/>
              </a:rPr>
              <a:t>Time Series</a:t>
            </a:r>
            <a:endParaRPr lang="en-US" dirty="0">
              <a:uFillTx/>
            </a:endParaRPr>
          </a:p>
        </p:txBody>
      </p:sp>
      <p:cxnSp>
        <p:nvCxnSpPr>
          <p:cNvPr id="114" name="Elbow Connector 113"/>
          <p:cNvCxnSpPr/>
          <p:nvPr/>
        </p:nvCxnSpPr>
        <p:spPr>
          <a:xfrm flipV="1">
            <a:off x="2296929" y="1853335"/>
            <a:ext cx="331392" cy="1"/>
          </a:xfrm>
          <a:prstGeom prst="bentConnector3">
            <a:avLst/>
          </a:prstGeom>
          <a:ln w="50800">
            <a:solidFill>
              <a:schemeClr val="tx1"/>
            </a:solidFill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/>
          <p:nvPr/>
        </p:nvCxnSpPr>
        <p:spPr>
          <a:xfrm flipV="1">
            <a:off x="3909160" y="1849244"/>
            <a:ext cx="331392" cy="1"/>
          </a:xfrm>
          <a:prstGeom prst="bentConnector3">
            <a:avLst/>
          </a:prstGeom>
          <a:ln w="50800">
            <a:solidFill>
              <a:schemeClr val="tx1"/>
            </a:solidFill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/>
          <p:nvPr/>
        </p:nvCxnSpPr>
        <p:spPr>
          <a:xfrm flipV="1">
            <a:off x="5061720" y="1852792"/>
            <a:ext cx="331392" cy="1"/>
          </a:xfrm>
          <a:prstGeom prst="bentConnector3">
            <a:avLst/>
          </a:prstGeom>
          <a:ln w="50800">
            <a:solidFill>
              <a:schemeClr val="tx1"/>
            </a:solidFill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/>
          <p:nvPr/>
        </p:nvCxnSpPr>
        <p:spPr>
          <a:xfrm flipV="1">
            <a:off x="7149869" y="1842448"/>
            <a:ext cx="331392" cy="1"/>
          </a:xfrm>
          <a:prstGeom prst="bentConnector3">
            <a:avLst/>
          </a:prstGeom>
          <a:ln w="50800">
            <a:solidFill>
              <a:schemeClr val="tx1"/>
            </a:solidFill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4"/>
          <p:cNvSpPr>
            <a:spLocks noGrp="1"/>
          </p:cNvSpPr>
          <p:nvPr>
            <p:ph idx="1"/>
          </p:nvPr>
        </p:nvSpPr>
        <p:spPr>
          <a:xfrm>
            <a:off x="457200" y="2522970"/>
            <a:ext cx="8229600" cy="34577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uFillTx/>
              </a:rPr>
              <a:t>Time-Slice Format</a:t>
            </a:r>
            <a:r>
              <a:rPr lang="en-US" sz="2000" dirty="0" smtClean="0">
                <a:uFillTx/>
              </a:rPr>
              <a:t>:  (</a:t>
            </a:r>
            <a:r>
              <a:rPr lang="en-US" sz="2000" i="1" dirty="0" smtClean="0">
                <a:uFillTx/>
              </a:rPr>
              <a:t>synoptic</a:t>
            </a:r>
            <a:r>
              <a:rPr lang="en-US" sz="2000" dirty="0" smtClean="0">
                <a:uFillTx/>
              </a:rPr>
              <a:t> or </a:t>
            </a:r>
            <a:r>
              <a:rPr lang="en-US" sz="2000" i="1" dirty="0" smtClean="0">
                <a:uFillTx/>
              </a:rPr>
              <a:t>history-file</a:t>
            </a:r>
            <a:r>
              <a:rPr lang="en-US" sz="2000" dirty="0" smtClean="0">
                <a:uFillTx/>
              </a:rPr>
              <a:t>)</a:t>
            </a:r>
          </a:p>
          <a:p>
            <a:pPr lvl="1"/>
            <a:r>
              <a:rPr lang="en-US" sz="1800" dirty="0" smtClean="0">
                <a:uFillTx/>
              </a:rPr>
              <a:t>All variables from model in every file, spanning a short time</a:t>
            </a:r>
          </a:p>
          <a:p>
            <a:r>
              <a:rPr lang="en-US" sz="2000" b="1" dirty="0" smtClean="0">
                <a:uFillTx/>
              </a:rPr>
              <a:t>Time-Series Format: </a:t>
            </a:r>
            <a:r>
              <a:rPr lang="en-US" sz="2000" dirty="0" smtClean="0">
                <a:uFillTx/>
              </a:rPr>
              <a:t> (</a:t>
            </a:r>
            <a:r>
              <a:rPr lang="en-US" sz="2000" i="1" dirty="0" smtClean="0">
                <a:uFillTx/>
              </a:rPr>
              <a:t>single-field</a:t>
            </a:r>
            <a:r>
              <a:rPr lang="en-US" sz="2000" dirty="0" smtClean="0">
                <a:uFillTx/>
              </a:rPr>
              <a:t>)</a:t>
            </a:r>
          </a:p>
          <a:p>
            <a:pPr lvl="1"/>
            <a:r>
              <a:rPr lang="en-US" sz="1800" dirty="0" smtClean="0"/>
              <a:t>Each variable from model in single file, spanning a long time</a:t>
            </a:r>
          </a:p>
          <a:p>
            <a:pPr lvl="1"/>
            <a:r>
              <a:rPr lang="en-US" sz="1800" dirty="0" smtClean="0"/>
              <a:t>Better for analysis!</a:t>
            </a:r>
          </a:p>
          <a:p>
            <a:r>
              <a:rPr lang="en-US" sz="2000" b="1" dirty="0" smtClean="0"/>
              <a:t>Standardization:</a:t>
            </a:r>
          </a:p>
          <a:p>
            <a:pPr lvl="1"/>
            <a:r>
              <a:rPr lang="en-US" sz="1800" dirty="0" smtClean="0"/>
              <a:t>Produce the data requested by the MIP</a:t>
            </a:r>
          </a:p>
          <a:p>
            <a:pPr lvl="1"/>
            <a:r>
              <a:rPr lang="en-US" sz="1800" dirty="0" smtClean="0"/>
              <a:t>Standard variable names, standard dimension names, etc.</a:t>
            </a:r>
          </a:p>
          <a:p>
            <a:r>
              <a:rPr lang="en-US" sz="2000" b="1" dirty="0" smtClean="0"/>
              <a:t>Publication:</a:t>
            </a:r>
          </a:p>
          <a:p>
            <a:pPr lvl="1"/>
            <a:r>
              <a:rPr lang="en-US" sz="1800" dirty="0" smtClean="0"/>
              <a:t>Obtaining DOI, “tagging” data, publication data location, etc.</a:t>
            </a:r>
          </a:p>
          <a:p>
            <a:endParaRPr lang="en-US" sz="2000" dirty="0"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581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69"/>
    </mc:Choice>
    <mc:Fallback xmlns="">
      <p:transition spd="slow" advTm="971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74" grpId="0" animBg="1"/>
      <p:bldP spid="116" grpId="0" animBg="1"/>
      <p:bldP spid="9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CESM</a:t>
            </a:r>
            <a:r>
              <a:rPr lang="en-US" dirty="0" smtClean="0">
                <a:uFillTx/>
              </a:rPr>
              <a:t> Publication Workflow</a:t>
            </a:r>
            <a:endParaRPr lang="en-US" dirty="0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51848" y="6177242"/>
            <a:ext cx="3645244" cy="365125"/>
          </a:xfrm>
        </p:spPr>
        <p:txBody>
          <a:bodyPr/>
          <a:lstStyle/>
          <a:p>
            <a:r>
              <a:rPr lang="en-US" dirty="0"/>
              <a:t>A New Parallel Python Tool for Standardization of ESM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86D6-1A31-F243-9F4B-A296BA07A605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  <p:sp>
        <p:nvSpPr>
          <p:cNvPr id="110" name="Process 109"/>
          <p:cNvSpPr>
            <a:spLocks/>
          </p:cNvSpPr>
          <p:nvPr/>
        </p:nvSpPr>
        <p:spPr>
          <a:xfrm>
            <a:off x="212050" y="1491155"/>
            <a:ext cx="930349" cy="716182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uFillTx/>
              </a:rPr>
              <a:t>CESM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uFillTx/>
              </a:rPr>
              <a:t>Run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>
        <p:nvSpPr>
          <p:cNvPr id="117" name="Magnetic Disk 116"/>
          <p:cNvSpPr>
            <a:spLocks/>
          </p:cNvSpPr>
          <p:nvPr/>
        </p:nvSpPr>
        <p:spPr>
          <a:xfrm>
            <a:off x="1473791" y="1417638"/>
            <a:ext cx="825107" cy="863214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uFillTx/>
            </a:endParaRPr>
          </a:p>
          <a:p>
            <a:pPr algn="ctr"/>
            <a:r>
              <a:rPr lang="en-US" dirty="0" smtClean="0">
                <a:uFillTx/>
              </a:rPr>
              <a:t>Time Slices</a:t>
            </a:r>
            <a:endParaRPr lang="en-US" dirty="0">
              <a:uFillTx/>
            </a:endParaRPr>
          </a:p>
        </p:txBody>
      </p:sp>
      <p:sp>
        <p:nvSpPr>
          <p:cNvPr id="155" name="Process 154"/>
          <p:cNvSpPr>
            <a:spLocks/>
          </p:cNvSpPr>
          <p:nvPr/>
        </p:nvSpPr>
        <p:spPr>
          <a:xfrm>
            <a:off x="5393112" y="1491154"/>
            <a:ext cx="1758726" cy="716182"/>
          </a:xfrm>
          <a:prstGeom prst="flowChartProcess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uFillTx/>
              </a:rPr>
              <a:t>Standardization</a:t>
            </a:r>
            <a:endParaRPr lang="en-US" dirty="0">
              <a:uFillTx/>
            </a:endParaRPr>
          </a:p>
        </p:txBody>
      </p:sp>
      <p:sp>
        <p:nvSpPr>
          <p:cNvPr id="74" name="Pentagon 73"/>
          <p:cNvSpPr/>
          <p:nvPr/>
        </p:nvSpPr>
        <p:spPr>
          <a:xfrm>
            <a:off x="7479291" y="1491155"/>
            <a:ext cx="1443162" cy="716182"/>
          </a:xfrm>
          <a:prstGeom prst="homePlat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6" name="Elbow Connector 75"/>
          <p:cNvCxnSpPr>
            <a:stCxn id="110" idx="3"/>
            <a:endCxn id="117" idx="2"/>
          </p:cNvCxnSpPr>
          <p:nvPr/>
        </p:nvCxnSpPr>
        <p:spPr>
          <a:xfrm flipV="1">
            <a:off x="1142399" y="1849245"/>
            <a:ext cx="331392" cy="1"/>
          </a:xfrm>
          <a:prstGeom prst="bentConnector3">
            <a:avLst/>
          </a:prstGeom>
          <a:ln w="50800">
            <a:solidFill>
              <a:schemeClr val="tx1"/>
            </a:solidFill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Process 115"/>
          <p:cNvSpPr>
            <a:spLocks/>
          </p:cNvSpPr>
          <p:nvPr/>
        </p:nvSpPr>
        <p:spPr>
          <a:xfrm>
            <a:off x="2630290" y="1491154"/>
            <a:ext cx="1282809" cy="716182"/>
          </a:xfrm>
          <a:prstGeom prst="flowChartProcess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uFillTx/>
              </a:rPr>
              <a:t>Time-Series Generation</a:t>
            </a:r>
            <a:endParaRPr lang="en-US" dirty="0">
              <a:uFillTx/>
            </a:endParaRPr>
          </a:p>
        </p:txBody>
      </p:sp>
      <p:sp>
        <p:nvSpPr>
          <p:cNvPr id="92" name="Magnetic Disk 91"/>
          <p:cNvSpPr>
            <a:spLocks/>
          </p:cNvSpPr>
          <p:nvPr/>
        </p:nvSpPr>
        <p:spPr>
          <a:xfrm>
            <a:off x="4240552" y="1417638"/>
            <a:ext cx="825107" cy="863214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uFillTx/>
            </a:endParaRPr>
          </a:p>
          <a:p>
            <a:pPr algn="ctr"/>
            <a:r>
              <a:rPr lang="en-US" dirty="0" smtClean="0">
                <a:uFillTx/>
              </a:rPr>
              <a:t>Time Series</a:t>
            </a:r>
            <a:endParaRPr lang="en-US" dirty="0">
              <a:uFillTx/>
            </a:endParaRPr>
          </a:p>
        </p:txBody>
      </p:sp>
      <p:cxnSp>
        <p:nvCxnSpPr>
          <p:cNvPr id="114" name="Elbow Connector 113"/>
          <p:cNvCxnSpPr/>
          <p:nvPr/>
        </p:nvCxnSpPr>
        <p:spPr>
          <a:xfrm flipV="1">
            <a:off x="2296929" y="1853335"/>
            <a:ext cx="331392" cy="1"/>
          </a:xfrm>
          <a:prstGeom prst="bentConnector3">
            <a:avLst/>
          </a:prstGeom>
          <a:ln w="50800">
            <a:solidFill>
              <a:schemeClr val="tx1"/>
            </a:solidFill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/>
          <p:nvPr/>
        </p:nvCxnSpPr>
        <p:spPr>
          <a:xfrm flipV="1">
            <a:off x="3909160" y="1849244"/>
            <a:ext cx="331392" cy="1"/>
          </a:xfrm>
          <a:prstGeom prst="bentConnector3">
            <a:avLst/>
          </a:prstGeom>
          <a:ln w="50800">
            <a:solidFill>
              <a:schemeClr val="tx1"/>
            </a:solidFill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/>
          <p:nvPr/>
        </p:nvCxnSpPr>
        <p:spPr>
          <a:xfrm flipV="1">
            <a:off x="5061720" y="1852792"/>
            <a:ext cx="331392" cy="1"/>
          </a:xfrm>
          <a:prstGeom prst="bentConnector3">
            <a:avLst/>
          </a:prstGeom>
          <a:ln w="50800">
            <a:solidFill>
              <a:schemeClr val="tx1"/>
            </a:solidFill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/>
          <p:nvPr/>
        </p:nvCxnSpPr>
        <p:spPr>
          <a:xfrm flipV="1">
            <a:off x="7149869" y="1842448"/>
            <a:ext cx="331392" cy="1"/>
          </a:xfrm>
          <a:prstGeom prst="bentConnector3">
            <a:avLst/>
          </a:prstGeom>
          <a:ln w="50800">
            <a:solidFill>
              <a:schemeClr val="tx1"/>
            </a:solidFill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4"/>
          <p:cNvSpPr>
            <a:spLocks noGrp="1"/>
          </p:cNvSpPr>
          <p:nvPr>
            <p:ph idx="1"/>
          </p:nvPr>
        </p:nvSpPr>
        <p:spPr>
          <a:xfrm>
            <a:off x="457200" y="3156856"/>
            <a:ext cx="8229600" cy="2823813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uFillTx/>
              </a:rPr>
              <a:t>Pre-CMIP6:</a:t>
            </a:r>
            <a:endParaRPr lang="en-US" sz="2000" dirty="0" smtClean="0">
              <a:uFillTx/>
            </a:endParaRPr>
          </a:p>
          <a:p>
            <a:pPr lvl="1"/>
            <a:r>
              <a:rPr lang="en-US" sz="1800" dirty="0" smtClean="0">
                <a:uFillTx/>
              </a:rPr>
              <a:t>All performed using the </a:t>
            </a:r>
            <a:r>
              <a:rPr lang="en-US" sz="1800" dirty="0" err="1" smtClean="0">
                <a:uFillTx/>
              </a:rPr>
              <a:t>NetCDF</a:t>
            </a:r>
            <a:r>
              <a:rPr lang="en-US" sz="1800" dirty="0" smtClean="0">
                <a:uFillTx/>
              </a:rPr>
              <a:t> Operators (NCO)</a:t>
            </a:r>
          </a:p>
          <a:p>
            <a:pPr lvl="1"/>
            <a:r>
              <a:rPr lang="en-US" sz="1800" dirty="0" smtClean="0"/>
              <a:t>App performed in serial!</a:t>
            </a:r>
            <a:endParaRPr lang="en-US" sz="1800" dirty="0" smtClean="0">
              <a:uFillTx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438400" y="1284514"/>
            <a:ext cx="1670651" cy="1121229"/>
          </a:xfrm>
          <a:prstGeom prst="roundRect">
            <a:avLst/>
          </a:prstGeom>
          <a:noFill/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197160" y="1284514"/>
            <a:ext cx="2128926" cy="1121229"/>
          </a:xfrm>
          <a:prstGeom prst="roundRect">
            <a:avLst/>
          </a:prstGeom>
          <a:noFill/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67893" y="2445042"/>
            <a:ext cx="60760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NCO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68674" y="2445042"/>
            <a:ext cx="60760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NCO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69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42"/>
    </mc:Choice>
    <mc:Fallback xmlns="">
      <p:transition spd="slow" advTm="1954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CESM</a:t>
            </a:r>
            <a:r>
              <a:rPr lang="en-US" dirty="0" smtClean="0">
                <a:uFillTx/>
              </a:rPr>
              <a:t> Publication Workflow</a:t>
            </a:r>
            <a:endParaRPr lang="en-US" dirty="0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51848" y="6177242"/>
            <a:ext cx="3645244" cy="365125"/>
          </a:xfrm>
        </p:spPr>
        <p:txBody>
          <a:bodyPr/>
          <a:lstStyle/>
          <a:p>
            <a:r>
              <a:rPr lang="en-US" dirty="0"/>
              <a:t>A New Parallel Python Tool for Standardization of ESM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86D6-1A31-F243-9F4B-A296BA07A605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  <p:sp>
        <p:nvSpPr>
          <p:cNvPr id="110" name="Process 109"/>
          <p:cNvSpPr>
            <a:spLocks/>
          </p:cNvSpPr>
          <p:nvPr/>
        </p:nvSpPr>
        <p:spPr>
          <a:xfrm>
            <a:off x="212050" y="1491155"/>
            <a:ext cx="930349" cy="716182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uFillTx/>
              </a:rPr>
              <a:t>CESM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uFillTx/>
              </a:rPr>
              <a:t>Run</a:t>
            </a:r>
            <a:endParaRPr lang="en-US" sz="2400" dirty="0">
              <a:solidFill>
                <a:schemeClr val="tx1"/>
              </a:solidFill>
              <a:uFillTx/>
            </a:endParaRPr>
          </a:p>
        </p:txBody>
      </p:sp>
      <p:sp>
        <p:nvSpPr>
          <p:cNvPr id="117" name="Magnetic Disk 116"/>
          <p:cNvSpPr>
            <a:spLocks/>
          </p:cNvSpPr>
          <p:nvPr/>
        </p:nvSpPr>
        <p:spPr>
          <a:xfrm>
            <a:off x="1473791" y="1417638"/>
            <a:ext cx="825107" cy="863214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uFillTx/>
            </a:endParaRPr>
          </a:p>
          <a:p>
            <a:pPr algn="ctr"/>
            <a:r>
              <a:rPr lang="en-US" dirty="0" smtClean="0">
                <a:uFillTx/>
              </a:rPr>
              <a:t>Time Slices</a:t>
            </a:r>
            <a:endParaRPr lang="en-US" dirty="0">
              <a:uFillTx/>
            </a:endParaRPr>
          </a:p>
        </p:txBody>
      </p:sp>
      <p:sp>
        <p:nvSpPr>
          <p:cNvPr id="155" name="Process 154"/>
          <p:cNvSpPr>
            <a:spLocks/>
          </p:cNvSpPr>
          <p:nvPr/>
        </p:nvSpPr>
        <p:spPr>
          <a:xfrm>
            <a:off x="5393112" y="1491154"/>
            <a:ext cx="1758726" cy="716182"/>
          </a:xfrm>
          <a:prstGeom prst="flowChartProcess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uFillTx/>
              </a:rPr>
              <a:t>Standardization</a:t>
            </a:r>
            <a:endParaRPr lang="en-US" dirty="0">
              <a:uFillTx/>
            </a:endParaRPr>
          </a:p>
        </p:txBody>
      </p:sp>
      <p:sp>
        <p:nvSpPr>
          <p:cNvPr id="74" name="Pentagon 73"/>
          <p:cNvSpPr/>
          <p:nvPr/>
        </p:nvSpPr>
        <p:spPr>
          <a:xfrm>
            <a:off x="7479291" y="1491155"/>
            <a:ext cx="1443162" cy="716182"/>
          </a:xfrm>
          <a:prstGeom prst="homePlat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6" name="Elbow Connector 75"/>
          <p:cNvCxnSpPr>
            <a:stCxn id="110" idx="3"/>
            <a:endCxn id="117" idx="2"/>
          </p:cNvCxnSpPr>
          <p:nvPr/>
        </p:nvCxnSpPr>
        <p:spPr>
          <a:xfrm flipV="1">
            <a:off x="1142399" y="1849245"/>
            <a:ext cx="331392" cy="1"/>
          </a:xfrm>
          <a:prstGeom prst="bentConnector3">
            <a:avLst/>
          </a:prstGeom>
          <a:ln w="50800">
            <a:solidFill>
              <a:schemeClr val="tx1"/>
            </a:solidFill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Process 115"/>
          <p:cNvSpPr>
            <a:spLocks/>
          </p:cNvSpPr>
          <p:nvPr/>
        </p:nvSpPr>
        <p:spPr>
          <a:xfrm>
            <a:off x="2630290" y="1491154"/>
            <a:ext cx="1282809" cy="716182"/>
          </a:xfrm>
          <a:prstGeom prst="flowChartProcess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uFillTx/>
              </a:rPr>
              <a:t>Time-Series Generation</a:t>
            </a:r>
            <a:endParaRPr lang="en-US" dirty="0">
              <a:uFillTx/>
            </a:endParaRPr>
          </a:p>
        </p:txBody>
      </p:sp>
      <p:sp>
        <p:nvSpPr>
          <p:cNvPr id="92" name="Magnetic Disk 91"/>
          <p:cNvSpPr>
            <a:spLocks/>
          </p:cNvSpPr>
          <p:nvPr/>
        </p:nvSpPr>
        <p:spPr>
          <a:xfrm>
            <a:off x="4240552" y="1417638"/>
            <a:ext cx="825107" cy="863214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uFillTx/>
            </a:endParaRPr>
          </a:p>
          <a:p>
            <a:pPr algn="ctr"/>
            <a:r>
              <a:rPr lang="en-US" dirty="0" smtClean="0">
                <a:uFillTx/>
              </a:rPr>
              <a:t>Time Series</a:t>
            </a:r>
            <a:endParaRPr lang="en-US" dirty="0">
              <a:uFillTx/>
            </a:endParaRPr>
          </a:p>
        </p:txBody>
      </p:sp>
      <p:cxnSp>
        <p:nvCxnSpPr>
          <p:cNvPr id="114" name="Elbow Connector 113"/>
          <p:cNvCxnSpPr/>
          <p:nvPr/>
        </p:nvCxnSpPr>
        <p:spPr>
          <a:xfrm flipV="1">
            <a:off x="2296929" y="1853335"/>
            <a:ext cx="331392" cy="1"/>
          </a:xfrm>
          <a:prstGeom prst="bentConnector3">
            <a:avLst/>
          </a:prstGeom>
          <a:ln w="50800">
            <a:solidFill>
              <a:schemeClr val="tx1"/>
            </a:solidFill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/>
          <p:nvPr/>
        </p:nvCxnSpPr>
        <p:spPr>
          <a:xfrm flipV="1">
            <a:off x="3909160" y="1849244"/>
            <a:ext cx="331392" cy="1"/>
          </a:xfrm>
          <a:prstGeom prst="bentConnector3">
            <a:avLst/>
          </a:prstGeom>
          <a:ln w="50800">
            <a:solidFill>
              <a:schemeClr val="tx1"/>
            </a:solidFill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/>
          <p:nvPr/>
        </p:nvCxnSpPr>
        <p:spPr>
          <a:xfrm flipV="1">
            <a:off x="5061720" y="1852792"/>
            <a:ext cx="331392" cy="1"/>
          </a:xfrm>
          <a:prstGeom prst="bentConnector3">
            <a:avLst/>
          </a:prstGeom>
          <a:ln w="50800">
            <a:solidFill>
              <a:schemeClr val="tx1"/>
            </a:solidFill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/>
          <p:nvPr/>
        </p:nvCxnSpPr>
        <p:spPr>
          <a:xfrm flipV="1">
            <a:off x="7149869" y="1842448"/>
            <a:ext cx="331392" cy="1"/>
          </a:xfrm>
          <a:prstGeom prst="bentConnector3">
            <a:avLst/>
          </a:prstGeom>
          <a:ln w="50800">
            <a:solidFill>
              <a:schemeClr val="tx1"/>
            </a:solidFill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4"/>
          <p:cNvSpPr>
            <a:spLocks noGrp="1"/>
          </p:cNvSpPr>
          <p:nvPr>
            <p:ph idx="1"/>
          </p:nvPr>
        </p:nvSpPr>
        <p:spPr>
          <a:xfrm>
            <a:off x="457200" y="3156856"/>
            <a:ext cx="8229600" cy="2823813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uFillTx/>
              </a:rPr>
              <a:t>Pre-CMIP6:</a:t>
            </a:r>
            <a:endParaRPr lang="en-US" sz="2000" dirty="0" smtClean="0">
              <a:uFillTx/>
            </a:endParaRPr>
          </a:p>
          <a:p>
            <a:pPr lvl="1"/>
            <a:r>
              <a:rPr lang="en-US" sz="1800" dirty="0" smtClean="0">
                <a:uFillTx/>
              </a:rPr>
              <a:t>All performed using the </a:t>
            </a:r>
            <a:r>
              <a:rPr lang="en-US" sz="1800" dirty="0" err="1" smtClean="0">
                <a:uFillTx/>
              </a:rPr>
              <a:t>NetCDF</a:t>
            </a:r>
            <a:r>
              <a:rPr lang="en-US" sz="1800" dirty="0" smtClean="0">
                <a:uFillTx/>
              </a:rPr>
              <a:t> Operators (NCO)</a:t>
            </a:r>
          </a:p>
          <a:p>
            <a:pPr lvl="1"/>
            <a:r>
              <a:rPr lang="en-US" sz="1800" dirty="0" smtClean="0"/>
              <a:t>App performed in serial!</a:t>
            </a:r>
          </a:p>
          <a:p>
            <a:r>
              <a:rPr lang="en-US" sz="2000" b="1" dirty="0" smtClean="0"/>
              <a:t>CMIP6</a:t>
            </a:r>
            <a:r>
              <a:rPr lang="en-US" sz="2000" b="1" dirty="0"/>
              <a:t>:</a:t>
            </a:r>
            <a:endParaRPr lang="en-US" sz="2000" dirty="0"/>
          </a:p>
          <a:p>
            <a:pPr lvl="1"/>
            <a:r>
              <a:rPr lang="en-US" sz="1800" dirty="0"/>
              <a:t>All performed using </a:t>
            </a:r>
            <a:r>
              <a:rPr lang="en-US" sz="1800" dirty="0" smtClean="0"/>
              <a:t>parallel (MPI) Python tools</a:t>
            </a:r>
            <a:endParaRPr lang="en-US" sz="1800" dirty="0"/>
          </a:p>
          <a:p>
            <a:pPr lvl="1"/>
            <a:r>
              <a:rPr lang="en-US" sz="1800" dirty="0" smtClean="0"/>
              <a:t>Time-Series Generation </a:t>
            </a:r>
            <a:r>
              <a:rPr lang="en-US" sz="1800" dirty="0" smtClean="0">
                <a:sym typeface="Wingdings"/>
              </a:rPr>
              <a:t> </a:t>
            </a:r>
            <a:r>
              <a:rPr lang="en-US" sz="1800" b="1" dirty="0" err="1" smtClean="0">
                <a:sym typeface="Wingdings"/>
              </a:rPr>
              <a:t>PyReshaper</a:t>
            </a:r>
            <a:r>
              <a:rPr lang="en-US" sz="1800" b="1" dirty="0" smtClean="0">
                <a:sym typeface="Wingdings"/>
              </a:rPr>
              <a:t> </a:t>
            </a:r>
            <a:r>
              <a:rPr lang="en-US" sz="1800" dirty="0" smtClean="0">
                <a:sym typeface="Wingdings"/>
              </a:rPr>
              <a:t>(12x Speedup)</a:t>
            </a:r>
            <a:endParaRPr lang="en-US" sz="1800" b="1" dirty="0" smtClean="0">
              <a:sym typeface="Wingdings"/>
            </a:endParaRPr>
          </a:p>
          <a:p>
            <a:pPr lvl="1"/>
            <a:r>
              <a:rPr lang="en-US" sz="1800" dirty="0" smtClean="0">
                <a:sym typeface="Wingdings"/>
              </a:rPr>
              <a:t>Standardization  </a:t>
            </a:r>
            <a:r>
              <a:rPr lang="en-US" sz="1800" b="1" u="sng" dirty="0" err="1" smtClean="0">
                <a:sym typeface="Wingdings"/>
              </a:rPr>
              <a:t>PyConform</a:t>
            </a:r>
            <a:endParaRPr lang="en-US" sz="1800" b="1" u="sng" dirty="0"/>
          </a:p>
        </p:txBody>
      </p:sp>
      <p:sp>
        <p:nvSpPr>
          <p:cNvPr id="17" name="Rounded Rectangle 16"/>
          <p:cNvSpPr/>
          <p:nvPr/>
        </p:nvSpPr>
        <p:spPr>
          <a:xfrm>
            <a:off x="2438400" y="1284514"/>
            <a:ext cx="1670651" cy="1121229"/>
          </a:xfrm>
          <a:prstGeom prst="roundRect">
            <a:avLst/>
          </a:prstGeom>
          <a:noFill/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197160" y="1284514"/>
            <a:ext cx="2128926" cy="1121229"/>
          </a:xfrm>
          <a:prstGeom prst="roundRect">
            <a:avLst/>
          </a:prstGeom>
          <a:noFill/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616707" y="2445042"/>
            <a:ext cx="130997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PyReshaper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47848" y="2445042"/>
            <a:ext cx="124925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PyConform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1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63"/>
    </mc:Choice>
    <mc:Fallback xmlns="">
      <p:transition spd="slow" advTm="2766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uFillTx/>
              </a:rPr>
              <a:t>MIP Data Standards</a:t>
            </a:r>
            <a:endParaRPr lang="en-US" dirty="0">
              <a:uFillTx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Every MIP requests specific data:</a:t>
            </a:r>
          </a:p>
          <a:p>
            <a:pPr lvl="1"/>
            <a:r>
              <a:rPr lang="en-US" sz="1800" dirty="0" smtClean="0">
                <a:uFillTx/>
              </a:rPr>
              <a:t>File formats (</a:t>
            </a:r>
            <a:r>
              <a:rPr lang="en-US" sz="1800" i="1" dirty="0" smtClean="0">
                <a:uFillTx/>
              </a:rPr>
              <a:t>e.g.</a:t>
            </a:r>
            <a:r>
              <a:rPr lang="en-US" sz="1800" dirty="0" smtClean="0">
                <a:uFillTx/>
              </a:rPr>
              <a:t>, NetCDF4)</a:t>
            </a:r>
          </a:p>
          <a:p>
            <a:pPr lvl="1"/>
            <a:r>
              <a:rPr lang="en-US" sz="1800" dirty="0" smtClean="0"/>
              <a:t>Names of files </a:t>
            </a:r>
            <a:r>
              <a:rPr lang="en-US" sz="1800" dirty="0" smtClean="0">
                <a:uFillTx/>
              </a:rPr>
              <a:t>and directory structure</a:t>
            </a:r>
          </a:p>
          <a:p>
            <a:pPr lvl="1"/>
            <a:r>
              <a:rPr lang="en-US" sz="1800" dirty="0" smtClean="0"/>
              <a:t>File attributes (e.g., institution, MIP name, </a:t>
            </a:r>
            <a:r>
              <a:rPr lang="mr-IN" sz="1800" dirty="0" smtClean="0"/>
              <a:t>…</a:t>
            </a:r>
            <a:r>
              <a:rPr lang="en-US" sz="1800" dirty="0" smtClean="0"/>
              <a:t>)</a:t>
            </a:r>
            <a:endParaRPr lang="en-US" sz="1800" dirty="0" smtClean="0">
              <a:uFillTx/>
            </a:endParaRPr>
          </a:p>
          <a:p>
            <a:pPr lvl="1"/>
            <a:r>
              <a:rPr lang="en-US" sz="1800" dirty="0" smtClean="0"/>
              <a:t>Names of dimensions (</a:t>
            </a:r>
            <a:r>
              <a:rPr lang="en-US" sz="1800" i="1" dirty="0" smtClean="0"/>
              <a:t>e.g.</a:t>
            </a:r>
            <a:r>
              <a:rPr lang="en-US" sz="1800" dirty="0" smtClean="0"/>
              <a:t>, </a:t>
            </a:r>
            <a:r>
              <a:rPr lang="en-US" sz="1800" dirty="0" err="1" smtClean="0">
                <a:latin typeface="Courier"/>
                <a:cs typeface="Courier"/>
              </a:rPr>
              <a:t>lat</a:t>
            </a:r>
            <a:r>
              <a:rPr lang="en-US" sz="1800" dirty="0" smtClean="0"/>
              <a:t>, </a:t>
            </a:r>
            <a:r>
              <a:rPr lang="en-US" sz="1800" dirty="0" err="1" smtClean="0">
                <a:latin typeface="Courier"/>
                <a:cs typeface="Courier"/>
              </a:rPr>
              <a:t>lon</a:t>
            </a:r>
            <a:r>
              <a:rPr lang="en-US" sz="1800" dirty="0" smtClean="0"/>
              <a:t>, </a:t>
            </a:r>
            <a:r>
              <a:rPr lang="mr-IN" sz="1800" dirty="0" smtClean="0"/>
              <a:t>…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>
                <a:uFillTx/>
              </a:rPr>
              <a:t>Names of variables (</a:t>
            </a:r>
            <a:r>
              <a:rPr lang="en-US" sz="1800" i="1" dirty="0" smtClean="0">
                <a:uFillTx/>
              </a:rPr>
              <a:t>e.g.</a:t>
            </a:r>
            <a:r>
              <a:rPr lang="en-US" sz="1800" dirty="0" smtClean="0">
                <a:uFillTx/>
              </a:rPr>
              <a:t>, </a:t>
            </a:r>
            <a:r>
              <a:rPr lang="en-US" sz="1800" dirty="0" err="1" smtClean="0">
                <a:uFillTx/>
                <a:latin typeface="Courier"/>
                <a:cs typeface="Courier"/>
              </a:rPr>
              <a:t>psl</a:t>
            </a:r>
            <a:r>
              <a:rPr lang="en-US" sz="1800" dirty="0" smtClean="0">
                <a:uFillTx/>
              </a:rPr>
              <a:t>, </a:t>
            </a:r>
            <a:r>
              <a:rPr lang="en-US" sz="1800" dirty="0" smtClean="0">
                <a:uFillTx/>
                <a:latin typeface="Courier"/>
                <a:cs typeface="Courier"/>
              </a:rPr>
              <a:t>ta</a:t>
            </a:r>
            <a:r>
              <a:rPr lang="en-US" sz="1800" dirty="0" smtClean="0">
                <a:uFillTx/>
              </a:rPr>
              <a:t>, </a:t>
            </a:r>
            <a:r>
              <a:rPr lang="en-US" sz="1800" dirty="0" err="1" smtClean="0">
                <a:uFillTx/>
                <a:latin typeface="Courier"/>
                <a:cs typeface="Courier"/>
              </a:rPr>
              <a:t>tas</a:t>
            </a:r>
            <a:r>
              <a:rPr lang="en-US" sz="1800" dirty="0" smtClean="0">
                <a:uFillTx/>
              </a:rPr>
              <a:t>, </a:t>
            </a:r>
            <a:r>
              <a:rPr lang="mr-IN" sz="1800" dirty="0" smtClean="0">
                <a:uFillTx/>
              </a:rPr>
              <a:t>…</a:t>
            </a:r>
            <a:r>
              <a:rPr lang="en-US" sz="1800" dirty="0" smtClean="0">
                <a:uFillTx/>
              </a:rPr>
              <a:t>)</a:t>
            </a:r>
          </a:p>
          <a:p>
            <a:pPr lvl="1"/>
            <a:r>
              <a:rPr lang="en-US" sz="1800" dirty="0" smtClean="0"/>
              <a:t>Dimensions of variables</a:t>
            </a:r>
          </a:p>
          <a:p>
            <a:pPr lvl="1"/>
            <a:r>
              <a:rPr lang="en-US" sz="1800" dirty="0" smtClean="0">
                <a:uFillTx/>
              </a:rPr>
              <a:t>Variable data types (e.g., </a:t>
            </a:r>
            <a:r>
              <a:rPr lang="en-US" sz="1800" dirty="0" smtClean="0">
                <a:uFillTx/>
                <a:latin typeface="Courier"/>
                <a:cs typeface="Courier"/>
              </a:rPr>
              <a:t>float</a:t>
            </a:r>
            <a:r>
              <a:rPr lang="en-US" sz="1800" dirty="0" smtClean="0">
                <a:uFillTx/>
              </a:rPr>
              <a:t>, </a:t>
            </a:r>
            <a:r>
              <a:rPr lang="en-US" sz="1800" dirty="0" smtClean="0">
                <a:uFillTx/>
                <a:latin typeface="Courier"/>
                <a:cs typeface="Courier"/>
              </a:rPr>
              <a:t>double</a:t>
            </a:r>
            <a:r>
              <a:rPr lang="en-US" sz="1800" dirty="0" smtClean="0">
                <a:uFillTx/>
              </a:rPr>
              <a:t>, </a:t>
            </a:r>
            <a:r>
              <a:rPr lang="mr-IN" sz="1800" dirty="0" smtClean="0">
                <a:uFillTx/>
              </a:rPr>
              <a:t>…</a:t>
            </a:r>
            <a:r>
              <a:rPr lang="en-US" sz="1800" dirty="0" smtClean="0">
                <a:uFillTx/>
              </a:rPr>
              <a:t>)</a:t>
            </a:r>
          </a:p>
          <a:p>
            <a:pPr lvl="1"/>
            <a:r>
              <a:rPr lang="en-US" sz="1800" dirty="0" smtClean="0"/>
              <a:t>Attributes of variables (</a:t>
            </a:r>
            <a:r>
              <a:rPr lang="en-US" sz="1800" i="1" dirty="0" smtClean="0"/>
              <a:t>e.g.</a:t>
            </a:r>
            <a:r>
              <a:rPr lang="en-US" sz="1800" dirty="0" smtClean="0"/>
              <a:t>, </a:t>
            </a:r>
            <a:r>
              <a:rPr lang="en-US" sz="1800" dirty="0" smtClean="0">
                <a:latin typeface="Courier"/>
                <a:cs typeface="Courier"/>
              </a:rPr>
              <a:t>units</a:t>
            </a:r>
            <a:r>
              <a:rPr lang="en-US" sz="1800" dirty="0" smtClean="0"/>
              <a:t>, </a:t>
            </a:r>
            <a:r>
              <a:rPr lang="mr-IN" sz="1800" dirty="0" smtClean="0"/>
              <a:t>…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>
                <a:uFillTx/>
              </a:rPr>
              <a:t>Ranges of time (</a:t>
            </a:r>
            <a:r>
              <a:rPr lang="en-US" sz="1800" i="1" dirty="0" smtClean="0">
                <a:uFillTx/>
              </a:rPr>
              <a:t>e.g.</a:t>
            </a:r>
            <a:r>
              <a:rPr lang="en-US" sz="1800" dirty="0" smtClean="0">
                <a:uFillTx/>
              </a:rPr>
              <a:t>, 2006 to 2100)</a:t>
            </a:r>
          </a:p>
          <a:p>
            <a:r>
              <a:rPr lang="en-US" sz="2400" dirty="0" smtClean="0">
                <a:uFillTx/>
              </a:rPr>
              <a:t>Lots of information!  Very complicated!</a:t>
            </a:r>
          </a:p>
          <a:p>
            <a:r>
              <a:rPr lang="en-US" sz="2400" dirty="0" smtClean="0">
                <a:uFillTx/>
              </a:rPr>
              <a:t>Could be </a:t>
            </a:r>
            <a:r>
              <a:rPr lang="en-US" sz="2400" i="1" dirty="0" smtClean="0">
                <a:uFillTx/>
              </a:rPr>
              <a:t>very</a:t>
            </a:r>
            <a:r>
              <a:rPr lang="en-US" sz="2400" dirty="0" smtClean="0">
                <a:uFillTx/>
              </a:rPr>
              <a:t> different from model output!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51847" y="6177242"/>
            <a:ext cx="3640413" cy="365125"/>
          </a:xfrm>
        </p:spPr>
        <p:txBody>
          <a:bodyPr/>
          <a:lstStyle/>
          <a:p>
            <a:r>
              <a:rPr lang="en-US" dirty="0"/>
              <a:t>A New Parallel Python Tool for Standardization of ESM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86D6-1A31-F243-9F4B-A296BA07A605}" type="slidenum">
              <a:rPr lang="en-US" smtClean="0">
                <a:uFillTx/>
              </a:rPr>
              <a:t>6</a:t>
            </a:fld>
            <a:endParaRPr lang="en-US"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573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15"/>
    </mc:Choice>
    <mc:Fallback xmlns="">
      <p:transition spd="slow" advTm="594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uFillTx/>
              </a:rPr>
              <a:t>The Limitation of Standards</a:t>
            </a:r>
            <a:endParaRPr lang="en-US" dirty="0">
              <a:uFillTx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MIP Standards say “what” you need</a:t>
            </a:r>
          </a:p>
          <a:p>
            <a:pPr lvl="1"/>
            <a:r>
              <a:rPr lang="en-US" dirty="0" smtClean="0"/>
              <a:t>MIP Standards don’t say “how” to get it</a:t>
            </a:r>
          </a:p>
          <a:p>
            <a:r>
              <a:rPr lang="en-US" sz="2400" dirty="0" smtClean="0"/>
              <a:t>Suppose “</a:t>
            </a:r>
            <a:r>
              <a:rPr lang="en-US" sz="2400" dirty="0" smtClean="0">
                <a:latin typeface="Courier"/>
                <a:cs typeface="Courier"/>
              </a:rPr>
              <a:t>v</a:t>
            </a:r>
            <a:r>
              <a:rPr lang="en-US" sz="2400" dirty="0" smtClean="0"/>
              <a:t>” is requested</a:t>
            </a:r>
            <a:r>
              <a:rPr lang="en-US" sz="2400" dirty="0"/>
              <a:t> </a:t>
            </a:r>
            <a:r>
              <a:rPr lang="en-US" sz="2400" dirty="0" smtClean="0"/>
              <a:t>by the MIP</a:t>
            </a:r>
          </a:p>
          <a:p>
            <a:pPr lvl="1"/>
            <a:r>
              <a:rPr lang="en-US" dirty="0" smtClean="0"/>
              <a:t>What is its data?</a:t>
            </a:r>
          </a:p>
          <a:p>
            <a:pPr lvl="2"/>
            <a:r>
              <a:rPr lang="en-US" dirty="0" smtClean="0">
                <a:latin typeface="Courier"/>
                <a:cs typeface="Courier"/>
              </a:rPr>
              <a:t>v = ?</a:t>
            </a:r>
          </a:p>
          <a:p>
            <a:pPr lvl="1"/>
            <a:r>
              <a:rPr lang="en-US" dirty="0" smtClean="0">
                <a:uFillTx/>
              </a:rPr>
              <a:t>Easy case</a:t>
            </a:r>
            <a:r>
              <a:rPr lang="mr-IN" dirty="0" smtClean="0">
                <a:uFillTx/>
              </a:rPr>
              <a:t>…</a:t>
            </a:r>
            <a:endParaRPr lang="en-US" dirty="0" smtClean="0">
              <a:uFillTx/>
            </a:endParaRPr>
          </a:p>
          <a:p>
            <a:pPr lvl="2"/>
            <a:r>
              <a:rPr lang="en-US" dirty="0" smtClean="0">
                <a:latin typeface="Courier"/>
                <a:cs typeface="Courier"/>
              </a:rPr>
              <a:t>v = v  </a:t>
            </a:r>
            <a:r>
              <a:rPr lang="en-US" dirty="0" smtClean="0"/>
              <a:t>or </a:t>
            </a:r>
            <a:r>
              <a:rPr lang="en-US" dirty="0" smtClean="0">
                <a:latin typeface="Courier"/>
                <a:cs typeface="Courier"/>
              </a:rPr>
              <a:t> v = V</a:t>
            </a:r>
          </a:p>
          <a:p>
            <a:pPr lvl="1"/>
            <a:r>
              <a:rPr lang="en-US" dirty="0" smtClean="0"/>
              <a:t>Also, pretty easy</a:t>
            </a:r>
            <a:r>
              <a:rPr lang="mr-IN" dirty="0" smtClean="0"/>
              <a:t>…</a:t>
            </a:r>
            <a:endParaRPr lang="en-US" dirty="0" smtClean="0"/>
          </a:p>
          <a:p>
            <a:pPr lvl="2"/>
            <a:r>
              <a:rPr lang="en-US" dirty="0" smtClean="0">
                <a:latin typeface="Courier"/>
                <a:cs typeface="Courier"/>
              </a:rPr>
              <a:t>v = X</a:t>
            </a:r>
          </a:p>
          <a:p>
            <a:pPr lvl="1"/>
            <a:r>
              <a:rPr lang="en-US" dirty="0" smtClean="0"/>
              <a:t>Harder</a:t>
            </a:r>
            <a:r>
              <a:rPr lang="mr-IN" dirty="0" smtClean="0"/>
              <a:t>…</a:t>
            </a:r>
            <a:endParaRPr lang="en-US" dirty="0" smtClean="0"/>
          </a:p>
          <a:p>
            <a:pPr lvl="2"/>
            <a:r>
              <a:rPr lang="en-US" dirty="0" smtClean="0">
                <a:latin typeface="Courier"/>
                <a:cs typeface="Courier"/>
              </a:rPr>
              <a:t>v = X1 + </a:t>
            </a:r>
            <a:r>
              <a:rPr lang="en-US" dirty="0" err="1" smtClean="0">
                <a:latin typeface="Courier"/>
                <a:cs typeface="Courier"/>
              </a:rPr>
              <a:t>somefunction</a:t>
            </a:r>
            <a:r>
              <a:rPr lang="en-US" dirty="0" smtClean="0">
                <a:latin typeface="Courier"/>
                <a:cs typeface="Courier"/>
              </a:rPr>
              <a:t>(X2 - X3)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51847" y="6177242"/>
            <a:ext cx="3640413" cy="365125"/>
          </a:xfrm>
        </p:spPr>
        <p:txBody>
          <a:bodyPr/>
          <a:lstStyle/>
          <a:p>
            <a:r>
              <a:rPr lang="en-US" dirty="0"/>
              <a:t>A New Parallel Python Tool for Standardization of ESM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86D6-1A31-F243-9F4B-A296BA07A605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9826" y="4019827"/>
            <a:ext cx="2860260" cy="1200329"/>
          </a:xfrm>
          <a:prstGeom prst="rect">
            <a:avLst/>
          </a:prstGeom>
          <a:ln w="38100" cmpd="sng"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Also need a set of rules, or “</a:t>
            </a:r>
            <a:r>
              <a:rPr lang="en-US" b="1" i="1" dirty="0" smtClean="0">
                <a:solidFill>
                  <a:srgbClr val="800000"/>
                </a:solidFill>
              </a:rPr>
              <a:t>definitions</a:t>
            </a:r>
            <a:r>
              <a:rPr lang="en-US" b="1" dirty="0" smtClean="0">
                <a:solidFill>
                  <a:srgbClr val="800000"/>
                </a:solidFill>
              </a:rPr>
              <a:t>”, which require special knowledge about the model itself!</a:t>
            </a:r>
            <a:endParaRPr lang="en-US" b="1" dirty="0">
              <a:solidFill>
                <a:srgbClr val="8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661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592"/>
    </mc:Choice>
    <mc:Fallback xmlns="">
      <p:transition spd="slow" advTm="1045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uFillTx/>
              </a:rPr>
              <a:t>MIP Data Standardization</a:t>
            </a:r>
            <a:endParaRPr lang="en-US" dirty="0">
              <a:uFillTx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45521"/>
            <a:ext cx="6555409" cy="3005001"/>
          </a:xfrm>
        </p:spPr>
        <p:txBody>
          <a:bodyPr>
            <a:noAutofit/>
          </a:bodyPr>
          <a:lstStyle/>
          <a:p>
            <a:r>
              <a:rPr lang="en-US" dirty="0" smtClean="0"/>
              <a:t>Standardization Process:</a:t>
            </a:r>
            <a:endParaRPr lang="en-US" sz="3200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Get the MIP-specific “standards”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Get the model-specific “definitions”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Combine!</a:t>
            </a:r>
          </a:p>
          <a:p>
            <a:pPr marL="1147763" lvl="2" indent="-231775"/>
            <a:r>
              <a:rPr lang="en-US" sz="1600" dirty="0" smtClean="0"/>
              <a:t>“standards” + “definitions” = “standardization”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Perform the operations needed by the “standardization”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51847" y="6177242"/>
            <a:ext cx="3640413" cy="365125"/>
          </a:xfrm>
        </p:spPr>
        <p:txBody>
          <a:bodyPr/>
          <a:lstStyle/>
          <a:p>
            <a:r>
              <a:rPr lang="en-US" dirty="0"/>
              <a:t>A New Parallel Python Tool for Standardization of ESM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86D6-1A31-F243-9F4B-A296BA07A605}" type="slidenum">
              <a:rPr lang="en-US" smtClean="0">
                <a:uFillTx/>
              </a:rPr>
              <a:t>8</a:t>
            </a:fld>
            <a:endParaRPr lang="en-US">
              <a:uFillTx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968435" y="1976783"/>
            <a:ext cx="1695839" cy="1557130"/>
            <a:chOff x="6968435" y="1976783"/>
            <a:chExt cx="1695839" cy="1557130"/>
          </a:xfrm>
        </p:grpSpPr>
        <p:sp>
          <p:nvSpPr>
            <p:cNvPr id="6" name="Right Brace 5"/>
            <p:cNvSpPr/>
            <p:nvPr/>
          </p:nvSpPr>
          <p:spPr>
            <a:xfrm>
              <a:off x="6968435" y="1976783"/>
              <a:ext cx="231913" cy="155713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55565" y="2551044"/>
              <a:ext cx="1408709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Specification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68435" y="3631097"/>
            <a:ext cx="1728457" cy="653774"/>
            <a:chOff x="6968435" y="3631097"/>
            <a:chExt cx="1728457" cy="653774"/>
          </a:xfrm>
        </p:grpSpPr>
        <p:sp>
          <p:nvSpPr>
            <p:cNvPr id="7" name="Right Brace 6"/>
            <p:cNvSpPr/>
            <p:nvPr/>
          </p:nvSpPr>
          <p:spPr>
            <a:xfrm>
              <a:off x="6968435" y="3631097"/>
              <a:ext cx="229704" cy="65377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53355" y="3752575"/>
              <a:ext cx="1443537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4F81BD"/>
                  </a:solidFill>
                </a:rPr>
                <a:t>Computation</a:t>
              </a:r>
              <a:endParaRPr lang="en-US" b="1" dirty="0">
                <a:solidFill>
                  <a:srgbClr val="4F81BD"/>
                </a:solidFill>
              </a:endParaRPr>
            </a:p>
          </p:txBody>
        </p:sp>
      </p:grpSp>
      <p:sp>
        <p:nvSpPr>
          <p:cNvPr id="13" name="Content Placeholder 4"/>
          <p:cNvSpPr txBox="1">
            <a:spLocks/>
          </p:cNvSpPr>
          <p:nvPr/>
        </p:nvSpPr>
        <p:spPr>
          <a:xfrm>
            <a:off x="454992" y="4384261"/>
            <a:ext cx="8689008" cy="1612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800" kern="1200">
                <a:solidFill>
                  <a:schemeClr val="tx1"/>
                </a:solidFill>
                <a:uFillTx/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400" kern="1200">
                <a:solidFill>
                  <a:schemeClr val="tx2"/>
                </a:solidFill>
                <a:uFillTx/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accent1"/>
                </a:solidFill>
                <a:uFillTx/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accent5"/>
                </a:solidFill>
                <a:uFillTx/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bg1">
                    <a:lumMod val="50000"/>
                  </a:schemeClr>
                </a:solidFill>
                <a:uFillTx/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indent="-285750"/>
            <a:r>
              <a:rPr lang="en-US" b="1" dirty="0" err="1" smtClean="0"/>
              <a:t>PyConform</a:t>
            </a:r>
            <a:r>
              <a:rPr lang="en-US" dirty="0" smtClean="0"/>
              <a:t>:  2 utilities</a:t>
            </a:r>
          </a:p>
          <a:p>
            <a:pPr lvl="1"/>
            <a:r>
              <a:rPr lang="en-US" i="1" dirty="0" smtClean="0"/>
              <a:t>Specification</a:t>
            </a:r>
            <a:r>
              <a:rPr lang="en-US" dirty="0" smtClean="0"/>
              <a:t>: creates a “standardization file”</a:t>
            </a:r>
          </a:p>
          <a:p>
            <a:pPr lvl="1"/>
            <a:r>
              <a:rPr lang="en-US" i="1" dirty="0" smtClean="0"/>
              <a:t>Computation</a:t>
            </a:r>
            <a:r>
              <a:rPr lang="en-US" dirty="0" smtClean="0"/>
              <a:t>: parallel graph-based computation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34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68"/>
    </mc:Choice>
    <mc:Fallback xmlns="">
      <p:transition spd="slow" advTm="1096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uFillTx/>
              </a:rPr>
              <a:t>PyConform</a:t>
            </a:r>
            <a:r>
              <a:rPr lang="en-US" dirty="0" smtClean="0">
                <a:uFillTx/>
              </a:rPr>
              <a:t>: </a:t>
            </a:r>
            <a:r>
              <a:rPr lang="en-US" i="1" dirty="0" smtClean="0">
                <a:uFillTx/>
              </a:rPr>
              <a:t>Specification</a:t>
            </a:r>
            <a:endParaRPr lang="en-US" i="1" dirty="0">
              <a:uFillTx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45521"/>
            <a:ext cx="6246191" cy="452596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Get the MIP-specific “standards”:</a:t>
            </a:r>
          </a:p>
          <a:p>
            <a:pPr lvl="1"/>
            <a:r>
              <a:rPr lang="en-US" sz="1800" dirty="0" smtClean="0">
                <a:uFillTx/>
              </a:rPr>
              <a:t>CMOR (from PCMDI/LLNL)</a:t>
            </a:r>
          </a:p>
          <a:p>
            <a:pPr lvl="2"/>
            <a:r>
              <a:rPr lang="en-US" sz="1600" dirty="0" smtClean="0"/>
              <a:t>No clear separation of “specification” from “computation”</a:t>
            </a:r>
          </a:p>
          <a:p>
            <a:pPr lvl="1"/>
            <a:r>
              <a:rPr lang="en-US" sz="1800" dirty="0" err="1" smtClean="0">
                <a:uFillTx/>
              </a:rPr>
              <a:t>DreqPy</a:t>
            </a:r>
            <a:r>
              <a:rPr lang="en-US" sz="1800" dirty="0" smtClean="0">
                <a:uFillTx/>
              </a:rPr>
              <a:t> (from UK Met Office)</a:t>
            </a:r>
          </a:p>
          <a:p>
            <a:pPr lvl="2"/>
            <a:r>
              <a:rPr lang="en-US" sz="1600" dirty="0" smtClean="0"/>
              <a:t>Database-like collection of MIP standards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uFillTx/>
              </a:rPr>
              <a:t>Get the model-specific “definitions”:</a:t>
            </a:r>
          </a:p>
          <a:p>
            <a:pPr lvl="1"/>
            <a:r>
              <a:rPr lang="en-US" sz="1800" dirty="0" smtClean="0">
                <a:uFillTx/>
              </a:rPr>
              <a:t>Requires input from the scientists!</a:t>
            </a:r>
          </a:p>
          <a:p>
            <a:pPr lvl="1"/>
            <a:r>
              <a:rPr lang="en-US" sz="1800" dirty="0" smtClean="0"/>
              <a:t>Slow in producing, but no other way?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uFillTx/>
              </a:rPr>
              <a:t>Combine!</a:t>
            </a:r>
          </a:p>
          <a:p>
            <a:pPr lvl="1"/>
            <a:r>
              <a:rPr lang="en-US" sz="1800" dirty="0" smtClean="0"/>
              <a:t>Serial Python command-line tool</a:t>
            </a:r>
          </a:p>
          <a:p>
            <a:pPr lvl="1"/>
            <a:r>
              <a:rPr lang="en-US" sz="1800" dirty="0" smtClean="0">
                <a:uFillTx/>
              </a:rPr>
              <a:t>Creates a single file used as input in</a:t>
            </a:r>
            <a:r>
              <a:rPr lang="mr-IN" sz="1800" dirty="0" smtClean="0">
                <a:uFillTx/>
              </a:rPr>
              <a:t>…</a:t>
            </a:r>
            <a:endParaRPr lang="en-US" sz="1800" dirty="0" smtClean="0">
              <a:uFillTx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51847" y="6177242"/>
            <a:ext cx="3640413" cy="365125"/>
          </a:xfrm>
        </p:spPr>
        <p:txBody>
          <a:bodyPr/>
          <a:lstStyle/>
          <a:p>
            <a:r>
              <a:rPr lang="en-US" dirty="0"/>
              <a:t>A New Parallel Python Tool for Standardization of ESM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86D6-1A31-F243-9F4B-A296BA07A605}" type="slidenum">
              <a:rPr lang="en-US" smtClean="0">
                <a:uFillTx/>
              </a:rPr>
              <a:t>9</a:t>
            </a:fld>
            <a:endParaRPr lang="en-US">
              <a:uFillTx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80696" y="3692967"/>
            <a:ext cx="2241826" cy="1805960"/>
            <a:chOff x="3390347" y="2378981"/>
            <a:chExt cx="2760870" cy="2204062"/>
          </a:xfrm>
        </p:grpSpPr>
        <p:sp>
          <p:nvSpPr>
            <p:cNvPr id="7" name="Document 6"/>
            <p:cNvSpPr/>
            <p:nvPr/>
          </p:nvSpPr>
          <p:spPr>
            <a:xfrm>
              <a:off x="3434522" y="2738782"/>
              <a:ext cx="2716695" cy="1844261"/>
            </a:xfrm>
            <a:prstGeom prst="flowChart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 smtClean="0">
                  <a:latin typeface="Courier"/>
                  <a:cs typeface="Courier"/>
                </a:rPr>
                <a:t>x = X1 + X2</a:t>
              </a:r>
            </a:p>
            <a:p>
              <a:r>
                <a:rPr lang="en-US" sz="1400" dirty="0" smtClean="0">
                  <a:latin typeface="Courier"/>
                  <a:cs typeface="Courier"/>
                </a:rPr>
                <a:t>y = X1 - X2</a:t>
              </a:r>
            </a:p>
            <a:p>
              <a:r>
                <a:rPr lang="en-US" sz="1400" dirty="0" smtClean="0">
                  <a:latin typeface="Courier"/>
                  <a:cs typeface="Courier"/>
                </a:rPr>
                <a:t>z = Z</a:t>
              </a:r>
            </a:p>
            <a:p>
              <a:r>
                <a:rPr lang="en-US" sz="1400" dirty="0" smtClean="0">
                  <a:latin typeface="Courier"/>
                  <a:cs typeface="Courier"/>
                </a:rPr>
                <a:t>u = function1(U,V)</a:t>
              </a:r>
            </a:p>
            <a:p>
              <a:r>
                <a:rPr lang="en-US" sz="1400" dirty="0" smtClean="0">
                  <a:latin typeface="Courier"/>
                  <a:cs typeface="Courier"/>
                </a:rPr>
                <a:t>v = function2(U,V)</a:t>
              </a:r>
              <a:endParaRPr lang="en-US" sz="1400" dirty="0">
                <a:latin typeface="Courier"/>
                <a:cs typeface="Courier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90347" y="2378981"/>
              <a:ext cx="2745441" cy="34023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Courier"/>
                  <a:cs typeface="Courier"/>
                </a:rPr>
                <a:t>definitions.txt</a:t>
              </a:r>
              <a:endParaRPr lang="en-US" sz="1200" b="1" dirty="0">
                <a:latin typeface="Courier"/>
                <a:cs typeface="Courier"/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6802783" y="2054087"/>
            <a:ext cx="2197652" cy="6736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err="1" smtClean="0">
                <a:latin typeface="Courier"/>
                <a:cs typeface="Courier"/>
              </a:rPr>
              <a:t>DreqPy</a:t>
            </a:r>
            <a:endParaRPr lang="en-US" sz="3200" i="1" dirty="0">
              <a:latin typeface="Courier"/>
              <a:cs typeface="Courier"/>
            </a:endParaRPr>
          </a:p>
        </p:txBody>
      </p:sp>
      <p:sp>
        <p:nvSpPr>
          <p:cNvPr id="10" name="Plus 9"/>
          <p:cNvSpPr/>
          <p:nvPr/>
        </p:nvSpPr>
        <p:spPr>
          <a:xfrm>
            <a:off x="7564782" y="2959652"/>
            <a:ext cx="662609" cy="662609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780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758"/>
    </mc:Choice>
    <mc:Fallback xmlns="">
      <p:transition spd="slow" advTm="1407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6|29.8|24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|9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|13.2|22.1|20.3|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10.9|9.9|21|7.7|7.3|7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30.5|22.4|7|47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|41.1|26.1|14|16.9|4.7|14.5|5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6|11.9|8.7"/>
</p:tagLst>
</file>

<file path=ppt/theme/theme1.xml><?xml version="1.0" encoding="utf-8"?>
<a:theme xmlns:a="http://schemas.openxmlformats.org/drawingml/2006/main" name="NCAR Title Slid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13616</TotalTime>
  <Words>1044</Words>
  <Application>Microsoft Macintosh PowerPoint</Application>
  <PresentationFormat>On-screen Show (4:3)</PresentationFormat>
  <Paragraphs>246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Baskerville Old Face</vt:lpstr>
      <vt:lpstr>Calibri</vt:lpstr>
      <vt:lpstr>Courier</vt:lpstr>
      <vt:lpstr>ＭＳ Ｐゴシック</vt:lpstr>
      <vt:lpstr>Verdana</vt:lpstr>
      <vt:lpstr>Wingdings</vt:lpstr>
      <vt:lpstr>NCAR Title Slide</vt:lpstr>
      <vt:lpstr>Custom Design</vt:lpstr>
      <vt:lpstr>A New Parallel Python Tool for the Standardization of Earth System Model Data</vt:lpstr>
      <vt:lpstr>Big Data in Earth System Modeling</vt:lpstr>
      <vt:lpstr>CESM Publication Workflow</vt:lpstr>
      <vt:lpstr>CESM Publication Workflow</vt:lpstr>
      <vt:lpstr>CESM Publication Workflow</vt:lpstr>
      <vt:lpstr>MIP Data Standards</vt:lpstr>
      <vt:lpstr>The Limitation of Standards</vt:lpstr>
      <vt:lpstr>MIP Data Standardization</vt:lpstr>
      <vt:lpstr>PyConform: Specification</vt:lpstr>
      <vt:lpstr>PyConform: Computation</vt:lpstr>
      <vt:lpstr>Evaluate Nodes: (Almost) anything can be done!</vt:lpstr>
      <vt:lpstr>PyConform: Testing</vt:lpstr>
      <vt:lpstr>Thank you!  Questions?</vt:lpstr>
    </vt:vector>
  </TitlesOfParts>
  <Manager/>
  <Company>UCAR</Company>
  <LinksUpToDate>false</LinksUpToDate>
  <SharedDoc>false</SharedDoc>
  <HyperlinkBase/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PyConform</dc:title>
  <dc:subject/>
  <dc:creator>Kevin Paul</dc:creator>
  <cp:keywords/>
  <dc:description/>
  <cp:lastModifiedBy>Kevin Paul</cp:lastModifiedBy>
  <cp:revision>506</cp:revision>
  <dcterms:created xsi:type="dcterms:W3CDTF">2014-03-28T16:27:36Z</dcterms:created>
  <dcterms:modified xsi:type="dcterms:W3CDTF">2016-12-05T15:27:00Z</dcterms:modified>
  <cp:category/>
</cp:coreProperties>
</file>