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64" r:id="rId6"/>
    <p:sldId id="258" r:id="rId7"/>
    <p:sldId id="259" r:id="rId8"/>
    <p:sldId id="260" r:id="rId9"/>
    <p:sldId id="265" r:id="rId10"/>
    <p:sldId id="261"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3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66DA94-563F-4129-814A-C7A13299C3F3}"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A422F-32EB-4260-9AC8-C965F6D40A84}" type="slidenum">
              <a:rPr lang="en-US" smtClean="0"/>
              <a:t>‹#›</a:t>
            </a:fld>
            <a:endParaRPr lang="en-US"/>
          </a:p>
        </p:txBody>
      </p:sp>
    </p:spTree>
    <p:extLst>
      <p:ext uri="{BB962C8B-B14F-4D97-AF65-F5344CB8AC3E}">
        <p14:creationId xmlns:p14="http://schemas.microsoft.com/office/powerpoint/2010/main" val="3791273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6DA94-563F-4129-814A-C7A13299C3F3}"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A422F-32EB-4260-9AC8-C965F6D40A84}" type="slidenum">
              <a:rPr lang="en-US" smtClean="0"/>
              <a:t>‹#›</a:t>
            </a:fld>
            <a:endParaRPr lang="en-US"/>
          </a:p>
        </p:txBody>
      </p:sp>
    </p:spTree>
    <p:extLst>
      <p:ext uri="{BB962C8B-B14F-4D97-AF65-F5344CB8AC3E}">
        <p14:creationId xmlns:p14="http://schemas.microsoft.com/office/powerpoint/2010/main" val="319478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6DA94-563F-4129-814A-C7A13299C3F3}"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A422F-32EB-4260-9AC8-C965F6D40A84}" type="slidenum">
              <a:rPr lang="en-US" smtClean="0"/>
              <a:t>‹#›</a:t>
            </a:fld>
            <a:endParaRPr lang="en-US"/>
          </a:p>
        </p:txBody>
      </p:sp>
    </p:spTree>
    <p:extLst>
      <p:ext uri="{BB962C8B-B14F-4D97-AF65-F5344CB8AC3E}">
        <p14:creationId xmlns:p14="http://schemas.microsoft.com/office/powerpoint/2010/main" val="290063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6DA94-563F-4129-814A-C7A13299C3F3}"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A422F-32EB-4260-9AC8-C965F6D40A84}" type="slidenum">
              <a:rPr lang="en-US" smtClean="0"/>
              <a:t>‹#›</a:t>
            </a:fld>
            <a:endParaRPr lang="en-US"/>
          </a:p>
        </p:txBody>
      </p:sp>
    </p:spTree>
    <p:extLst>
      <p:ext uri="{BB962C8B-B14F-4D97-AF65-F5344CB8AC3E}">
        <p14:creationId xmlns:p14="http://schemas.microsoft.com/office/powerpoint/2010/main" val="272255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6DA94-563F-4129-814A-C7A13299C3F3}"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A422F-32EB-4260-9AC8-C965F6D40A84}" type="slidenum">
              <a:rPr lang="en-US" smtClean="0"/>
              <a:t>‹#›</a:t>
            </a:fld>
            <a:endParaRPr lang="en-US"/>
          </a:p>
        </p:txBody>
      </p:sp>
    </p:spTree>
    <p:extLst>
      <p:ext uri="{BB962C8B-B14F-4D97-AF65-F5344CB8AC3E}">
        <p14:creationId xmlns:p14="http://schemas.microsoft.com/office/powerpoint/2010/main" val="148197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66DA94-563F-4129-814A-C7A13299C3F3}"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8A422F-32EB-4260-9AC8-C965F6D40A84}" type="slidenum">
              <a:rPr lang="en-US" smtClean="0"/>
              <a:t>‹#›</a:t>
            </a:fld>
            <a:endParaRPr lang="en-US"/>
          </a:p>
        </p:txBody>
      </p:sp>
    </p:spTree>
    <p:extLst>
      <p:ext uri="{BB962C8B-B14F-4D97-AF65-F5344CB8AC3E}">
        <p14:creationId xmlns:p14="http://schemas.microsoft.com/office/powerpoint/2010/main" val="17596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66DA94-563F-4129-814A-C7A13299C3F3}"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8A422F-32EB-4260-9AC8-C965F6D40A84}" type="slidenum">
              <a:rPr lang="en-US" smtClean="0"/>
              <a:t>‹#›</a:t>
            </a:fld>
            <a:endParaRPr lang="en-US"/>
          </a:p>
        </p:txBody>
      </p:sp>
    </p:spTree>
    <p:extLst>
      <p:ext uri="{BB962C8B-B14F-4D97-AF65-F5344CB8AC3E}">
        <p14:creationId xmlns:p14="http://schemas.microsoft.com/office/powerpoint/2010/main" val="387027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6DA94-563F-4129-814A-C7A13299C3F3}"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8A422F-32EB-4260-9AC8-C965F6D40A84}" type="slidenum">
              <a:rPr lang="en-US" smtClean="0"/>
              <a:t>‹#›</a:t>
            </a:fld>
            <a:endParaRPr lang="en-US"/>
          </a:p>
        </p:txBody>
      </p:sp>
    </p:spTree>
    <p:extLst>
      <p:ext uri="{BB962C8B-B14F-4D97-AF65-F5344CB8AC3E}">
        <p14:creationId xmlns:p14="http://schemas.microsoft.com/office/powerpoint/2010/main" val="381895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6DA94-563F-4129-814A-C7A13299C3F3}"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8A422F-32EB-4260-9AC8-C965F6D40A84}" type="slidenum">
              <a:rPr lang="en-US" smtClean="0"/>
              <a:t>‹#›</a:t>
            </a:fld>
            <a:endParaRPr lang="en-US"/>
          </a:p>
        </p:txBody>
      </p:sp>
    </p:spTree>
    <p:extLst>
      <p:ext uri="{BB962C8B-B14F-4D97-AF65-F5344CB8AC3E}">
        <p14:creationId xmlns:p14="http://schemas.microsoft.com/office/powerpoint/2010/main" val="238001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6DA94-563F-4129-814A-C7A13299C3F3}"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8A422F-32EB-4260-9AC8-C965F6D40A84}" type="slidenum">
              <a:rPr lang="en-US" smtClean="0"/>
              <a:t>‹#›</a:t>
            </a:fld>
            <a:endParaRPr lang="en-US"/>
          </a:p>
        </p:txBody>
      </p:sp>
    </p:spTree>
    <p:extLst>
      <p:ext uri="{BB962C8B-B14F-4D97-AF65-F5344CB8AC3E}">
        <p14:creationId xmlns:p14="http://schemas.microsoft.com/office/powerpoint/2010/main" val="380434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6DA94-563F-4129-814A-C7A13299C3F3}"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8A422F-32EB-4260-9AC8-C965F6D40A84}" type="slidenum">
              <a:rPr lang="en-US" smtClean="0"/>
              <a:t>‹#›</a:t>
            </a:fld>
            <a:endParaRPr lang="en-US"/>
          </a:p>
        </p:txBody>
      </p:sp>
    </p:spTree>
    <p:extLst>
      <p:ext uri="{BB962C8B-B14F-4D97-AF65-F5344CB8AC3E}">
        <p14:creationId xmlns:p14="http://schemas.microsoft.com/office/powerpoint/2010/main" val="316586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6DA94-563F-4129-814A-C7A13299C3F3}" type="datetimeFigureOut">
              <a:rPr lang="en-US" smtClean="0"/>
              <a:t>8/7/2019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A422F-32EB-4260-9AC8-C965F6D40A84}" type="slidenum">
              <a:rPr lang="en-US" smtClean="0"/>
              <a:t>‹#›</a:t>
            </a:fld>
            <a:endParaRPr lang="en-US"/>
          </a:p>
        </p:txBody>
      </p:sp>
    </p:spTree>
    <p:extLst>
      <p:ext uri="{BB962C8B-B14F-4D97-AF65-F5344CB8AC3E}">
        <p14:creationId xmlns:p14="http://schemas.microsoft.com/office/powerpoint/2010/main" val="976651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318" y="3056965"/>
            <a:ext cx="9144000" cy="1448080"/>
          </a:xfrm>
        </p:spPr>
        <p:txBody>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Digital Image Processing</a:t>
            </a:r>
            <a:endParaRPr lang="en-US" b="1" dirty="0">
              <a:solidFill>
                <a:schemeClr val="accent1">
                  <a:lumMod val="75000"/>
                </a:schemeClr>
              </a:solidFill>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237130" y="2610504"/>
            <a:ext cx="9144000" cy="539656"/>
          </a:xfrm>
        </p:spPr>
        <p:txBody>
          <a:bodyPr>
            <a:noAutofit/>
          </a:bodyPr>
          <a:lstStyle/>
          <a:p>
            <a:r>
              <a:rPr lang="en-US" sz="4400" dirty="0" smtClean="0"/>
              <a:t>Session 11</a:t>
            </a:r>
            <a:endParaRPr lang="en-US" sz="4400" dirty="0"/>
          </a:p>
        </p:txBody>
      </p:sp>
    </p:spTree>
    <p:extLst>
      <p:ext uri="{BB962C8B-B14F-4D97-AF65-F5344CB8AC3E}">
        <p14:creationId xmlns:p14="http://schemas.microsoft.com/office/powerpoint/2010/main" val="1176669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41" y="107577"/>
            <a:ext cx="10515600" cy="614923"/>
          </a:xfrm>
        </p:spPr>
        <p:txBody>
          <a:bodyPr>
            <a:normAutofit fontScale="90000"/>
          </a:bodyPr>
          <a:lstStyle/>
          <a:p>
            <a:r>
              <a:rPr lang="en-US" b="1" i="0" dirty="0" smtClean="0">
                <a:solidFill>
                  <a:schemeClr val="accent1">
                    <a:lumMod val="75000"/>
                  </a:schemeClr>
                </a:solidFill>
                <a:effectLst/>
                <a:latin typeface="Cambria" panose="02040503050406030204" pitchFamily="18" charset="0"/>
                <a:ea typeface="Cambria" panose="02040503050406030204" pitchFamily="18" charset="0"/>
              </a:rPr>
              <a:t>Image Classification</a:t>
            </a:r>
            <a:endParaRPr lang="en-US" dirty="0">
              <a:solidFill>
                <a:schemeClr val="accent1">
                  <a:lumMod val="75000"/>
                </a:schemeClr>
              </a:solidFill>
              <a:latin typeface="Cambria" panose="02040503050406030204" pitchFamily="18" charset="0"/>
              <a:ea typeface="Cambria" panose="02040503050406030204" pitchFamily="18" charset="0"/>
            </a:endParaRPr>
          </a:p>
        </p:txBody>
      </p:sp>
      <p:pic>
        <p:nvPicPr>
          <p:cNvPr id="3076" name="Picture 4" descr="https://crisp.nus.edu.sg/~research/tutorial/xs32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37" y="1755867"/>
            <a:ext cx="3133725" cy="26479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crisp.nus.edu.sg/~research/tutorial/xsc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045" y="1755866"/>
            <a:ext cx="3133725" cy="26479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3736" y="4644083"/>
            <a:ext cx="3510429" cy="1200329"/>
          </a:xfrm>
          <a:prstGeom prst="rect">
            <a:avLst/>
          </a:prstGeom>
        </p:spPr>
        <p:txBody>
          <a:bodyPr wrap="square">
            <a:spAutoFit/>
          </a:bodyPr>
          <a:lstStyle/>
          <a:p>
            <a:r>
              <a:rPr lang="en-US" b="0" i="0" dirty="0" smtClean="0">
                <a:solidFill>
                  <a:srgbClr val="333333"/>
                </a:solidFill>
                <a:effectLst/>
                <a:latin typeface="Times New Roman" panose="02020603050405020304" pitchFamily="18" charset="0"/>
              </a:rPr>
              <a:t>Thematic map derived from the SPOT image using an unsupervised classification algorithm.</a:t>
            </a:r>
            <a:endParaRPr lang="en-US" dirty="0"/>
          </a:p>
        </p:txBody>
      </p:sp>
      <p:sp>
        <p:nvSpPr>
          <p:cNvPr id="6" name="Rectangle 5"/>
          <p:cNvSpPr/>
          <p:nvPr/>
        </p:nvSpPr>
        <p:spPr>
          <a:xfrm>
            <a:off x="472022" y="4617006"/>
            <a:ext cx="2629887" cy="369332"/>
          </a:xfrm>
          <a:prstGeom prst="rect">
            <a:avLst/>
          </a:prstGeom>
        </p:spPr>
        <p:txBody>
          <a:bodyPr wrap="none">
            <a:spAutoFit/>
          </a:bodyPr>
          <a:lstStyle/>
          <a:p>
            <a:r>
              <a:rPr lang="en-US" b="0" i="0" dirty="0" smtClean="0">
                <a:solidFill>
                  <a:srgbClr val="333333"/>
                </a:solidFill>
                <a:effectLst/>
                <a:latin typeface="Times New Roman" panose="02020603050405020304" pitchFamily="18" charset="0"/>
              </a:rPr>
              <a:t>SPOT multispectral image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93228082"/>
              </p:ext>
            </p:extLst>
          </p:nvPr>
        </p:nvGraphicFramePr>
        <p:xfrm>
          <a:off x="8029148" y="1538288"/>
          <a:ext cx="4016189" cy="4137660"/>
        </p:xfrm>
        <a:graphic>
          <a:graphicData uri="http://schemas.openxmlformats.org/drawingml/2006/table">
            <a:tbl>
              <a:tblPr>
                <a:tableStyleId>{616DA210-FB5B-4158-B5E0-FEB733F419BA}</a:tableStyleId>
              </a:tblPr>
              <a:tblGrid>
                <a:gridCol w="1683124"/>
                <a:gridCol w="2333065"/>
              </a:tblGrid>
              <a:tr h="0">
                <a:tc>
                  <a:txBody>
                    <a:bodyPr/>
                    <a:lstStyle/>
                    <a:p>
                      <a:r>
                        <a:rPr lang="en-US" dirty="0"/>
                        <a:t>Class No.</a:t>
                      </a:r>
                      <a:br>
                        <a:rPr lang="en-US" dirty="0"/>
                      </a:br>
                      <a:r>
                        <a:rPr lang="en-US" dirty="0"/>
                        <a:t>(</a:t>
                      </a:r>
                      <a:r>
                        <a:rPr lang="en-US" dirty="0" err="1"/>
                        <a:t>Colour</a:t>
                      </a:r>
                      <a:r>
                        <a:rPr lang="en-US" dirty="0"/>
                        <a:t> in Map)</a:t>
                      </a:r>
                    </a:p>
                  </a:txBody>
                  <a:tcPr marL="31750" marR="31750" marT="31750" marB="31750" anchor="ctr"/>
                </a:tc>
                <a:tc>
                  <a:txBody>
                    <a:bodyPr/>
                    <a:lstStyle/>
                    <a:p>
                      <a:r>
                        <a:rPr lang="en-US"/>
                        <a:t>Landcover Type</a:t>
                      </a:r>
                    </a:p>
                  </a:txBody>
                  <a:tcPr marL="31750" marR="31750" marT="31750" marB="31750" anchor="ctr"/>
                </a:tc>
              </a:tr>
              <a:tr h="0">
                <a:tc>
                  <a:txBody>
                    <a:bodyPr/>
                    <a:lstStyle/>
                    <a:p>
                      <a:r>
                        <a:rPr lang="en-US"/>
                        <a:t>1 (black)</a:t>
                      </a:r>
                    </a:p>
                  </a:txBody>
                  <a:tcPr marL="31750" marR="31750" marT="31750" marB="31750" anchor="ctr"/>
                </a:tc>
                <a:tc>
                  <a:txBody>
                    <a:bodyPr/>
                    <a:lstStyle/>
                    <a:p>
                      <a:r>
                        <a:rPr lang="en-US">
                          <a:effectLst/>
                        </a:rPr>
                        <a:t>Clear water</a:t>
                      </a:r>
                      <a:endParaRPr lang="en-US">
                        <a:solidFill>
                          <a:srgbClr val="333333"/>
                        </a:solidFill>
                        <a:effectLst/>
                      </a:endParaRPr>
                    </a:p>
                  </a:txBody>
                  <a:tcPr marL="31750" marR="31750" marT="31750" marB="31750" anchor="ctr"/>
                </a:tc>
              </a:tr>
              <a:tr h="0">
                <a:tc>
                  <a:txBody>
                    <a:bodyPr/>
                    <a:lstStyle/>
                    <a:p>
                      <a:r>
                        <a:rPr lang="en-US"/>
                        <a:t>2 (green)</a:t>
                      </a:r>
                    </a:p>
                  </a:txBody>
                  <a:tcPr marL="31750" marR="31750" marT="31750" marB="31750" anchor="ctr"/>
                </a:tc>
                <a:tc>
                  <a:txBody>
                    <a:bodyPr/>
                    <a:lstStyle/>
                    <a:p>
                      <a:r>
                        <a:rPr lang="en-US">
                          <a:effectLst/>
                        </a:rPr>
                        <a:t>Dense Forest with closed canopy</a:t>
                      </a:r>
                      <a:endParaRPr lang="en-US">
                        <a:solidFill>
                          <a:srgbClr val="333333"/>
                        </a:solidFill>
                        <a:effectLst/>
                      </a:endParaRPr>
                    </a:p>
                  </a:txBody>
                  <a:tcPr marL="31750" marR="31750" marT="31750" marB="31750" anchor="ctr"/>
                </a:tc>
              </a:tr>
              <a:tr h="0">
                <a:tc>
                  <a:txBody>
                    <a:bodyPr/>
                    <a:lstStyle/>
                    <a:p>
                      <a:r>
                        <a:rPr lang="en-US"/>
                        <a:t>3 (yellow)</a:t>
                      </a:r>
                    </a:p>
                  </a:txBody>
                  <a:tcPr marL="31750" marR="31750" marT="31750" marB="31750" anchor="ctr"/>
                </a:tc>
                <a:tc>
                  <a:txBody>
                    <a:bodyPr/>
                    <a:lstStyle/>
                    <a:p>
                      <a:r>
                        <a:rPr lang="en-US">
                          <a:effectLst/>
                        </a:rPr>
                        <a:t>Shrubs, Less dense forest</a:t>
                      </a:r>
                      <a:endParaRPr lang="en-US">
                        <a:solidFill>
                          <a:srgbClr val="333333"/>
                        </a:solidFill>
                        <a:effectLst/>
                      </a:endParaRPr>
                    </a:p>
                  </a:txBody>
                  <a:tcPr marL="31750" marR="31750" marT="31750" marB="31750" anchor="ctr"/>
                </a:tc>
              </a:tr>
              <a:tr h="0">
                <a:tc>
                  <a:txBody>
                    <a:bodyPr/>
                    <a:lstStyle/>
                    <a:p>
                      <a:r>
                        <a:rPr lang="en-US"/>
                        <a:t>4 (orange)</a:t>
                      </a:r>
                    </a:p>
                  </a:txBody>
                  <a:tcPr marL="31750" marR="31750" marT="31750" marB="31750" anchor="ctr"/>
                </a:tc>
                <a:tc>
                  <a:txBody>
                    <a:bodyPr/>
                    <a:lstStyle/>
                    <a:p>
                      <a:r>
                        <a:rPr lang="en-US">
                          <a:effectLst/>
                        </a:rPr>
                        <a:t>Grass</a:t>
                      </a:r>
                      <a:endParaRPr lang="en-US">
                        <a:solidFill>
                          <a:srgbClr val="333333"/>
                        </a:solidFill>
                        <a:effectLst/>
                      </a:endParaRPr>
                    </a:p>
                  </a:txBody>
                  <a:tcPr marL="31750" marR="31750" marT="31750" marB="31750" anchor="ctr"/>
                </a:tc>
              </a:tr>
              <a:tr h="0">
                <a:tc>
                  <a:txBody>
                    <a:bodyPr/>
                    <a:lstStyle/>
                    <a:p>
                      <a:r>
                        <a:rPr lang="en-US"/>
                        <a:t>5 (cyan)</a:t>
                      </a:r>
                    </a:p>
                  </a:txBody>
                  <a:tcPr marL="31750" marR="31750" marT="31750" marB="31750" anchor="ctr"/>
                </a:tc>
                <a:tc>
                  <a:txBody>
                    <a:bodyPr/>
                    <a:lstStyle/>
                    <a:p>
                      <a:r>
                        <a:rPr lang="en-US">
                          <a:effectLst/>
                        </a:rPr>
                        <a:t>Bare soil, built-up areas</a:t>
                      </a:r>
                      <a:endParaRPr lang="en-US">
                        <a:solidFill>
                          <a:srgbClr val="333333"/>
                        </a:solidFill>
                        <a:effectLst/>
                      </a:endParaRPr>
                    </a:p>
                  </a:txBody>
                  <a:tcPr marL="31750" marR="31750" marT="31750" marB="31750" anchor="ctr"/>
                </a:tc>
              </a:tr>
              <a:tr h="0">
                <a:tc>
                  <a:txBody>
                    <a:bodyPr/>
                    <a:lstStyle/>
                    <a:p>
                      <a:r>
                        <a:rPr lang="en-US"/>
                        <a:t>6 (blue)</a:t>
                      </a:r>
                    </a:p>
                  </a:txBody>
                  <a:tcPr marL="31750" marR="31750" marT="31750" marB="31750" anchor="ctr"/>
                </a:tc>
                <a:tc>
                  <a:txBody>
                    <a:bodyPr/>
                    <a:lstStyle/>
                    <a:p>
                      <a:r>
                        <a:rPr lang="en-US">
                          <a:effectLst/>
                        </a:rPr>
                        <a:t>Turbid water, bare soil, built-up areas</a:t>
                      </a:r>
                      <a:endParaRPr lang="en-US">
                        <a:solidFill>
                          <a:srgbClr val="333333"/>
                        </a:solidFill>
                        <a:effectLst/>
                      </a:endParaRPr>
                    </a:p>
                  </a:txBody>
                  <a:tcPr marL="31750" marR="31750" marT="31750" marB="31750" anchor="ctr"/>
                </a:tc>
              </a:tr>
              <a:tr h="0">
                <a:tc>
                  <a:txBody>
                    <a:bodyPr/>
                    <a:lstStyle/>
                    <a:p>
                      <a:r>
                        <a:rPr lang="en-US"/>
                        <a:t>7 (red)</a:t>
                      </a:r>
                    </a:p>
                  </a:txBody>
                  <a:tcPr marL="31750" marR="31750" marT="31750" marB="31750" anchor="ctr"/>
                </a:tc>
                <a:tc>
                  <a:txBody>
                    <a:bodyPr/>
                    <a:lstStyle/>
                    <a:p>
                      <a:r>
                        <a:rPr lang="en-US">
                          <a:effectLst/>
                        </a:rPr>
                        <a:t>bare soil, built-up areas</a:t>
                      </a:r>
                      <a:endParaRPr lang="en-US">
                        <a:solidFill>
                          <a:srgbClr val="333333"/>
                        </a:solidFill>
                        <a:effectLst/>
                      </a:endParaRPr>
                    </a:p>
                  </a:txBody>
                  <a:tcPr marL="31750" marR="31750" marT="31750" marB="31750" anchor="ctr"/>
                </a:tc>
              </a:tr>
              <a:tr h="0">
                <a:tc>
                  <a:txBody>
                    <a:bodyPr/>
                    <a:lstStyle/>
                    <a:p>
                      <a:r>
                        <a:rPr lang="en-US"/>
                        <a:t>8 (white)</a:t>
                      </a:r>
                    </a:p>
                  </a:txBody>
                  <a:tcPr marL="31750" marR="31750" marT="31750" marB="31750" anchor="ctr"/>
                </a:tc>
                <a:tc>
                  <a:txBody>
                    <a:bodyPr/>
                    <a:lstStyle/>
                    <a:p>
                      <a:r>
                        <a:rPr lang="en-US" dirty="0">
                          <a:effectLst/>
                        </a:rPr>
                        <a:t>bare soil, built-up areas</a:t>
                      </a:r>
                      <a:endParaRPr lang="en-US" dirty="0">
                        <a:solidFill>
                          <a:srgbClr val="333333"/>
                        </a:solidFill>
                        <a:effectLst/>
                      </a:endParaRPr>
                    </a:p>
                  </a:txBody>
                  <a:tcPr marL="31750" marR="31750" marT="31750" marB="31750" anchor="ctr"/>
                </a:tc>
              </a:tr>
            </a:tbl>
          </a:graphicData>
        </a:graphic>
      </p:graphicFrame>
      <p:sp>
        <p:nvSpPr>
          <p:cNvPr id="8" name="Rectangle 7"/>
          <p:cNvSpPr/>
          <p:nvPr/>
        </p:nvSpPr>
        <p:spPr>
          <a:xfrm>
            <a:off x="287483" y="698439"/>
            <a:ext cx="11504279" cy="646331"/>
          </a:xfrm>
          <a:prstGeom prst="rect">
            <a:avLst/>
          </a:prstGeom>
        </p:spPr>
        <p:txBody>
          <a:bodyPr wrap="square">
            <a:spAutoFit/>
          </a:bodyPr>
          <a:lstStyle/>
          <a:p>
            <a:pPr algn="just"/>
            <a:r>
              <a:rPr lang="en-US" b="0" i="0" dirty="0" smtClean="0">
                <a:solidFill>
                  <a:srgbClr val="333333"/>
                </a:solidFill>
                <a:effectLst/>
                <a:latin typeface="Times New Roman" panose="02020603050405020304" pitchFamily="18" charset="0"/>
              </a:rPr>
              <a:t>The following image shows an example of a thematic map. This map was derived from the multispectral SPOT image using an unsupervised classification algorithm.</a:t>
            </a:r>
            <a:endParaRPr lang="en-US" b="0" i="0" dirty="0">
              <a:solidFill>
                <a:srgbClr val="333333"/>
              </a:solidFill>
              <a:effectLst/>
              <a:latin typeface="Times New Roman" panose="02020603050405020304" pitchFamily="18" charset="0"/>
            </a:endParaRPr>
          </a:p>
        </p:txBody>
      </p:sp>
      <p:sp>
        <p:nvSpPr>
          <p:cNvPr id="11" name="Chevron 10"/>
          <p:cNvSpPr/>
          <p:nvPr/>
        </p:nvSpPr>
        <p:spPr>
          <a:xfrm>
            <a:off x="3582080" y="2707805"/>
            <a:ext cx="421341" cy="74407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6655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FF0000"/>
                </a:solidFill>
              </a:rPr>
              <a:t>Accuracy of Image Classification – Presentation tomorrow</a:t>
            </a:r>
            <a:endParaRPr lang="en-US" sz="3600" b="1" dirty="0">
              <a:solidFill>
                <a:srgbClr val="FF0000"/>
              </a:solidFill>
            </a:endParaRPr>
          </a:p>
        </p:txBody>
      </p:sp>
      <p:sp>
        <p:nvSpPr>
          <p:cNvPr id="3" name="Content Placeholder 2"/>
          <p:cNvSpPr>
            <a:spLocks noGrp="1"/>
          </p:cNvSpPr>
          <p:nvPr>
            <p:ph idx="1"/>
          </p:nvPr>
        </p:nvSpPr>
        <p:spPr>
          <a:xfrm>
            <a:off x="618565" y="1690688"/>
            <a:ext cx="10735235" cy="4486275"/>
          </a:xfrm>
        </p:spPr>
        <p:txBody>
          <a:bodyPr>
            <a:normAutofit lnSpcReduction="10000"/>
          </a:bodyPr>
          <a:lstStyle/>
          <a:p>
            <a:pPr marL="0" indent="0">
              <a:buNone/>
            </a:pPr>
            <a:r>
              <a:rPr lang="en-US" b="1" dirty="0" smtClean="0"/>
              <a:t>5 minutes presentation tomorrow for each!!</a:t>
            </a:r>
          </a:p>
          <a:p>
            <a:pPr marL="0" indent="0">
              <a:buNone/>
            </a:pPr>
            <a:r>
              <a:rPr lang="en-US" b="1" dirty="0" smtClean="0"/>
              <a:t>Should cover the following:</a:t>
            </a:r>
          </a:p>
          <a:p>
            <a:pPr marL="514350" indent="-514350">
              <a:buAutoNum type="alphaLcPeriod"/>
            </a:pPr>
            <a:r>
              <a:rPr lang="en-US" dirty="0" smtClean="0"/>
              <a:t>Image classification technique: Pixel based and object based</a:t>
            </a:r>
          </a:p>
          <a:p>
            <a:pPr marL="514350" indent="-514350">
              <a:buAutoNum type="alphaLcPeriod"/>
            </a:pPr>
            <a:r>
              <a:rPr lang="en-US" dirty="0" smtClean="0"/>
              <a:t>Types of unsupervised classification method</a:t>
            </a:r>
          </a:p>
          <a:p>
            <a:pPr marL="514350" indent="-514350">
              <a:buAutoNum type="alphaLcPeriod"/>
            </a:pPr>
            <a:r>
              <a:rPr lang="en-US" dirty="0" smtClean="0"/>
              <a:t>User Accuracy</a:t>
            </a:r>
          </a:p>
          <a:p>
            <a:pPr marL="514350" indent="-514350">
              <a:buAutoNum type="alphaLcPeriod"/>
            </a:pPr>
            <a:r>
              <a:rPr lang="en-US" dirty="0" smtClean="0"/>
              <a:t>Producer Accuracy</a:t>
            </a:r>
          </a:p>
          <a:p>
            <a:pPr marL="514350" indent="-514350">
              <a:buAutoNum type="alphaLcPeriod"/>
            </a:pPr>
            <a:r>
              <a:rPr lang="en-US" dirty="0" smtClean="0"/>
              <a:t>Confusion Matrix</a:t>
            </a:r>
          </a:p>
          <a:p>
            <a:pPr marL="514350" indent="-514350">
              <a:buAutoNum type="alphaLcPeriod"/>
            </a:pPr>
            <a:r>
              <a:rPr lang="en-US" dirty="0" smtClean="0"/>
              <a:t>Kappa Statistics</a:t>
            </a:r>
          </a:p>
          <a:p>
            <a:pPr marL="514350" indent="-514350">
              <a:buAutoNum type="alphaLcPeriod"/>
            </a:pPr>
            <a:r>
              <a:rPr lang="en-US" dirty="0" smtClean="0"/>
              <a:t>Types of image enhancement</a:t>
            </a:r>
            <a:endParaRPr lang="en-US" dirty="0"/>
          </a:p>
        </p:txBody>
      </p:sp>
    </p:spTree>
    <p:extLst>
      <p:ext uri="{BB962C8B-B14F-4D97-AF65-F5344CB8AC3E}">
        <p14:creationId xmlns:p14="http://schemas.microsoft.com/office/powerpoint/2010/main" val="191580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End of Session</a:t>
            </a:r>
            <a:endParaRPr lang="en-US"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6511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solidFill>
                  <a:schemeClr val="tx2"/>
                </a:solidFill>
              </a:rPr>
              <a:t>Image Rectification</a:t>
            </a:r>
            <a:endParaRPr lang="en-US" sz="6600" b="1" dirty="0">
              <a:solidFill>
                <a:schemeClr val="tx2"/>
              </a:solidFill>
            </a:endParaRPr>
          </a:p>
        </p:txBody>
      </p:sp>
      <p:sp>
        <p:nvSpPr>
          <p:cNvPr id="3" name="Content Placeholder 2"/>
          <p:cNvSpPr>
            <a:spLocks noGrp="1"/>
          </p:cNvSpPr>
          <p:nvPr>
            <p:ph idx="1"/>
          </p:nvPr>
        </p:nvSpPr>
        <p:spPr/>
        <p:txBody>
          <a:bodyPr>
            <a:normAutofit/>
          </a:bodyPr>
          <a:lstStyle/>
          <a:p>
            <a:r>
              <a:rPr lang="en-US" sz="4000" dirty="0" smtClean="0"/>
              <a:t>Satellite imagery are not in ready to use format due to several limitations such as geometric accuracy, environmental conditions such as haze etc.</a:t>
            </a:r>
            <a:endParaRPr lang="en-US" sz="4000" dirty="0"/>
          </a:p>
        </p:txBody>
      </p:sp>
    </p:spTree>
    <p:extLst>
      <p:ext uri="{BB962C8B-B14F-4D97-AF65-F5344CB8AC3E}">
        <p14:creationId xmlns:p14="http://schemas.microsoft.com/office/powerpoint/2010/main" val="2038932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6797"/>
            <a:ext cx="10515600" cy="307228"/>
          </a:xfrm>
        </p:spPr>
        <p:txBody>
          <a:bodyPr>
            <a:normAutofit fontScale="90000"/>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Pre-Processing</a:t>
            </a:r>
            <a:br>
              <a:rPr lang="en-US" b="1" dirty="0" smtClean="0">
                <a:solidFill>
                  <a:schemeClr val="accent1">
                    <a:lumMod val="75000"/>
                  </a:schemeClr>
                </a:solidFill>
                <a:latin typeface="Cambria" panose="02040503050406030204" pitchFamily="18" charset="0"/>
                <a:ea typeface="Cambria" panose="02040503050406030204" pitchFamily="18" charset="0"/>
              </a:rPr>
            </a:br>
            <a:endParaRPr lang="en-US" b="1" dirty="0">
              <a:solidFill>
                <a:schemeClr val="accent1">
                  <a:lumMod val="75000"/>
                </a:schemeClr>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201271"/>
            <a:ext cx="10515600" cy="4975692"/>
          </a:xfrm>
        </p:spPr>
        <p:txBody>
          <a:bodyPr>
            <a:normAutofit fontScale="92500" lnSpcReduction="10000"/>
          </a:bodyPr>
          <a:lstStyle/>
          <a:p>
            <a:r>
              <a:rPr lang="en-US" dirty="0" smtClean="0"/>
              <a:t>Prior </a:t>
            </a:r>
            <a:r>
              <a:rPr lang="en-US" dirty="0"/>
              <a:t>to data analysis, initial processing on the raw data is usually carried out to correct for any distortion due to the characteristics of the imaging system and imaging conditions. </a:t>
            </a:r>
            <a:endParaRPr lang="en-US" dirty="0" smtClean="0"/>
          </a:p>
          <a:p>
            <a:r>
              <a:rPr lang="en-US" dirty="0" smtClean="0"/>
              <a:t>Depending </a:t>
            </a:r>
            <a:r>
              <a:rPr lang="en-US" dirty="0"/>
              <a:t>on the user's requirement, some standard correction procedures may be carried out by the ground station operators before the data is delivered to the end-user. </a:t>
            </a:r>
            <a:endParaRPr lang="en-US" dirty="0" smtClean="0"/>
          </a:p>
          <a:p>
            <a:r>
              <a:rPr lang="en-US" dirty="0" smtClean="0"/>
              <a:t>These </a:t>
            </a:r>
            <a:r>
              <a:rPr lang="en-US" dirty="0"/>
              <a:t>procedures include </a:t>
            </a:r>
            <a:r>
              <a:rPr lang="en-US" b="1" dirty="0"/>
              <a:t>radiometric correction</a:t>
            </a:r>
            <a:r>
              <a:rPr lang="en-US" dirty="0"/>
              <a:t> to correct for uneven sensor response over the whole image </a:t>
            </a:r>
            <a:r>
              <a:rPr lang="en-US" dirty="0" smtClean="0"/>
              <a:t>and</a:t>
            </a:r>
          </a:p>
          <a:p>
            <a:r>
              <a:rPr lang="en-US" dirty="0"/>
              <a:t> </a:t>
            </a:r>
            <a:r>
              <a:rPr lang="en-US" b="1" dirty="0"/>
              <a:t>geometric correction</a:t>
            </a:r>
            <a:r>
              <a:rPr lang="en-US" dirty="0"/>
              <a:t> to correct for geometric distortion due to Earth's rotation and other imaging conditions (such as oblique viewing). The image may also be transformed to conform to a specific map projection system. Furthermore, if accurate geographical location of an area on the image needs to be known, ground control points (GCP's) are used to register the image to a precise map (</a:t>
            </a:r>
            <a:r>
              <a:rPr lang="en-US" b="1" dirty="0"/>
              <a:t>geo-referencing</a:t>
            </a:r>
            <a:r>
              <a:rPr lang="en-US" dirty="0"/>
              <a:t>).</a:t>
            </a:r>
          </a:p>
        </p:txBody>
      </p:sp>
    </p:spTree>
    <p:extLst>
      <p:ext uri="{BB962C8B-B14F-4D97-AF65-F5344CB8AC3E}">
        <p14:creationId xmlns:p14="http://schemas.microsoft.com/office/powerpoint/2010/main" val="197195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676400" y="228600"/>
            <a:ext cx="8763000" cy="533400"/>
          </a:xfrm>
        </p:spPr>
        <p:txBody>
          <a:bodyPr>
            <a:noAutofit/>
          </a:bodyPr>
          <a:lstStyle/>
          <a:p>
            <a:pPr eaLnBrk="1" hangingPunct="1"/>
            <a:r>
              <a:rPr lang="en-US" altLang="en-US" sz="4000" b="1" dirty="0">
                <a:solidFill>
                  <a:srgbClr val="0070C0"/>
                </a:solidFill>
              </a:rPr>
              <a:t>Geometric Distortions: What and why</a:t>
            </a:r>
          </a:p>
        </p:txBody>
      </p:sp>
      <p:sp>
        <p:nvSpPr>
          <p:cNvPr id="12291" name="Rectangle 3"/>
          <p:cNvSpPr>
            <a:spLocks noGrp="1" noChangeArrowheads="1"/>
          </p:cNvSpPr>
          <p:nvPr>
            <p:ph type="body" idx="1"/>
          </p:nvPr>
        </p:nvSpPr>
        <p:spPr>
          <a:xfrm>
            <a:off x="414067" y="1143000"/>
            <a:ext cx="11248845" cy="5181600"/>
          </a:xfrm>
        </p:spPr>
        <p:txBody>
          <a:bodyPr>
            <a:noAutofit/>
          </a:bodyPr>
          <a:lstStyle/>
          <a:p>
            <a:pPr eaLnBrk="1" hangingPunct="1">
              <a:lnSpc>
                <a:spcPct val="80000"/>
              </a:lnSpc>
            </a:pPr>
            <a:r>
              <a:rPr lang="en-US" altLang="en-US" dirty="0"/>
              <a:t>Remotely sensed imagery typically exhibits </a:t>
            </a:r>
            <a:r>
              <a:rPr lang="en-US" altLang="en-US" b="1" i="1" dirty="0"/>
              <a:t>internal</a:t>
            </a:r>
            <a:r>
              <a:rPr lang="en-US" altLang="en-US" dirty="0"/>
              <a:t> and </a:t>
            </a:r>
            <a:r>
              <a:rPr lang="en-US" altLang="en-US" b="1" i="1" dirty="0"/>
              <a:t>external</a:t>
            </a:r>
            <a:r>
              <a:rPr lang="en-US" altLang="en-US" dirty="0"/>
              <a:t> </a:t>
            </a:r>
            <a:r>
              <a:rPr lang="en-US" altLang="en-US" i="1" dirty="0"/>
              <a:t>geometric</a:t>
            </a:r>
            <a:r>
              <a:rPr lang="en-US" altLang="en-US" dirty="0"/>
              <a:t> </a:t>
            </a:r>
            <a:r>
              <a:rPr lang="en-US" altLang="en-US" i="1" dirty="0"/>
              <a:t>error.</a:t>
            </a:r>
            <a:r>
              <a:rPr lang="en-US" altLang="en-US" dirty="0"/>
              <a:t> It is important to recognize the source of the internal and external error and whether it is </a:t>
            </a:r>
            <a:r>
              <a:rPr lang="en-US" altLang="en-US" b="1" i="1" dirty="0"/>
              <a:t>systematic</a:t>
            </a:r>
            <a:r>
              <a:rPr lang="en-US" altLang="en-US" i="1" dirty="0"/>
              <a:t> </a:t>
            </a:r>
            <a:r>
              <a:rPr lang="en-US" altLang="en-US" dirty="0"/>
              <a:t>(predictable)</a:t>
            </a:r>
            <a:r>
              <a:rPr lang="en-US" altLang="en-US" i="1" dirty="0"/>
              <a:t> </a:t>
            </a:r>
            <a:r>
              <a:rPr lang="en-US" altLang="en-US" dirty="0"/>
              <a:t>or</a:t>
            </a:r>
            <a:r>
              <a:rPr lang="en-US" altLang="en-US" i="1" dirty="0"/>
              <a:t> </a:t>
            </a:r>
            <a:r>
              <a:rPr lang="en-US" altLang="en-US" b="1" i="1" dirty="0"/>
              <a:t>nonsystematic</a:t>
            </a:r>
            <a:r>
              <a:rPr lang="en-US" altLang="en-US" i="1" dirty="0"/>
              <a:t> </a:t>
            </a:r>
            <a:r>
              <a:rPr lang="en-US" altLang="en-US" dirty="0"/>
              <a:t>(random). Systematic geometric error is generally easier to identify and correct than random geometric error</a:t>
            </a:r>
          </a:p>
          <a:p>
            <a:pPr eaLnBrk="1" hangingPunct="1">
              <a:lnSpc>
                <a:spcPct val="80000"/>
              </a:lnSpc>
            </a:pPr>
            <a:r>
              <a:rPr lang="en-US" altLang="en-US" dirty="0"/>
              <a:t>It is usually necessary to </a:t>
            </a:r>
            <a:r>
              <a:rPr lang="en-US" altLang="en-US" i="1" dirty="0"/>
              <a:t>preprocess</a:t>
            </a:r>
            <a:r>
              <a:rPr lang="en-US" altLang="en-US" dirty="0"/>
              <a:t> remotely sensed data and remove geometric distortion so that individual picture elements (pixels) are in their </a:t>
            </a:r>
            <a:r>
              <a:rPr lang="en-US" altLang="en-US" b="1" dirty="0"/>
              <a:t>proper </a:t>
            </a:r>
            <a:r>
              <a:rPr lang="en-US" altLang="en-US" b="1" dirty="0" err="1" smtClean="0"/>
              <a:t>planimetric</a:t>
            </a:r>
            <a:r>
              <a:rPr lang="en-US" altLang="en-US" b="1" dirty="0" smtClean="0"/>
              <a:t> </a:t>
            </a:r>
            <a:r>
              <a:rPr lang="en-US" altLang="en-US" b="1" dirty="0"/>
              <a:t>(</a:t>
            </a:r>
            <a:r>
              <a:rPr lang="en-US" altLang="en-US" b="1" i="1" dirty="0"/>
              <a:t>x, y</a:t>
            </a:r>
            <a:r>
              <a:rPr lang="en-US" altLang="en-US" b="1" dirty="0"/>
              <a:t>) map locations</a:t>
            </a:r>
            <a:r>
              <a:rPr lang="en-US" altLang="en-US" dirty="0"/>
              <a:t>. </a:t>
            </a:r>
          </a:p>
          <a:p>
            <a:pPr eaLnBrk="1" hangingPunct="1">
              <a:lnSpc>
                <a:spcPct val="80000"/>
              </a:lnSpc>
            </a:pPr>
            <a:r>
              <a:rPr lang="en-US" altLang="en-US" dirty="0"/>
              <a:t>This allows remote sensing–derived information to be related to other thematic information in geographic information systems (GIS) or spatial decision support systems (SDSS). </a:t>
            </a:r>
          </a:p>
          <a:p>
            <a:pPr eaLnBrk="1" hangingPunct="1">
              <a:lnSpc>
                <a:spcPct val="80000"/>
              </a:lnSpc>
            </a:pPr>
            <a:r>
              <a:rPr lang="en-US" altLang="en-US" i="1" dirty="0"/>
              <a:t>Geometrically corrected imagery</a:t>
            </a:r>
            <a:r>
              <a:rPr lang="en-US" altLang="en-US" dirty="0"/>
              <a:t> can be used to extract accurate distance, polygon area, and direction (bearing) information.</a:t>
            </a:r>
          </a:p>
        </p:txBody>
      </p:sp>
    </p:spTree>
    <p:extLst>
      <p:ext uri="{BB962C8B-B14F-4D97-AF65-F5344CB8AC3E}">
        <p14:creationId xmlns:p14="http://schemas.microsoft.com/office/powerpoint/2010/main" val="2545196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3475" y="227103"/>
            <a:ext cx="10515600" cy="1325563"/>
          </a:xfrm>
        </p:spPr>
        <p:txBody>
          <a:bodyPr/>
          <a:lstStyle/>
          <a:p>
            <a:pPr eaLnBrk="1" hangingPunct="1"/>
            <a:r>
              <a:rPr lang="en-US" altLang="en-US" b="1" dirty="0" smtClean="0"/>
              <a:t>Geometric distortions</a:t>
            </a:r>
          </a:p>
        </p:txBody>
      </p:sp>
      <p:sp>
        <p:nvSpPr>
          <p:cNvPr id="13315" name="Rectangle 3"/>
          <p:cNvSpPr>
            <a:spLocks noGrp="1" noChangeArrowheads="1"/>
          </p:cNvSpPr>
          <p:nvPr>
            <p:ph type="body" idx="1"/>
          </p:nvPr>
        </p:nvSpPr>
        <p:spPr>
          <a:xfrm>
            <a:off x="751936" y="1359798"/>
            <a:ext cx="10515600" cy="4351338"/>
          </a:xfrm>
        </p:spPr>
        <p:txBody>
          <a:bodyPr>
            <a:noAutofit/>
          </a:bodyPr>
          <a:lstStyle/>
          <a:p>
            <a:pPr marL="342900" indent="-342900">
              <a:buNone/>
            </a:pPr>
            <a:r>
              <a:rPr lang="en-US" altLang="en-US" dirty="0"/>
              <a:t>	All remote sensing imagery are inherently subject to geometric distortions. These distortions may be due to several factors, including: </a:t>
            </a:r>
          </a:p>
          <a:p>
            <a:pPr marL="742950" lvl="1" indent="-285750"/>
            <a:r>
              <a:rPr lang="en-US" altLang="en-US" dirty="0"/>
              <a:t>The perspective of the sensor optics</a:t>
            </a:r>
          </a:p>
          <a:p>
            <a:pPr marL="742950" lvl="1" indent="-285750"/>
            <a:r>
              <a:rPr lang="en-US" altLang="en-US" dirty="0"/>
              <a:t>The motion of the scanning system</a:t>
            </a:r>
          </a:p>
          <a:p>
            <a:pPr marL="742950" lvl="1" indent="-285750"/>
            <a:r>
              <a:rPr lang="en-US" altLang="en-US" dirty="0"/>
              <a:t>The motion of the platform</a:t>
            </a:r>
          </a:p>
          <a:p>
            <a:pPr marL="742950" lvl="1" indent="-285750"/>
            <a:r>
              <a:rPr lang="en-US" altLang="en-US" dirty="0"/>
              <a:t>The platform altitude, attitude,  and velocity</a:t>
            </a:r>
          </a:p>
          <a:p>
            <a:pPr marL="742950" lvl="1" indent="-285750"/>
            <a:r>
              <a:rPr lang="en-US" altLang="en-US" dirty="0"/>
              <a:t>The terrain relief; and</a:t>
            </a:r>
          </a:p>
          <a:p>
            <a:pPr marL="742950" lvl="1" indent="-285750"/>
            <a:r>
              <a:rPr lang="en-US" altLang="en-US" dirty="0"/>
              <a:t>The curvature and rotation of the Earth. </a:t>
            </a:r>
          </a:p>
          <a:p>
            <a:pPr marL="342900" indent="-342900">
              <a:buNone/>
            </a:pPr>
            <a:r>
              <a:rPr lang="en-US" altLang="en-US" dirty="0"/>
              <a:t>	</a:t>
            </a:r>
            <a:r>
              <a:rPr lang="en-US" altLang="en-US" dirty="0" smtClean="0"/>
              <a:t>Geometric </a:t>
            </a:r>
            <a:r>
              <a:rPr lang="en-US" altLang="en-US" dirty="0"/>
              <a:t>corrections are intended to compensate  for  these  distortions  so  that  the  geometric representation of the imagery will be as close as possible to the real world. </a:t>
            </a:r>
          </a:p>
        </p:txBody>
      </p:sp>
    </p:spTree>
    <p:extLst>
      <p:ext uri="{BB962C8B-B14F-4D97-AF65-F5344CB8AC3E}">
        <p14:creationId xmlns:p14="http://schemas.microsoft.com/office/powerpoint/2010/main" val="2218009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smtClean="0">
                <a:solidFill>
                  <a:schemeClr val="accent1">
                    <a:lumMod val="75000"/>
                  </a:schemeClr>
                </a:solidFill>
              </a:rPr>
              <a:t>Image Enhancement</a:t>
            </a:r>
            <a:br>
              <a:rPr lang="en-US" b="1" dirty="0" smtClean="0">
                <a:solidFill>
                  <a:schemeClr val="accent1">
                    <a:lumMod val="75000"/>
                  </a:schemeClr>
                </a:solidFill>
              </a:rPr>
            </a:br>
            <a:endParaRPr lang="en-US" dirty="0"/>
          </a:p>
        </p:txBody>
      </p:sp>
      <p:sp>
        <p:nvSpPr>
          <p:cNvPr id="3" name="Content Placeholder 2"/>
          <p:cNvSpPr>
            <a:spLocks noGrp="1"/>
          </p:cNvSpPr>
          <p:nvPr>
            <p:ph idx="1"/>
          </p:nvPr>
        </p:nvSpPr>
        <p:spPr/>
        <p:txBody>
          <a:bodyPr/>
          <a:lstStyle/>
          <a:p>
            <a:r>
              <a:rPr lang="en-US" dirty="0" smtClean="0"/>
              <a:t>In </a:t>
            </a:r>
            <a:r>
              <a:rPr lang="en-US" dirty="0"/>
              <a:t>order to aid visual interpretation, visual appearance of the objects in the image can be improved by </a:t>
            </a:r>
            <a:r>
              <a:rPr lang="en-US" b="1" dirty="0"/>
              <a:t>image enhancement</a:t>
            </a:r>
            <a:r>
              <a:rPr lang="en-US" dirty="0"/>
              <a:t> techniques such as grey level stretching to improve the contrast and spatial filtering for enhancing the edges. An example of an enhancement procedure is shown here. </a:t>
            </a:r>
          </a:p>
        </p:txBody>
      </p:sp>
    </p:spTree>
    <p:extLst>
      <p:ext uri="{BB962C8B-B14F-4D97-AF65-F5344CB8AC3E}">
        <p14:creationId xmlns:p14="http://schemas.microsoft.com/office/powerpoint/2010/main" val="329325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risp.nus.edu.sg/~research/tutorial/9608.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305" y="2035848"/>
            <a:ext cx="5286375"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9305" y="5316994"/>
            <a:ext cx="6096000" cy="1477328"/>
          </a:xfrm>
          <a:prstGeom prst="rect">
            <a:avLst/>
          </a:prstGeom>
        </p:spPr>
        <p:txBody>
          <a:bodyPr>
            <a:spAutoFit/>
          </a:bodyPr>
          <a:lstStyle/>
          <a:p>
            <a:r>
              <a:rPr lang="en-US" b="0" i="0" dirty="0" smtClean="0">
                <a:solidFill>
                  <a:srgbClr val="333333"/>
                </a:solidFill>
                <a:effectLst/>
                <a:latin typeface="Times New Roman" panose="02020603050405020304" pitchFamily="18" charset="0"/>
              </a:rPr>
              <a:t>In the above unenhanced image, a bluish tint can be seen all-over the image, producing a hazy appearance. This hazy appearance is due to scattering of sunlight by atmosphere into the field of view of the sensor. This effect also degrades the contrast between different </a:t>
            </a:r>
            <a:r>
              <a:rPr lang="en-US" b="0" i="0" dirty="0" err="1" smtClean="0">
                <a:solidFill>
                  <a:srgbClr val="333333"/>
                </a:solidFill>
                <a:effectLst/>
                <a:latin typeface="Times New Roman" panose="02020603050405020304" pitchFamily="18" charset="0"/>
              </a:rPr>
              <a:t>landcovers</a:t>
            </a:r>
            <a:r>
              <a:rPr lang="en-US" b="0" i="0" dirty="0" smtClean="0">
                <a:solidFill>
                  <a:srgbClr val="333333"/>
                </a:solidFill>
                <a:effectLst/>
                <a:latin typeface="Times New Roman" panose="02020603050405020304" pitchFamily="18" charset="0"/>
              </a:rPr>
              <a:t>.</a:t>
            </a:r>
            <a:endParaRPr lang="en-US" dirty="0"/>
          </a:p>
        </p:txBody>
      </p:sp>
      <p:sp>
        <p:nvSpPr>
          <p:cNvPr id="5" name="Rectangle 4"/>
          <p:cNvSpPr/>
          <p:nvPr/>
        </p:nvSpPr>
        <p:spPr>
          <a:xfrm>
            <a:off x="6275294" y="5316994"/>
            <a:ext cx="6096000" cy="1477328"/>
          </a:xfrm>
          <a:prstGeom prst="rect">
            <a:avLst/>
          </a:prstGeom>
        </p:spPr>
        <p:txBody>
          <a:bodyPr>
            <a:spAutoFit/>
          </a:bodyPr>
          <a:lstStyle/>
          <a:p>
            <a:r>
              <a:rPr lang="en-US" b="0" i="0" dirty="0" smtClean="0">
                <a:solidFill>
                  <a:srgbClr val="333333"/>
                </a:solidFill>
                <a:effectLst/>
                <a:latin typeface="Times New Roman" panose="02020603050405020304" pitchFamily="18" charset="0"/>
              </a:rPr>
              <a:t>The result of applying the linear stretch (one of the methods for image enhancement) is shown in the following image. Note that the hazy appearance has generally been removed, except for some parts near to the top of the image. The contrast between different features has been improved.</a:t>
            </a:r>
            <a:endParaRPr lang="en-US" dirty="0"/>
          </a:p>
        </p:txBody>
      </p:sp>
      <p:pic>
        <p:nvPicPr>
          <p:cNvPr id="2052" name="Picture 4" descr="https://crisp.nus.edu.sg/~research/tutorial/9608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294" y="2035847"/>
            <a:ext cx="5286375" cy="29718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24498" y="554921"/>
            <a:ext cx="5396542" cy="830997"/>
          </a:xfrm>
          <a:prstGeom prst="rect">
            <a:avLst/>
          </a:prstGeom>
        </p:spPr>
        <p:txBody>
          <a:bodyPr wrap="none">
            <a:spAutoFit/>
          </a:bodyPr>
          <a:lstStyle/>
          <a:p>
            <a:r>
              <a:rPr lang="en-US" sz="4800" b="1" dirty="0" smtClean="0">
                <a:solidFill>
                  <a:schemeClr val="accent1">
                    <a:lumMod val="75000"/>
                  </a:schemeClr>
                </a:solidFill>
              </a:rPr>
              <a:t>Image Enhancement</a:t>
            </a:r>
            <a:endParaRPr lang="en-US" sz="4800" b="1" dirty="0">
              <a:solidFill>
                <a:schemeClr val="accent1">
                  <a:lumMod val="75000"/>
                </a:schemeClr>
              </a:solidFill>
            </a:endParaRPr>
          </a:p>
        </p:txBody>
      </p:sp>
      <p:sp>
        <p:nvSpPr>
          <p:cNvPr id="7" name="Chevron 6"/>
          <p:cNvSpPr/>
          <p:nvPr/>
        </p:nvSpPr>
        <p:spPr>
          <a:xfrm>
            <a:off x="5674659" y="3012141"/>
            <a:ext cx="421341" cy="74407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143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r>
              <a:rPr lang="en-US" b="1" i="0" dirty="0" smtClean="0">
                <a:solidFill>
                  <a:schemeClr val="accent1">
                    <a:lumMod val="75000"/>
                  </a:schemeClr>
                </a:solidFill>
                <a:effectLst/>
                <a:latin typeface="Cambria" panose="02040503050406030204" pitchFamily="18" charset="0"/>
                <a:ea typeface="Cambria" panose="02040503050406030204" pitchFamily="18" charset="0"/>
              </a:rPr>
              <a:t>Image Classification</a:t>
            </a:r>
            <a:endParaRPr lang="en-US" dirty="0">
              <a:solidFill>
                <a:schemeClr val="accent1">
                  <a:lumMod val="75000"/>
                </a:schemeClr>
              </a:solidFill>
              <a:latin typeface="Cambria" panose="02040503050406030204" pitchFamily="18" charset="0"/>
              <a:ea typeface="Cambria" panose="02040503050406030204" pitchFamily="18" charset="0"/>
            </a:endParaRPr>
          </a:p>
        </p:txBody>
      </p:sp>
      <p:sp>
        <p:nvSpPr>
          <p:cNvPr id="4" name="Rectangle 3"/>
          <p:cNvSpPr/>
          <p:nvPr/>
        </p:nvSpPr>
        <p:spPr>
          <a:xfrm>
            <a:off x="564776" y="1438121"/>
            <a:ext cx="10228729" cy="4031873"/>
          </a:xfrm>
          <a:prstGeom prst="rect">
            <a:avLst/>
          </a:prstGeom>
        </p:spPr>
        <p:txBody>
          <a:bodyPr wrap="square">
            <a:spAutoFit/>
          </a:bodyPr>
          <a:lstStyle/>
          <a:p>
            <a:pPr algn="just"/>
            <a:r>
              <a:rPr lang="en-US" sz="3200" b="0" i="0" dirty="0" smtClean="0">
                <a:solidFill>
                  <a:srgbClr val="333333"/>
                </a:solidFill>
                <a:effectLst/>
                <a:latin typeface="Times New Roman" panose="02020603050405020304" pitchFamily="18" charset="0"/>
              </a:rPr>
              <a:t>Different </a:t>
            </a:r>
            <a:r>
              <a:rPr lang="en-US" sz="3200" b="0" i="0" dirty="0" err="1" smtClean="0">
                <a:solidFill>
                  <a:srgbClr val="333333"/>
                </a:solidFill>
                <a:effectLst/>
                <a:latin typeface="Times New Roman" panose="02020603050405020304" pitchFamily="18" charset="0"/>
              </a:rPr>
              <a:t>landcover</a:t>
            </a:r>
            <a:r>
              <a:rPr lang="en-US" sz="3200" b="0" i="0" dirty="0" smtClean="0">
                <a:solidFill>
                  <a:srgbClr val="333333"/>
                </a:solidFill>
                <a:effectLst/>
                <a:latin typeface="Times New Roman" panose="02020603050405020304" pitchFamily="18" charset="0"/>
              </a:rPr>
              <a:t> types in an image can be discriminated using some </a:t>
            </a:r>
            <a:r>
              <a:rPr lang="en-US" sz="3200" b="1" i="0" dirty="0" smtClean="0">
                <a:solidFill>
                  <a:srgbClr val="333333"/>
                </a:solidFill>
                <a:effectLst/>
                <a:latin typeface="Times New Roman" panose="02020603050405020304" pitchFamily="18" charset="0"/>
              </a:rPr>
              <a:t>image classification </a:t>
            </a:r>
            <a:r>
              <a:rPr lang="en-US" sz="3200" b="0" i="0" dirty="0" smtClean="0">
                <a:solidFill>
                  <a:srgbClr val="333333"/>
                </a:solidFill>
                <a:effectLst/>
                <a:latin typeface="Times New Roman" panose="02020603050405020304" pitchFamily="18" charset="0"/>
              </a:rPr>
              <a:t>algorithms using spectral features, i.e. the brightness (spectral resolution) and "</a:t>
            </a:r>
            <a:r>
              <a:rPr lang="en-US" sz="3200" b="0" i="0" dirty="0" err="1" smtClean="0">
                <a:solidFill>
                  <a:srgbClr val="333333"/>
                </a:solidFill>
                <a:effectLst/>
                <a:latin typeface="Times New Roman" panose="02020603050405020304" pitchFamily="18" charset="0"/>
              </a:rPr>
              <a:t>colour</a:t>
            </a:r>
            <a:r>
              <a:rPr lang="en-US" sz="3200" b="0" i="0" dirty="0" smtClean="0">
                <a:solidFill>
                  <a:srgbClr val="333333"/>
                </a:solidFill>
                <a:effectLst/>
                <a:latin typeface="Times New Roman" panose="02020603050405020304" pitchFamily="18" charset="0"/>
              </a:rPr>
              <a:t>“(spatial resolution) information contained in each pixel. </a:t>
            </a:r>
          </a:p>
          <a:p>
            <a:pPr algn="just"/>
            <a:r>
              <a:rPr lang="en-US" sz="3200" b="0" i="0" dirty="0" smtClean="0">
                <a:solidFill>
                  <a:srgbClr val="333333"/>
                </a:solidFill>
                <a:effectLst/>
                <a:latin typeface="Times New Roman" panose="02020603050405020304" pitchFamily="18" charset="0"/>
              </a:rPr>
              <a:t>The classification procedures can be "supervised" or "unsupervised".</a:t>
            </a:r>
          </a:p>
          <a:p>
            <a:pPr algn="just"/>
            <a:endParaRPr lang="en-US" sz="3200" b="0" i="0" dirty="0" smtClean="0">
              <a:solidFill>
                <a:srgbClr val="333333"/>
              </a:solidFill>
              <a:effectLst/>
              <a:latin typeface="Times New Roman" panose="02020603050405020304" pitchFamily="18" charset="0"/>
            </a:endParaRPr>
          </a:p>
        </p:txBody>
      </p:sp>
    </p:spTree>
    <p:extLst>
      <p:ext uri="{BB962C8B-B14F-4D97-AF65-F5344CB8AC3E}">
        <p14:creationId xmlns:p14="http://schemas.microsoft.com/office/powerpoint/2010/main" val="24660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r>
              <a:rPr lang="en-US" b="1" i="0" dirty="0" smtClean="0">
                <a:solidFill>
                  <a:schemeClr val="accent1">
                    <a:lumMod val="75000"/>
                  </a:schemeClr>
                </a:solidFill>
                <a:effectLst/>
                <a:latin typeface="Cambria" panose="02040503050406030204" pitchFamily="18" charset="0"/>
                <a:ea typeface="Cambria" panose="02040503050406030204" pitchFamily="18" charset="0"/>
              </a:rPr>
              <a:t>Image Classification</a:t>
            </a:r>
            <a:endParaRPr lang="en-US" dirty="0">
              <a:solidFill>
                <a:schemeClr val="accent1">
                  <a:lumMod val="75000"/>
                </a:schemeClr>
              </a:solidFill>
              <a:latin typeface="Cambria" panose="02040503050406030204" pitchFamily="18" charset="0"/>
              <a:ea typeface="Cambria" panose="02040503050406030204" pitchFamily="18" charset="0"/>
            </a:endParaRPr>
          </a:p>
        </p:txBody>
      </p:sp>
      <p:sp>
        <p:nvSpPr>
          <p:cNvPr id="4" name="Rectangle 3"/>
          <p:cNvSpPr/>
          <p:nvPr/>
        </p:nvSpPr>
        <p:spPr>
          <a:xfrm>
            <a:off x="564776" y="1438121"/>
            <a:ext cx="10228729" cy="3139321"/>
          </a:xfrm>
          <a:prstGeom prst="rect">
            <a:avLst/>
          </a:prstGeom>
        </p:spPr>
        <p:txBody>
          <a:bodyPr wrap="square">
            <a:spAutoFit/>
          </a:bodyPr>
          <a:lstStyle/>
          <a:p>
            <a:pPr algn="just"/>
            <a:endParaRPr lang="en-US" b="0" i="0" dirty="0" smtClean="0">
              <a:solidFill>
                <a:srgbClr val="333333"/>
              </a:solidFill>
              <a:effectLst/>
              <a:latin typeface="Times New Roman" panose="02020603050405020304" pitchFamily="18" charset="0"/>
            </a:endParaRPr>
          </a:p>
          <a:p>
            <a:pPr algn="just"/>
            <a:r>
              <a:rPr lang="en-US" b="0" i="0" dirty="0" smtClean="0">
                <a:solidFill>
                  <a:srgbClr val="333333"/>
                </a:solidFill>
                <a:effectLst/>
                <a:latin typeface="Times New Roman" panose="02020603050405020304" pitchFamily="18" charset="0"/>
              </a:rPr>
              <a:t>In </a:t>
            </a:r>
            <a:r>
              <a:rPr lang="en-US" b="1" i="0" dirty="0" smtClean="0">
                <a:solidFill>
                  <a:srgbClr val="333333"/>
                </a:solidFill>
                <a:effectLst/>
                <a:latin typeface="Times New Roman" panose="02020603050405020304" pitchFamily="18" charset="0"/>
              </a:rPr>
              <a:t>supervised classification</a:t>
            </a:r>
            <a:r>
              <a:rPr lang="en-US" b="0" i="0" dirty="0" smtClean="0">
                <a:solidFill>
                  <a:srgbClr val="333333"/>
                </a:solidFill>
                <a:effectLst/>
                <a:latin typeface="Times New Roman" panose="02020603050405020304" pitchFamily="18" charset="0"/>
              </a:rPr>
              <a:t>, the spectral features of some areas of known </a:t>
            </a:r>
            <a:r>
              <a:rPr lang="en-US" b="0" i="0" dirty="0" err="1" smtClean="0">
                <a:solidFill>
                  <a:srgbClr val="333333"/>
                </a:solidFill>
                <a:effectLst/>
                <a:latin typeface="Times New Roman" panose="02020603050405020304" pitchFamily="18" charset="0"/>
              </a:rPr>
              <a:t>landcover</a:t>
            </a:r>
            <a:r>
              <a:rPr lang="en-US" b="0" i="0" dirty="0" smtClean="0">
                <a:solidFill>
                  <a:srgbClr val="333333"/>
                </a:solidFill>
                <a:effectLst/>
                <a:latin typeface="Times New Roman" panose="02020603050405020304" pitchFamily="18" charset="0"/>
              </a:rPr>
              <a:t> types are extracted from the image. These areas are known as the "</a:t>
            </a:r>
            <a:r>
              <a:rPr lang="en-US" b="1" i="0" dirty="0" smtClean="0">
                <a:solidFill>
                  <a:srgbClr val="333333"/>
                </a:solidFill>
                <a:effectLst/>
                <a:latin typeface="Times New Roman" panose="02020603050405020304" pitchFamily="18" charset="0"/>
              </a:rPr>
              <a:t>training areas</a:t>
            </a:r>
            <a:r>
              <a:rPr lang="en-US" b="0" i="0" dirty="0" smtClean="0">
                <a:solidFill>
                  <a:srgbClr val="333333"/>
                </a:solidFill>
                <a:effectLst/>
                <a:latin typeface="Times New Roman" panose="02020603050405020304" pitchFamily="18" charset="0"/>
              </a:rPr>
              <a:t>". Every pixel in the whole image is then classified as belonging to one of the classes depending on how close its spectral features are to the spectral features of the training areas.</a:t>
            </a:r>
          </a:p>
          <a:p>
            <a:pPr algn="just"/>
            <a:endParaRPr lang="en-US" b="0" i="0" dirty="0" smtClean="0">
              <a:solidFill>
                <a:srgbClr val="333333"/>
              </a:solidFill>
              <a:effectLst/>
              <a:latin typeface="Times New Roman" panose="02020603050405020304" pitchFamily="18" charset="0"/>
            </a:endParaRPr>
          </a:p>
          <a:p>
            <a:pPr algn="just"/>
            <a:r>
              <a:rPr lang="en-US" b="0" i="0" dirty="0" smtClean="0">
                <a:solidFill>
                  <a:srgbClr val="333333"/>
                </a:solidFill>
                <a:effectLst/>
                <a:latin typeface="Times New Roman" panose="02020603050405020304" pitchFamily="18" charset="0"/>
              </a:rPr>
              <a:t>In </a:t>
            </a:r>
            <a:r>
              <a:rPr lang="en-US" b="1" i="0" dirty="0" smtClean="0">
                <a:solidFill>
                  <a:srgbClr val="333333"/>
                </a:solidFill>
                <a:effectLst/>
                <a:latin typeface="Times New Roman" panose="02020603050405020304" pitchFamily="18" charset="0"/>
              </a:rPr>
              <a:t>unsupervised classification</a:t>
            </a:r>
            <a:r>
              <a:rPr lang="en-US" b="0" i="0" dirty="0" smtClean="0">
                <a:solidFill>
                  <a:srgbClr val="333333"/>
                </a:solidFill>
                <a:effectLst/>
                <a:latin typeface="Times New Roman" panose="02020603050405020304" pitchFamily="18" charset="0"/>
              </a:rPr>
              <a:t>, the computer program automatically groups the pixels in the image into separate clusters, depending on their spectral features. Each cluster will then be assigned a </a:t>
            </a:r>
            <a:r>
              <a:rPr lang="en-US" b="0" i="0" dirty="0" err="1" smtClean="0">
                <a:solidFill>
                  <a:srgbClr val="333333"/>
                </a:solidFill>
                <a:effectLst/>
                <a:latin typeface="Times New Roman" panose="02020603050405020304" pitchFamily="18" charset="0"/>
              </a:rPr>
              <a:t>landcover</a:t>
            </a:r>
            <a:r>
              <a:rPr lang="en-US" b="0" i="0" dirty="0" smtClean="0">
                <a:solidFill>
                  <a:srgbClr val="333333"/>
                </a:solidFill>
                <a:effectLst/>
                <a:latin typeface="Times New Roman" panose="02020603050405020304" pitchFamily="18" charset="0"/>
              </a:rPr>
              <a:t> type by the analyst.</a:t>
            </a:r>
          </a:p>
          <a:p>
            <a:pPr algn="just"/>
            <a:r>
              <a:rPr lang="en-US" b="0" i="0" dirty="0" smtClean="0">
                <a:solidFill>
                  <a:srgbClr val="333333"/>
                </a:solidFill>
                <a:effectLst/>
                <a:latin typeface="Times New Roman" panose="02020603050405020304" pitchFamily="18" charset="0"/>
              </a:rPr>
              <a:t>Each class of </a:t>
            </a:r>
            <a:r>
              <a:rPr lang="en-US" b="0" i="0" dirty="0" err="1" smtClean="0">
                <a:solidFill>
                  <a:srgbClr val="333333"/>
                </a:solidFill>
                <a:effectLst/>
                <a:latin typeface="Times New Roman" panose="02020603050405020304" pitchFamily="18" charset="0"/>
              </a:rPr>
              <a:t>landcover</a:t>
            </a:r>
            <a:r>
              <a:rPr lang="en-US" b="0" i="0" dirty="0" smtClean="0">
                <a:solidFill>
                  <a:srgbClr val="333333"/>
                </a:solidFill>
                <a:effectLst/>
                <a:latin typeface="Times New Roman" panose="02020603050405020304" pitchFamily="18" charset="0"/>
              </a:rPr>
              <a:t> is referred to as a "</a:t>
            </a:r>
            <a:r>
              <a:rPr lang="en-US" b="1" i="0" dirty="0" smtClean="0">
                <a:solidFill>
                  <a:srgbClr val="333333"/>
                </a:solidFill>
                <a:effectLst/>
                <a:latin typeface="Times New Roman" panose="02020603050405020304" pitchFamily="18" charset="0"/>
              </a:rPr>
              <a:t>theme</a:t>
            </a:r>
            <a:r>
              <a:rPr lang="en-US" b="0" i="0" dirty="0" smtClean="0">
                <a:solidFill>
                  <a:srgbClr val="333333"/>
                </a:solidFill>
                <a:effectLst/>
                <a:latin typeface="Times New Roman" panose="02020603050405020304" pitchFamily="18" charset="0"/>
              </a:rPr>
              <a:t>“ and the product of classification is known as a "</a:t>
            </a:r>
            <a:r>
              <a:rPr lang="en-US" b="1" i="0" dirty="0" smtClean="0">
                <a:solidFill>
                  <a:srgbClr val="333333"/>
                </a:solidFill>
                <a:effectLst/>
                <a:latin typeface="Times New Roman" panose="02020603050405020304" pitchFamily="18" charset="0"/>
              </a:rPr>
              <a:t>thematic map</a:t>
            </a:r>
            <a:r>
              <a:rPr lang="en-US" b="0" i="0" dirty="0" smtClean="0">
                <a:solidFill>
                  <a:srgbClr val="333333"/>
                </a:solidFill>
                <a:effectLst/>
                <a:latin typeface="Times New Roman" panose="02020603050405020304" pitchFamily="18" charset="0"/>
              </a:rPr>
              <a:t>".</a:t>
            </a:r>
          </a:p>
        </p:txBody>
      </p:sp>
    </p:spTree>
    <p:extLst>
      <p:ext uri="{BB962C8B-B14F-4D97-AF65-F5344CB8AC3E}">
        <p14:creationId xmlns:p14="http://schemas.microsoft.com/office/powerpoint/2010/main" val="2520552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490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Times New Roman</vt:lpstr>
      <vt:lpstr>Office Theme</vt:lpstr>
      <vt:lpstr>Digital Image Processing</vt:lpstr>
      <vt:lpstr>Image Rectification</vt:lpstr>
      <vt:lpstr>Pre-Processing </vt:lpstr>
      <vt:lpstr>Geometric Distortions: What and why</vt:lpstr>
      <vt:lpstr>Geometric distortions</vt:lpstr>
      <vt:lpstr>Image Enhancement </vt:lpstr>
      <vt:lpstr>PowerPoint Presentation</vt:lpstr>
      <vt:lpstr>Image Classification</vt:lpstr>
      <vt:lpstr>Image Classification</vt:lpstr>
      <vt:lpstr>Image Classification</vt:lpstr>
      <vt:lpstr>Accuracy of Image Classification – Presentation tomorrow</vt:lpstr>
      <vt:lpstr>End of Session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Mahesh Thapa</dc:creator>
  <cp:lastModifiedBy>Mahesh Thapa</cp:lastModifiedBy>
  <cp:revision>18</cp:revision>
  <dcterms:created xsi:type="dcterms:W3CDTF">2019-08-06T14:36:07Z</dcterms:created>
  <dcterms:modified xsi:type="dcterms:W3CDTF">2019-08-07T05:48:11Z</dcterms:modified>
</cp:coreProperties>
</file>