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wn8nUmS7EQjASnH6amhsEXbEd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70C0"/>
                </a:solidFill>
              </a:rPr>
              <a:t>Introduction to Hydro Informatics</a:t>
            </a:r>
            <a:endParaRPr b="1" sz="4400">
              <a:solidFill>
                <a:srgbClr val="0070C0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316163"/>
            <a:ext cx="9144000" cy="4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Session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Sensitivity Analysis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Sensitivity is the rate of change in one factor with respect to change in another factor.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modeling tool that can provide a better understanding of the relation between the model and the physical processes being modeled.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Data Driven Modelling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Data-driven modelling is an approach to modelling that focuses on using the Computational Intelligence (particularly Machine Learning) methods in building models that would complement or replace the “knowledge-driven” models describing physical behavior.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driven modelling requires sufficiently large amount of data to train the model and also test data in order to test the model.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Data Driven Modelling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161" name="Google Shape;16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535" y="1690688"/>
            <a:ext cx="97821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Multilayer perceptron (MLP)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Radial basis functions (RBF)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Genetic programming (GP) and evolutionary</a:t>
            </a:r>
            <a:br>
              <a:rPr lang="en-US" sz="2590"/>
            </a:br>
            <a:r>
              <a:rPr lang="en-US" sz="2590"/>
              <a:t>regression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Support vector machines (SVM)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Chaos theory and nonlinear dynamics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Instance-based learning (IBL) </a:t>
            </a:r>
            <a:br>
              <a:rPr lang="en-US" sz="2590"/>
            </a:br>
            <a:br>
              <a:rPr lang="en-US" sz="2590"/>
            </a:br>
            <a:br>
              <a:rPr lang="en-US" sz="2590"/>
            </a:br>
            <a:br>
              <a:rPr lang="en-US" sz="2590"/>
            </a:br>
            <a:br>
              <a:rPr lang="en-US" sz="2590"/>
            </a:br>
            <a:endParaRPr sz="2590"/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Popular methods in Data Driven Modelling</a:t>
            </a:r>
            <a:endParaRPr b="1"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66483" y="1894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Model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591671" y="1183341"/>
            <a:ext cx="10762129" cy="4993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A model can be defined as a simplified representation of reality with an objective of its explanation or prediction.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 engineering, the term </a:t>
            </a:r>
            <a:r>
              <a:rPr i="1" lang="en-US" sz="2590"/>
              <a:t>model </a:t>
            </a:r>
            <a:r>
              <a:rPr lang="en-US" sz="2590"/>
              <a:t>is used traditionally in one of two</a:t>
            </a:r>
            <a:br>
              <a:rPr lang="en-US" sz="2590"/>
            </a:br>
            <a:r>
              <a:rPr lang="en-US" sz="2590"/>
              <a:t>senses: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(a) </a:t>
            </a:r>
            <a:r>
              <a:rPr b="1" lang="en-US" sz="2590"/>
              <a:t>a mathematical model </a:t>
            </a:r>
            <a:r>
              <a:rPr lang="en-US" sz="2590"/>
              <a:t>based on the description of behavior (often physics, or first-order principles) of a phenomenon or system under study, referred later as behavioral (also process, or physically-based) models;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590"/>
            </a:br>
            <a:r>
              <a:rPr lang="en-US" sz="2590"/>
              <a:t>(b) a model built of material components or objects, which is often referred as </a:t>
            </a:r>
            <a:r>
              <a:rPr b="1" lang="en-US" sz="2590"/>
              <a:t>scale (or physical) model </a:t>
            </a:r>
            <a:r>
              <a:rPr lang="en-US" sz="2590"/>
              <a:t>(since it is usually smaller than the real system). </a:t>
            </a:r>
            <a:br>
              <a:rPr lang="en-US" sz="2590"/>
            </a:br>
            <a:endParaRPr sz="25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378" y="1343886"/>
            <a:ext cx="6866622" cy="532581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>
            <p:ph type="title"/>
          </p:nvPr>
        </p:nvSpPr>
        <p:spPr>
          <a:xfrm>
            <a:off x="766483" y="1894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Mathematical Modelling Process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766483" y="189473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</a:rPr>
              <a:t>Classification of Models</a:t>
            </a:r>
            <a:endParaRPr b="1" sz="3200">
              <a:solidFill>
                <a:srgbClr val="0070C0"/>
              </a:solidFill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308009" y="1682377"/>
            <a:ext cx="5409398" cy="255274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descriptive model describes the </a:t>
            </a:r>
            <a:r>
              <a:rPr b="1" lang="en-US"/>
              <a:t>existing conditions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we use maps as analogies, a natural drainage map would represent a descriptive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838200" y="834932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Descriptive model vs Prescriptive Model</a:t>
            </a:r>
            <a:endParaRPr b="1" i="0" sz="395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025415" y="1682376"/>
            <a:ext cx="5765532" cy="2639367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prescriptive model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 a prediction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what the conditions could be or should be.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100 year flood map would predicts the areas that would be inundated.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ood Extent Map - South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3736" y="4390306"/>
            <a:ext cx="3068889" cy="2209601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descr="Image result for drainage map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608" y="4316563"/>
            <a:ext cx="2934134" cy="2357088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766483" y="189473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</a:rPr>
              <a:t>Classification of Models</a:t>
            </a:r>
            <a:endParaRPr b="1" sz="3200">
              <a:solidFill>
                <a:srgbClr val="0070C0"/>
              </a:solidFill>
            </a:endParaRPr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42762" y="1459095"/>
            <a:ext cx="5890660" cy="4643322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stochastic model considers the presence of some </a:t>
            </a:r>
            <a:r>
              <a:rPr b="1" lang="en-US" sz="2400"/>
              <a:t>randomness</a:t>
            </a:r>
            <a:r>
              <a:rPr lang="en-US" sz="2400"/>
              <a:t> in one or more of its parameters or variables and hence follow some </a:t>
            </a:r>
            <a:r>
              <a:rPr b="1" lang="en-US" sz="2400"/>
              <a:t>probability distributions.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a result of random processes, the predictions of a stochastic model can have </a:t>
            </a:r>
            <a:r>
              <a:rPr b="1" lang="en-US" sz="2400"/>
              <a:t>measures of errors or uncertainties</a:t>
            </a:r>
            <a:r>
              <a:rPr lang="en-US" sz="2400"/>
              <a:t>, typically expressed in probabilistic terms.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is why a stochastic model is also called a </a:t>
            </a:r>
            <a:r>
              <a:rPr b="1" i="1" lang="en-US" sz="2400"/>
              <a:t>probabilistic</a:t>
            </a:r>
            <a:r>
              <a:rPr i="1" lang="en-US" sz="2400"/>
              <a:t> </a:t>
            </a:r>
            <a:r>
              <a:rPr lang="en-US" sz="2400"/>
              <a:t>or </a:t>
            </a:r>
            <a:r>
              <a:rPr b="1" i="1" lang="en-US" sz="2400"/>
              <a:t>statistical</a:t>
            </a:r>
            <a:r>
              <a:rPr i="1" lang="en-US" sz="2400"/>
              <a:t> </a:t>
            </a:r>
            <a:r>
              <a:rPr lang="en-US" sz="2400"/>
              <a:t>model.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 Kriging interpolation method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endParaRPr sz="2400"/>
          </a:p>
        </p:txBody>
      </p:sp>
      <p:sp>
        <p:nvSpPr>
          <p:cNvPr id="114" name="Google Shape;114;p5"/>
          <p:cNvSpPr txBox="1"/>
          <p:nvPr/>
        </p:nvSpPr>
        <p:spPr>
          <a:xfrm>
            <a:off x="838200" y="834932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Stochastic model vs Deterministic Model</a:t>
            </a:r>
            <a:endParaRPr b="1" i="0" sz="395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468177" y="1437799"/>
            <a:ext cx="5322770" cy="2639367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deterministic model assumes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have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IDW (Inverse Distance Weighted) Interpolation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766483" y="189473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</a:rPr>
              <a:t>Classification of Models</a:t>
            </a:r>
            <a:endParaRPr b="1" sz="3200">
              <a:solidFill>
                <a:srgbClr val="0070C0"/>
              </a:solidFill>
            </a:endParaRPr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42762" y="1459095"/>
            <a:ext cx="5890660" cy="2468012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dynamic model emphasizes the changes of a phenomena and the interactions between variables over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 Soil moisture variation with time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sp>
        <p:nvSpPr>
          <p:cNvPr id="122" name="Google Shape;122;p6"/>
          <p:cNvSpPr txBox="1"/>
          <p:nvPr/>
        </p:nvSpPr>
        <p:spPr>
          <a:xfrm>
            <a:off x="838200" y="834932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Dynamic model vs Static Model</a:t>
            </a:r>
            <a:endParaRPr b="1" i="0" sz="395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6468177" y="1437800"/>
            <a:ext cx="5322770" cy="2489308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static model deals with the state of a phenomena at a given time.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Impervious cover at a time.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66483" y="189473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</a:rPr>
              <a:t>Classification of Models</a:t>
            </a:r>
            <a:endParaRPr b="1" sz="3200">
              <a:solidFill>
                <a:srgbClr val="0070C0"/>
              </a:solidFill>
            </a:endParaRPr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42762" y="1459095"/>
            <a:ext cx="5890660" cy="2468012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deductive model represents the conclusion derived from a set of premises.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premises are often based on scientific theories or physical laws. 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sp>
        <p:nvSpPr>
          <p:cNvPr id="130" name="Google Shape;130;p7"/>
          <p:cNvSpPr txBox="1"/>
          <p:nvPr/>
        </p:nvSpPr>
        <p:spPr>
          <a:xfrm>
            <a:off x="838200" y="834932"/>
            <a:ext cx="10515600" cy="545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Deductive model vs Inductive Model</a:t>
            </a:r>
            <a:endParaRPr b="1" i="0" sz="395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6468177" y="1437800"/>
            <a:ext cx="5322770" cy="2489308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inductive model represents the conclusion derived from empirical data and observations.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Model Calibration 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279133" y="1825624"/>
            <a:ext cx="11074667" cy="4517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Calibration is the activity of verifying that a model of a given problem in a specified domain correctly describes the phenomena that takes place in that domain.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model calibration, values of various relevant coefficients are adjusted in order to minimize the differences between model predictions and actual observed measurements in the field.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Verification is performed to ensure that the model does what it is intended to do.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Model Validation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616818" y="1530417"/>
            <a:ext cx="10515600" cy="464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Validation is performed using some other dataset (that has not been used as dataset for calibration).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the task of demonstrating that the model is a reasonable representation of the actual system so that it reproduces system behavior with enough fidelity to satisfy analysis objectives.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2019-08-06T16:23:17Z</dcterms:created>
  <dc:creator>Mahesh Thapa</dc:creator>
</cp:coreProperties>
</file>