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media/image15.jpg" ContentType="image/jpeg"/>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56" r:id="rId2"/>
    <p:sldId id="319" r:id="rId3"/>
    <p:sldId id="320" r:id="rId4"/>
    <p:sldId id="271" r:id="rId5"/>
    <p:sldId id="322" r:id="rId6"/>
    <p:sldId id="323" r:id="rId7"/>
    <p:sldId id="331" r:id="rId8"/>
    <p:sldId id="324" r:id="rId9"/>
    <p:sldId id="325" r:id="rId10"/>
    <p:sldId id="326" r:id="rId11"/>
    <p:sldId id="327" r:id="rId12"/>
    <p:sldId id="328" r:id="rId13"/>
    <p:sldId id="330" r:id="rId14"/>
    <p:sldId id="321" r:id="rId15"/>
    <p:sldId id="274" r:id="rId16"/>
    <p:sldId id="334" r:id="rId17"/>
    <p:sldId id="333" r:id="rId18"/>
    <p:sldId id="277" r:id="rId19"/>
    <p:sldId id="278" r:id="rId20"/>
    <p:sldId id="280" r:id="rId21"/>
    <p:sldId id="282" r:id="rId22"/>
    <p:sldId id="283" r:id="rId23"/>
    <p:sldId id="285" r:id="rId24"/>
    <p:sldId id="286" r:id="rId25"/>
    <p:sldId id="287" r:id="rId26"/>
    <p:sldId id="294" r:id="rId27"/>
    <p:sldId id="290" r:id="rId28"/>
    <p:sldId id="289" r:id="rId29"/>
    <p:sldId id="335" r:id="rId30"/>
    <p:sldId id="336" r:id="rId31"/>
    <p:sldId id="337" r:id="rId32"/>
    <p:sldId id="338" r:id="rId33"/>
    <p:sldId id="340" r:id="rId34"/>
    <p:sldId id="341" r:id="rId35"/>
    <p:sldId id="342" r:id="rId36"/>
    <p:sldId id="343" r:id="rId37"/>
    <p:sldId id="344" r:id="rId38"/>
    <p:sldId id="345" r:id="rId39"/>
    <p:sldId id="346" r:id="rId40"/>
    <p:sldId id="347" r:id="rId41"/>
    <p:sldId id="353" r:id="rId42"/>
    <p:sldId id="355" r:id="rId43"/>
    <p:sldId id="295" r:id="rId44"/>
    <p:sldId id="358" r:id="rId45"/>
    <p:sldId id="359" r:id="rId46"/>
    <p:sldId id="361" r:id="rId47"/>
    <p:sldId id="362" r:id="rId48"/>
    <p:sldId id="363" r:id="rId49"/>
    <p:sldId id="364" r:id="rId50"/>
    <p:sldId id="365" r:id="rId51"/>
    <p:sldId id="366" r:id="rId52"/>
    <p:sldId id="367" r:id="rId53"/>
    <p:sldId id="368" r:id="rId54"/>
    <p:sldId id="357" r:id="rId55"/>
    <p:sldId id="356"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810" autoAdjust="0"/>
    <p:restoredTop sz="94660"/>
  </p:normalViewPr>
  <p:slideViewPr>
    <p:cSldViewPr>
      <p:cViewPr varScale="1">
        <p:scale>
          <a:sx n="71" d="100"/>
          <a:sy n="71" d="100"/>
        </p:scale>
        <p:origin x="864" y="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6872CF-40EC-492A-A408-ED25937564E2}" type="datetimeFigureOut">
              <a:rPr lang="en-US" smtClean="0"/>
              <a:t>12/20/2020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2A6FB5-EE60-4EFC-AD97-190445D27855}" type="slidenum">
              <a:rPr lang="en-US" smtClean="0"/>
              <a:t>‹#›</a:t>
            </a:fld>
            <a:endParaRPr lang="en-US"/>
          </a:p>
        </p:txBody>
      </p:sp>
    </p:spTree>
    <p:extLst>
      <p:ext uri="{BB962C8B-B14F-4D97-AF65-F5344CB8AC3E}">
        <p14:creationId xmlns:p14="http://schemas.microsoft.com/office/powerpoint/2010/main" val="20480560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2A6FB5-EE60-4EFC-AD97-190445D27855}" type="slidenum">
              <a:rPr lang="en-US" smtClean="0"/>
              <a:t>31</a:t>
            </a:fld>
            <a:endParaRPr lang="en-US"/>
          </a:p>
        </p:txBody>
      </p:sp>
    </p:spTree>
    <p:extLst>
      <p:ext uri="{BB962C8B-B14F-4D97-AF65-F5344CB8AC3E}">
        <p14:creationId xmlns:p14="http://schemas.microsoft.com/office/powerpoint/2010/main" val="6743173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GDOP (geometric dilution of precision) or PDOP (position dilution of precision) describes error caused by the relative position of the GPS satellites. Basically, the more signals a GPS receiver can “see” (spread apart versus close together), the more precise it can be.</a:t>
            </a:r>
            <a:endParaRPr lang="en-US" dirty="0"/>
          </a:p>
        </p:txBody>
      </p:sp>
      <p:sp>
        <p:nvSpPr>
          <p:cNvPr id="4" name="Slide Number Placeholder 3"/>
          <p:cNvSpPr>
            <a:spLocks noGrp="1"/>
          </p:cNvSpPr>
          <p:nvPr>
            <p:ph type="sldNum" sz="quarter" idx="10"/>
          </p:nvPr>
        </p:nvSpPr>
        <p:spPr/>
        <p:txBody>
          <a:bodyPr/>
          <a:lstStyle/>
          <a:p>
            <a:fld id="{2DAF7E29-274F-40ED-AE03-7AD27392EB49}" type="slidenum">
              <a:rPr lang="en-US" smtClean="0"/>
              <a:t>41</a:t>
            </a:fld>
            <a:endParaRPr lang="en-US"/>
          </a:p>
        </p:txBody>
      </p:sp>
    </p:spTree>
    <p:extLst>
      <p:ext uri="{BB962C8B-B14F-4D97-AF65-F5344CB8AC3E}">
        <p14:creationId xmlns:p14="http://schemas.microsoft.com/office/powerpoint/2010/main" val="37900235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Thus a low DOP value represents a better positional precision due to the wider angular separation between the satellites used to calculate a unit's position.</a:t>
            </a:r>
            <a:endParaRPr lang="en-US" dirty="0"/>
          </a:p>
        </p:txBody>
      </p:sp>
      <p:sp>
        <p:nvSpPr>
          <p:cNvPr id="4" name="Slide Number Placeholder 3"/>
          <p:cNvSpPr>
            <a:spLocks noGrp="1"/>
          </p:cNvSpPr>
          <p:nvPr>
            <p:ph type="sldNum" sz="quarter" idx="10"/>
          </p:nvPr>
        </p:nvSpPr>
        <p:spPr/>
        <p:txBody>
          <a:bodyPr/>
          <a:lstStyle/>
          <a:p>
            <a:fld id="{2DAF7E29-274F-40ED-AE03-7AD27392EB49}" type="slidenum">
              <a:rPr lang="en-US" smtClean="0"/>
              <a:t>42</a:t>
            </a:fld>
            <a:endParaRPr lang="en-US"/>
          </a:p>
        </p:txBody>
      </p:sp>
    </p:spTree>
    <p:extLst>
      <p:ext uri="{BB962C8B-B14F-4D97-AF65-F5344CB8AC3E}">
        <p14:creationId xmlns:p14="http://schemas.microsoft.com/office/powerpoint/2010/main" val="3119750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2A6FB5-EE60-4EFC-AD97-190445D27855}" type="slidenum">
              <a:rPr lang="en-US" smtClean="0"/>
              <a:t>44</a:t>
            </a:fld>
            <a:endParaRPr lang="en-US"/>
          </a:p>
        </p:txBody>
      </p:sp>
    </p:spTree>
    <p:extLst>
      <p:ext uri="{BB962C8B-B14F-4D97-AF65-F5344CB8AC3E}">
        <p14:creationId xmlns:p14="http://schemas.microsoft.com/office/powerpoint/2010/main" val="3266515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2A6FB5-EE60-4EFC-AD97-190445D27855}" type="slidenum">
              <a:rPr lang="en-US" smtClean="0"/>
              <a:t>53</a:t>
            </a:fld>
            <a:endParaRPr lang="en-US"/>
          </a:p>
        </p:txBody>
      </p:sp>
    </p:spTree>
    <p:extLst>
      <p:ext uri="{BB962C8B-B14F-4D97-AF65-F5344CB8AC3E}">
        <p14:creationId xmlns:p14="http://schemas.microsoft.com/office/powerpoint/2010/main" val="1375458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AEC43F9-DB9F-4EA9-8876-2F117CAFDE85}" type="datetime1">
              <a:rPr lang="en-US" smtClean="0"/>
              <a:t>12/20/2020</a:t>
            </a:fld>
            <a:endParaRPr lang="en-US"/>
          </a:p>
        </p:txBody>
      </p:sp>
      <p:sp>
        <p:nvSpPr>
          <p:cNvPr id="5" name="Footer Placeholder 4"/>
          <p:cNvSpPr>
            <a:spLocks noGrp="1"/>
          </p:cNvSpPr>
          <p:nvPr>
            <p:ph type="ftr" sz="quarter" idx="11"/>
          </p:nvPr>
        </p:nvSpPr>
        <p:spPr/>
        <p:txBody>
          <a:bodyPr/>
          <a:lstStyle/>
          <a:p>
            <a:r>
              <a:rPr lang="en-US" smtClean="0"/>
              <a:t>GNSS Data Transformation - Understanding the Basics,  Er. Mahesh Thapa, Geodetic Survey Division, Survey Department</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B21AEB-6E33-41A1-A609-6ED8ABF7EEE3}" type="datetime1">
              <a:rPr lang="en-US" smtClean="0"/>
              <a:t>12/20/2020</a:t>
            </a:fld>
            <a:endParaRPr lang="en-US"/>
          </a:p>
        </p:txBody>
      </p:sp>
      <p:sp>
        <p:nvSpPr>
          <p:cNvPr id="5" name="Footer Placeholder 4"/>
          <p:cNvSpPr>
            <a:spLocks noGrp="1"/>
          </p:cNvSpPr>
          <p:nvPr>
            <p:ph type="ftr" sz="quarter" idx="11"/>
          </p:nvPr>
        </p:nvSpPr>
        <p:spPr/>
        <p:txBody>
          <a:bodyPr/>
          <a:lstStyle/>
          <a:p>
            <a:r>
              <a:rPr lang="en-US" smtClean="0"/>
              <a:t>GNSS Data Transformation - Understanding the Basics,  Er. Mahesh Thapa, Geodetic Survey Division, Survey Department</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FBAB6F-51A8-483F-BEE7-7B3B0F78923A}" type="datetime1">
              <a:rPr lang="en-US" smtClean="0"/>
              <a:t>12/20/2020</a:t>
            </a:fld>
            <a:endParaRPr lang="en-US"/>
          </a:p>
        </p:txBody>
      </p:sp>
      <p:sp>
        <p:nvSpPr>
          <p:cNvPr id="5" name="Footer Placeholder 4"/>
          <p:cNvSpPr>
            <a:spLocks noGrp="1"/>
          </p:cNvSpPr>
          <p:nvPr>
            <p:ph type="ftr" sz="quarter" idx="11"/>
          </p:nvPr>
        </p:nvSpPr>
        <p:spPr/>
        <p:txBody>
          <a:bodyPr/>
          <a:lstStyle/>
          <a:p>
            <a:r>
              <a:rPr lang="en-US" smtClean="0"/>
              <a:t>GNSS Data Transformation - Understanding the Basics,  Er. Mahesh Thapa, Geodetic Survey Division, Survey Department</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E7169D-6CAB-40CC-9DFC-993C0485C65A}" type="datetime1">
              <a:rPr lang="en-US" smtClean="0"/>
              <a:t>12/20/2020</a:t>
            </a:fld>
            <a:endParaRPr lang="en-US"/>
          </a:p>
        </p:txBody>
      </p:sp>
      <p:sp>
        <p:nvSpPr>
          <p:cNvPr id="5" name="Footer Placeholder 4"/>
          <p:cNvSpPr>
            <a:spLocks noGrp="1"/>
          </p:cNvSpPr>
          <p:nvPr>
            <p:ph type="ftr" sz="quarter" idx="11"/>
          </p:nvPr>
        </p:nvSpPr>
        <p:spPr/>
        <p:txBody>
          <a:bodyPr/>
          <a:lstStyle/>
          <a:p>
            <a:r>
              <a:rPr lang="en-US" smtClean="0"/>
              <a:t>GNSS Data Transformation - Understanding the Basics,  Er. Mahesh Thapa, Geodetic Survey Division, Survey Department</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6DE538-286E-4DEE-8623-10A1116175A6}" type="datetime1">
              <a:rPr lang="en-US" smtClean="0"/>
              <a:t>12/20/2020</a:t>
            </a:fld>
            <a:endParaRPr lang="en-US"/>
          </a:p>
        </p:txBody>
      </p:sp>
      <p:sp>
        <p:nvSpPr>
          <p:cNvPr id="5" name="Footer Placeholder 4"/>
          <p:cNvSpPr>
            <a:spLocks noGrp="1"/>
          </p:cNvSpPr>
          <p:nvPr>
            <p:ph type="ftr" sz="quarter" idx="11"/>
          </p:nvPr>
        </p:nvSpPr>
        <p:spPr/>
        <p:txBody>
          <a:bodyPr/>
          <a:lstStyle/>
          <a:p>
            <a:r>
              <a:rPr lang="en-US" smtClean="0"/>
              <a:t>GNSS Data Transformation - Understanding the Basics,  Er. Mahesh Thapa, Geodetic Survey Division, Survey Department</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FF6E2DB-415E-4AC9-8FCF-757892A9C4B0}" type="datetime1">
              <a:rPr lang="en-US" smtClean="0"/>
              <a:t>12/20/2020</a:t>
            </a:fld>
            <a:endParaRPr lang="en-US"/>
          </a:p>
        </p:txBody>
      </p:sp>
      <p:sp>
        <p:nvSpPr>
          <p:cNvPr id="6" name="Footer Placeholder 5"/>
          <p:cNvSpPr>
            <a:spLocks noGrp="1"/>
          </p:cNvSpPr>
          <p:nvPr>
            <p:ph type="ftr" sz="quarter" idx="11"/>
          </p:nvPr>
        </p:nvSpPr>
        <p:spPr/>
        <p:txBody>
          <a:bodyPr/>
          <a:lstStyle/>
          <a:p>
            <a:r>
              <a:rPr lang="en-US" smtClean="0"/>
              <a:t>GNSS Data Transformation - Understanding the Basics,  Er. Mahesh Thapa, Geodetic Survey Division, Survey Department</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9992300-12AC-4E6C-A402-691977B6BABD}" type="datetime1">
              <a:rPr lang="en-US" smtClean="0"/>
              <a:t>12/20/2020</a:t>
            </a:fld>
            <a:endParaRPr lang="en-US"/>
          </a:p>
        </p:txBody>
      </p:sp>
      <p:sp>
        <p:nvSpPr>
          <p:cNvPr id="8" name="Footer Placeholder 7"/>
          <p:cNvSpPr>
            <a:spLocks noGrp="1"/>
          </p:cNvSpPr>
          <p:nvPr>
            <p:ph type="ftr" sz="quarter" idx="11"/>
          </p:nvPr>
        </p:nvSpPr>
        <p:spPr/>
        <p:txBody>
          <a:bodyPr/>
          <a:lstStyle/>
          <a:p>
            <a:r>
              <a:rPr lang="en-US" smtClean="0"/>
              <a:t>GNSS Data Transformation - Understanding the Basics,  Er. Mahesh Thapa, Geodetic Survey Division, Survey Department</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3E19C15-841D-4439-A9B9-01ACDD3D45C4}" type="datetime1">
              <a:rPr lang="en-US" smtClean="0"/>
              <a:t>12/20/2020</a:t>
            </a:fld>
            <a:endParaRPr lang="en-US"/>
          </a:p>
        </p:txBody>
      </p:sp>
      <p:sp>
        <p:nvSpPr>
          <p:cNvPr id="4" name="Footer Placeholder 3"/>
          <p:cNvSpPr>
            <a:spLocks noGrp="1"/>
          </p:cNvSpPr>
          <p:nvPr>
            <p:ph type="ftr" sz="quarter" idx="11"/>
          </p:nvPr>
        </p:nvSpPr>
        <p:spPr/>
        <p:txBody>
          <a:bodyPr/>
          <a:lstStyle/>
          <a:p>
            <a:r>
              <a:rPr lang="en-US" smtClean="0"/>
              <a:t>GNSS Data Transformation - Understanding the Basics,  Er. Mahesh Thapa, Geodetic Survey Division, Survey Department</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AEA0FC-E8A6-4699-8B22-54B7EFF00661}" type="datetime1">
              <a:rPr lang="en-US" smtClean="0"/>
              <a:t>12/20/2020</a:t>
            </a:fld>
            <a:endParaRPr lang="en-US"/>
          </a:p>
        </p:txBody>
      </p:sp>
      <p:sp>
        <p:nvSpPr>
          <p:cNvPr id="3" name="Footer Placeholder 2"/>
          <p:cNvSpPr>
            <a:spLocks noGrp="1"/>
          </p:cNvSpPr>
          <p:nvPr>
            <p:ph type="ftr" sz="quarter" idx="11"/>
          </p:nvPr>
        </p:nvSpPr>
        <p:spPr/>
        <p:txBody>
          <a:bodyPr/>
          <a:lstStyle/>
          <a:p>
            <a:r>
              <a:rPr lang="en-US" smtClean="0"/>
              <a:t>GNSS Data Transformation - Understanding the Basics,  Er. Mahesh Thapa, Geodetic Survey Division, Survey Department</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9875EC-D8A6-4ED1-9DE3-56ACAAB0CC61}" type="datetime1">
              <a:rPr lang="en-US" smtClean="0"/>
              <a:t>12/20/2020</a:t>
            </a:fld>
            <a:endParaRPr lang="en-US"/>
          </a:p>
        </p:txBody>
      </p:sp>
      <p:sp>
        <p:nvSpPr>
          <p:cNvPr id="6" name="Footer Placeholder 5"/>
          <p:cNvSpPr>
            <a:spLocks noGrp="1"/>
          </p:cNvSpPr>
          <p:nvPr>
            <p:ph type="ftr" sz="quarter" idx="11"/>
          </p:nvPr>
        </p:nvSpPr>
        <p:spPr/>
        <p:txBody>
          <a:bodyPr/>
          <a:lstStyle/>
          <a:p>
            <a:r>
              <a:rPr lang="en-US" smtClean="0"/>
              <a:t>GNSS Data Transformation - Understanding the Basics,  Er. Mahesh Thapa, Geodetic Survey Division, Survey Department</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B29D87-3A3D-4EBF-9DA1-FEB91AC5B116}" type="datetime1">
              <a:rPr lang="en-US" smtClean="0"/>
              <a:t>12/20/2020</a:t>
            </a:fld>
            <a:endParaRPr lang="en-US"/>
          </a:p>
        </p:txBody>
      </p:sp>
      <p:sp>
        <p:nvSpPr>
          <p:cNvPr id="6" name="Footer Placeholder 5"/>
          <p:cNvSpPr>
            <a:spLocks noGrp="1"/>
          </p:cNvSpPr>
          <p:nvPr>
            <p:ph type="ftr" sz="quarter" idx="11"/>
          </p:nvPr>
        </p:nvSpPr>
        <p:spPr/>
        <p:txBody>
          <a:bodyPr/>
          <a:lstStyle/>
          <a:p>
            <a:r>
              <a:rPr lang="en-US" smtClean="0"/>
              <a:t>GNSS Data Transformation - Understanding the Basics,  Er. Mahesh Thapa, Geodetic Survey Division, Survey Department</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76CBF3-AE26-425A-9E7F-EAF77B25E74F}" type="datetime1">
              <a:rPr lang="en-US" smtClean="0"/>
              <a:t>12/20/2020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GNSS Data Transformation - Understanding the Basics,  Er. Mahesh Thapa, Geodetic Survey Division, Survey Department</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66800"/>
            <a:ext cx="7772400" cy="2667000"/>
          </a:xfrm>
        </p:spPr>
        <p:txBody>
          <a:bodyPr>
            <a:normAutofit fontScale="90000"/>
          </a:bodyPr>
          <a:lstStyle/>
          <a:p>
            <a:r>
              <a:rPr lang="en-GB" b="1" dirty="0" smtClean="0">
                <a:solidFill>
                  <a:schemeClr val="accent1">
                    <a:lumMod val="75000"/>
                  </a:schemeClr>
                </a:solidFill>
              </a:rPr>
              <a:t>Fundamentals of </a:t>
            </a:r>
            <a:br>
              <a:rPr lang="en-GB" b="1" dirty="0" smtClean="0">
                <a:solidFill>
                  <a:schemeClr val="accent1">
                    <a:lumMod val="75000"/>
                  </a:schemeClr>
                </a:solidFill>
              </a:rPr>
            </a:br>
            <a:r>
              <a:rPr lang="en-GB" b="1" dirty="0" smtClean="0">
                <a:solidFill>
                  <a:schemeClr val="accent1">
                    <a:lumMod val="75000"/>
                  </a:schemeClr>
                </a:solidFill>
              </a:rPr>
              <a:t>Global Positioning System (GPS) | Global Navigation Satellite System(GNSS)</a:t>
            </a:r>
            <a:endParaRPr lang="en-US" b="1" dirty="0">
              <a:solidFill>
                <a:schemeClr val="accent1">
                  <a:lumMod val="7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cstate="print"/>
          <a:srcRect l="12119" t="16836" r="17380" b="15819"/>
          <a:stretch>
            <a:fillRect/>
          </a:stretch>
        </p:blipFill>
        <p:spPr bwMode="auto">
          <a:xfrm>
            <a:off x="685800" y="2362200"/>
            <a:ext cx="6892290" cy="4114800"/>
          </a:xfrm>
          <a:prstGeom prst="rect">
            <a:avLst/>
          </a:prstGeom>
          <a:noFill/>
          <a:ln w="9525">
            <a:noFill/>
            <a:miter lim="800000"/>
            <a:headEnd/>
            <a:tailEnd/>
          </a:ln>
        </p:spPr>
      </p:pic>
      <p:sp>
        <p:nvSpPr>
          <p:cNvPr id="5" name="TextBox 4"/>
          <p:cNvSpPr txBox="1"/>
          <p:nvPr/>
        </p:nvSpPr>
        <p:spPr>
          <a:xfrm>
            <a:off x="533400" y="1428690"/>
            <a:ext cx="8229600" cy="707886"/>
          </a:xfrm>
          <a:prstGeom prst="rect">
            <a:avLst/>
          </a:prstGeom>
          <a:noFill/>
        </p:spPr>
        <p:txBody>
          <a:bodyPr wrap="square" rtlCol="0">
            <a:spAutoFit/>
          </a:bodyPr>
          <a:lstStyle/>
          <a:p>
            <a:r>
              <a:rPr lang="en-GB" sz="2000" b="1" dirty="0" smtClean="0"/>
              <a:t>In principle(geometrically), three satellites are enough to fix a position on the earth surface</a:t>
            </a:r>
            <a:endParaRPr lang="en-US" sz="2000" b="1" dirty="0"/>
          </a:p>
        </p:txBody>
      </p:sp>
      <p:sp>
        <p:nvSpPr>
          <p:cNvPr id="6" name="Title 1"/>
          <p:cNvSpPr>
            <a:spLocks noGrp="1"/>
          </p:cNvSpPr>
          <p:nvPr>
            <p:ph type="title"/>
          </p:nvPr>
        </p:nvSpPr>
        <p:spPr>
          <a:xfrm>
            <a:off x="381000" y="152400"/>
            <a:ext cx="8229600" cy="1143000"/>
          </a:xfrm>
        </p:spPr>
        <p:txBody>
          <a:bodyPr/>
          <a:lstStyle/>
          <a:p>
            <a:r>
              <a:rPr lang="en-GB" dirty="0" smtClean="0"/>
              <a:t>Working principle</a:t>
            </a:r>
            <a:endParaRPr lang="en-US" dirty="0"/>
          </a:p>
        </p:txBody>
      </p:sp>
    </p:spTree>
    <p:extLst>
      <p:ext uri="{BB962C8B-B14F-4D97-AF65-F5344CB8AC3E}">
        <p14:creationId xmlns:p14="http://schemas.microsoft.com/office/powerpoint/2010/main" val="12403692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983163"/>
          </a:xfrm>
        </p:spPr>
        <p:txBody>
          <a:bodyPr>
            <a:normAutofit fontScale="85000" lnSpcReduction="10000"/>
          </a:bodyPr>
          <a:lstStyle/>
          <a:p>
            <a:r>
              <a:rPr lang="en-US" dirty="0" smtClean="0"/>
              <a:t>We have been assuming up until now that it has been possible to measure signal transit time precisely. </a:t>
            </a:r>
          </a:p>
          <a:p>
            <a:r>
              <a:rPr lang="en-GB" dirty="0" smtClean="0"/>
              <a:t>But the clocks may have errors, especially the clocks at the receivers end are not exactly synchronised with the satellite clocks.</a:t>
            </a:r>
          </a:p>
          <a:p>
            <a:r>
              <a:rPr lang="en-US" dirty="0" smtClean="0"/>
              <a:t>This </a:t>
            </a:r>
            <a:r>
              <a:rPr lang="en-US" b="1" dirty="0" smtClean="0"/>
              <a:t>synchronization error </a:t>
            </a:r>
            <a:r>
              <a:rPr lang="en-US" dirty="0" smtClean="0"/>
              <a:t>is the reason for the term </a:t>
            </a:r>
            <a:r>
              <a:rPr lang="en-US" b="1" dirty="0" smtClean="0"/>
              <a:t>“</a:t>
            </a:r>
            <a:r>
              <a:rPr lang="en-US" b="1" dirty="0" err="1" smtClean="0"/>
              <a:t>pseudorange</a:t>
            </a:r>
            <a:r>
              <a:rPr lang="en-US" b="1" dirty="0" smtClean="0"/>
              <a:t>”</a:t>
            </a:r>
          </a:p>
          <a:p>
            <a:r>
              <a:rPr lang="en-US" dirty="0" smtClean="0"/>
              <a:t>For the receiver to measure  time precisely a highly accurate, </a:t>
            </a:r>
            <a:r>
              <a:rPr lang="en-US" dirty="0" err="1" smtClean="0"/>
              <a:t>synchronised</a:t>
            </a:r>
            <a:r>
              <a:rPr lang="en-US" dirty="0" smtClean="0"/>
              <a:t> clock is needed. </a:t>
            </a:r>
          </a:p>
          <a:p>
            <a:r>
              <a:rPr lang="en-US" dirty="0" smtClean="0"/>
              <a:t>If the transit time(time for signal to reach user from satellite) is out by just 1 </a:t>
            </a:r>
            <a:r>
              <a:rPr lang="el-GR" dirty="0" smtClean="0"/>
              <a:t>μ</a:t>
            </a:r>
            <a:r>
              <a:rPr lang="en-US" dirty="0" smtClean="0"/>
              <a:t>s  this produces a positional error of 300m.</a:t>
            </a:r>
          </a:p>
        </p:txBody>
      </p:sp>
      <p:sp>
        <p:nvSpPr>
          <p:cNvPr id="4" name="Title 1"/>
          <p:cNvSpPr>
            <a:spLocks noGrp="1"/>
          </p:cNvSpPr>
          <p:nvPr>
            <p:ph type="title"/>
          </p:nvPr>
        </p:nvSpPr>
        <p:spPr>
          <a:xfrm>
            <a:off x="457200" y="228600"/>
            <a:ext cx="8229600" cy="731838"/>
          </a:xfrm>
        </p:spPr>
        <p:txBody>
          <a:bodyPr>
            <a:normAutofit fontScale="90000"/>
          </a:bodyPr>
          <a:lstStyle/>
          <a:p>
            <a:r>
              <a:rPr lang="en-GB" b="1" dirty="0" smtClean="0">
                <a:solidFill>
                  <a:schemeClr val="accent1">
                    <a:lumMod val="75000"/>
                  </a:schemeClr>
                </a:solidFill>
              </a:rPr>
              <a:t>Working principle</a:t>
            </a:r>
            <a:endParaRPr lang="en-US" b="1" dirty="0">
              <a:solidFill>
                <a:schemeClr val="accent1">
                  <a:lumMod val="75000"/>
                </a:schemeClr>
              </a:solidFill>
            </a:endParaRPr>
          </a:p>
        </p:txBody>
      </p:sp>
    </p:spTree>
    <p:extLst>
      <p:ext uri="{BB962C8B-B14F-4D97-AF65-F5344CB8AC3E}">
        <p14:creationId xmlns:p14="http://schemas.microsoft.com/office/powerpoint/2010/main" val="35812779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cstate="print"/>
          <a:srcRect l="16328" t="10102" r="28955" b="5717"/>
          <a:stretch>
            <a:fillRect/>
          </a:stretch>
        </p:blipFill>
        <p:spPr bwMode="auto">
          <a:xfrm>
            <a:off x="6013704" y="3371850"/>
            <a:ext cx="3130296" cy="3009900"/>
          </a:xfrm>
          <a:prstGeom prst="rect">
            <a:avLst/>
          </a:prstGeom>
          <a:noFill/>
          <a:ln w="9525">
            <a:noFill/>
            <a:miter lim="800000"/>
            <a:headEnd/>
            <a:tailEnd/>
          </a:ln>
        </p:spPr>
      </p:pic>
      <p:sp>
        <p:nvSpPr>
          <p:cNvPr id="3" name="Content Placeholder 2"/>
          <p:cNvSpPr>
            <a:spLocks noGrp="1"/>
          </p:cNvSpPr>
          <p:nvPr>
            <p:ph idx="1"/>
          </p:nvPr>
        </p:nvSpPr>
        <p:spPr>
          <a:xfrm>
            <a:off x="228600" y="1047750"/>
            <a:ext cx="8763000" cy="5334000"/>
          </a:xfrm>
        </p:spPr>
        <p:txBody>
          <a:bodyPr>
            <a:normAutofit fontScale="85000" lnSpcReduction="20000"/>
          </a:bodyPr>
          <a:lstStyle/>
          <a:p>
            <a:r>
              <a:rPr lang="en-GB" dirty="0" smtClean="0"/>
              <a:t>To solve the problem, we can use a well known mathematical solution of equations</a:t>
            </a:r>
            <a:endParaRPr lang="en-US" dirty="0" smtClean="0"/>
          </a:p>
          <a:p>
            <a:r>
              <a:rPr lang="en-US" dirty="0" smtClean="0"/>
              <a:t>If N variables are unknown, we need N independent equations.</a:t>
            </a:r>
          </a:p>
          <a:p>
            <a:r>
              <a:rPr lang="en-US" dirty="0" smtClean="0"/>
              <a:t>If the time measurement is accompanied by a constant unknown error, we will have four unknown variables in 3-D space:</a:t>
            </a:r>
          </a:p>
          <a:p>
            <a:pPr lvl="1"/>
            <a:r>
              <a:rPr lang="en-US" dirty="0" smtClean="0"/>
              <a:t>Longitude (X)</a:t>
            </a:r>
          </a:p>
          <a:p>
            <a:pPr lvl="1"/>
            <a:r>
              <a:rPr lang="en-US" dirty="0" smtClean="0"/>
              <a:t>Latitude (Y)</a:t>
            </a:r>
          </a:p>
          <a:p>
            <a:pPr lvl="1"/>
            <a:r>
              <a:rPr lang="en-US" dirty="0" smtClean="0"/>
              <a:t>Height (Z)</a:t>
            </a:r>
          </a:p>
          <a:p>
            <a:pPr lvl="1"/>
            <a:r>
              <a:rPr lang="en-US" dirty="0" smtClean="0"/>
              <a:t>time error (</a:t>
            </a:r>
            <a:r>
              <a:rPr lang="el-GR" dirty="0" smtClean="0"/>
              <a:t>Δ</a:t>
            </a:r>
            <a:r>
              <a:rPr lang="en-US" dirty="0" smtClean="0"/>
              <a:t>t)</a:t>
            </a:r>
          </a:p>
          <a:p>
            <a:pPr lvl="1"/>
            <a:endParaRPr lang="en-US" dirty="0" smtClean="0"/>
          </a:p>
          <a:p>
            <a:r>
              <a:rPr lang="en-US" dirty="0" smtClean="0"/>
              <a:t>It therefore follows that in three-dimensional space four satellites are needed to determine a position.</a:t>
            </a:r>
          </a:p>
          <a:p>
            <a:endParaRPr lang="en-US" dirty="0"/>
          </a:p>
        </p:txBody>
      </p:sp>
      <p:sp>
        <p:nvSpPr>
          <p:cNvPr id="4" name="Title 1"/>
          <p:cNvSpPr>
            <a:spLocks noGrp="1"/>
          </p:cNvSpPr>
          <p:nvPr>
            <p:ph type="title"/>
          </p:nvPr>
        </p:nvSpPr>
        <p:spPr>
          <a:xfrm>
            <a:off x="304800" y="-63954"/>
            <a:ext cx="8229600" cy="1143000"/>
          </a:xfrm>
        </p:spPr>
        <p:txBody>
          <a:bodyPr/>
          <a:lstStyle/>
          <a:p>
            <a:r>
              <a:rPr lang="en-GB" dirty="0" smtClean="0"/>
              <a:t>Working principle</a:t>
            </a:r>
            <a:endParaRPr lang="en-US" dirty="0"/>
          </a:p>
        </p:txBody>
      </p:sp>
    </p:spTree>
    <p:extLst>
      <p:ext uri="{BB962C8B-B14F-4D97-AF65-F5344CB8AC3E}">
        <p14:creationId xmlns:p14="http://schemas.microsoft.com/office/powerpoint/2010/main" val="1874048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cstate="print"/>
          <a:srcRect l="16328" t="10102" r="28955" b="5717"/>
          <a:stretch>
            <a:fillRect/>
          </a:stretch>
        </p:blipFill>
        <p:spPr bwMode="auto">
          <a:xfrm>
            <a:off x="2133600" y="1600200"/>
            <a:ext cx="4953000" cy="4762500"/>
          </a:xfrm>
          <a:prstGeom prst="rect">
            <a:avLst/>
          </a:prstGeom>
          <a:noFill/>
          <a:ln w="9525">
            <a:noFill/>
            <a:miter lim="800000"/>
            <a:headEnd/>
            <a:tailEnd/>
          </a:ln>
        </p:spPr>
      </p:pic>
      <p:sp>
        <p:nvSpPr>
          <p:cNvPr id="4" name="Title 1"/>
          <p:cNvSpPr>
            <a:spLocks noGrp="1"/>
          </p:cNvSpPr>
          <p:nvPr>
            <p:ph type="title"/>
          </p:nvPr>
        </p:nvSpPr>
        <p:spPr/>
        <p:txBody>
          <a:bodyPr/>
          <a:lstStyle/>
          <a:p>
            <a:r>
              <a:rPr lang="en-GB" dirty="0" smtClean="0"/>
              <a:t>Working principle</a:t>
            </a:r>
            <a:endParaRPr lang="en-US" dirty="0"/>
          </a:p>
        </p:txBody>
      </p:sp>
    </p:spTree>
    <p:extLst>
      <p:ext uri="{BB962C8B-B14F-4D97-AF65-F5344CB8AC3E}">
        <p14:creationId xmlns:p14="http://schemas.microsoft.com/office/powerpoint/2010/main" val="15015226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solidFill>
                  <a:schemeClr val="accent1">
                    <a:lumMod val="75000"/>
                  </a:schemeClr>
                </a:solidFill>
              </a:rPr>
              <a:t>GPS </a:t>
            </a:r>
            <a:endParaRPr lang="en-US" sz="4800" b="1" dirty="0">
              <a:solidFill>
                <a:schemeClr val="accent1">
                  <a:lumMod val="75000"/>
                </a:schemeClr>
              </a:solidFill>
            </a:endParaRPr>
          </a:p>
        </p:txBody>
      </p:sp>
      <p:sp>
        <p:nvSpPr>
          <p:cNvPr id="3" name="Content Placeholder 2"/>
          <p:cNvSpPr>
            <a:spLocks noGrp="1"/>
          </p:cNvSpPr>
          <p:nvPr>
            <p:ph idx="1"/>
          </p:nvPr>
        </p:nvSpPr>
        <p:spPr/>
        <p:txBody>
          <a:bodyPr/>
          <a:lstStyle/>
          <a:p>
            <a:r>
              <a:rPr lang="en-US" dirty="0" smtClean="0"/>
              <a:t>In order to understand the GNSS components, we consider only GPS as an example. </a:t>
            </a:r>
            <a:endParaRPr lang="en-US" dirty="0"/>
          </a:p>
        </p:txBody>
      </p:sp>
    </p:spTree>
    <p:extLst>
      <p:ext uri="{BB962C8B-B14F-4D97-AF65-F5344CB8AC3E}">
        <p14:creationId xmlns:p14="http://schemas.microsoft.com/office/powerpoint/2010/main" val="17203385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solidFill>
                  <a:schemeClr val="accent1">
                    <a:lumMod val="75000"/>
                  </a:schemeClr>
                </a:solidFill>
              </a:rPr>
              <a:t>Components of GPS</a:t>
            </a:r>
            <a:endParaRPr lang="en-US" b="1" dirty="0">
              <a:solidFill>
                <a:schemeClr val="accent1">
                  <a:lumMod val="75000"/>
                </a:schemeClr>
              </a:solidFill>
            </a:endParaRPr>
          </a:p>
        </p:txBody>
      </p:sp>
      <p:sp>
        <p:nvSpPr>
          <p:cNvPr id="5" name="Content Placeholder 4"/>
          <p:cNvSpPr>
            <a:spLocks noGrp="1"/>
          </p:cNvSpPr>
          <p:nvPr>
            <p:ph idx="1"/>
          </p:nvPr>
        </p:nvSpPr>
        <p:spPr>
          <a:xfrm>
            <a:off x="457200" y="1600200"/>
            <a:ext cx="8458200" cy="5105400"/>
          </a:xfrm>
        </p:spPr>
        <p:txBody>
          <a:bodyPr>
            <a:normAutofit/>
          </a:bodyPr>
          <a:lstStyle/>
          <a:p>
            <a:r>
              <a:rPr lang="en-US" dirty="0" smtClean="0"/>
              <a:t>The Global Positioning System (GPS) comprises three segments</a:t>
            </a:r>
          </a:p>
          <a:p>
            <a:pPr marL="971550" lvl="1" indent="-514350">
              <a:buFont typeface="+mj-lt"/>
              <a:buAutoNum type="arabicPeriod"/>
            </a:pPr>
            <a:r>
              <a:rPr lang="en-US" b="1" dirty="0" smtClean="0"/>
              <a:t>The space segment </a:t>
            </a:r>
            <a:r>
              <a:rPr lang="en-US" dirty="0" smtClean="0"/>
              <a:t>(all functional satellites)</a:t>
            </a:r>
          </a:p>
          <a:p>
            <a:pPr marL="971550" lvl="1" indent="-514350">
              <a:buFont typeface="+mj-lt"/>
              <a:buAutoNum type="arabicPeriod"/>
            </a:pPr>
            <a:r>
              <a:rPr lang="en-US" b="1" dirty="0" smtClean="0"/>
              <a:t>The control segment </a:t>
            </a:r>
            <a:r>
              <a:rPr lang="en-US" dirty="0" smtClean="0"/>
              <a:t>(all ground stations involved in the monitoring of the system: master control station, monitor stations, and ground control stations)</a:t>
            </a:r>
          </a:p>
          <a:p>
            <a:pPr marL="971550" lvl="1" indent="-514350">
              <a:buFont typeface="+mj-lt"/>
              <a:buAutoNum type="arabicPeriod"/>
            </a:pPr>
            <a:r>
              <a:rPr lang="en-US" b="1" dirty="0" smtClean="0"/>
              <a:t>The user segment    </a:t>
            </a:r>
            <a:r>
              <a:rPr lang="en-US" dirty="0" smtClean="0"/>
              <a:t>(all civil and military GPS users)    </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04874" y="0"/>
            <a:ext cx="5354320" cy="632460"/>
          </a:xfrm>
          <a:prstGeom prst="rect">
            <a:avLst/>
          </a:prstGeom>
        </p:spPr>
        <p:txBody>
          <a:bodyPr vert="horz" wrap="square" lIns="0" tIns="16510" rIns="0" bIns="0" rtlCol="0">
            <a:spAutoFit/>
          </a:bodyPr>
          <a:lstStyle/>
          <a:p>
            <a:pPr marL="12700">
              <a:lnSpc>
                <a:spcPct val="100000"/>
              </a:lnSpc>
              <a:spcBef>
                <a:spcPts val="130"/>
              </a:spcBef>
            </a:pPr>
            <a:r>
              <a:rPr sz="3950" spc="-15" dirty="0"/>
              <a:t>Three </a:t>
            </a:r>
            <a:r>
              <a:rPr sz="3950" spc="5" dirty="0"/>
              <a:t>components </a:t>
            </a:r>
            <a:r>
              <a:rPr sz="3950" spc="10" dirty="0"/>
              <a:t>of</a:t>
            </a:r>
            <a:r>
              <a:rPr sz="3950" spc="190" dirty="0"/>
              <a:t> </a:t>
            </a:r>
            <a:r>
              <a:rPr sz="3950" spc="-15" dirty="0"/>
              <a:t>GPS</a:t>
            </a:r>
            <a:endParaRPr sz="3950"/>
          </a:p>
        </p:txBody>
      </p:sp>
      <p:sp>
        <p:nvSpPr>
          <p:cNvPr id="3" name="object 3"/>
          <p:cNvSpPr/>
          <p:nvPr/>
        </p:nvSpPr>
        <p:spPr>
          <a:xfrm>
            <a:off x="113096" y="947297"/>
            <a:ext cx="8763221" cy="5826563"/>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44764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chemeClr val="accent1">
                    <a:lumMod val="75000"/>
                  </a:schemeClr>
                </a:solidFill>
              </a:rPr>
              <a:t>Space Segment</a:t>
            </a:r>
            <a:endParaRPr lang="en-US" dirty="0">
              <a:solidFill>
                <a:schemeClr val="accent1">
                  <a:lumMod val="75000"/>
                </a:schemeClr>
              </a:solidFill>
            </a:endParaRPr>
          </a:p>
        </p:txBody>
      </p:sp>
      <p:pic>
        <p:nvPicPr>
          <p:cNvPr id="2050" name="Picture 2"/>
          <p:cNvPicPr>
            <a:picLocks noGrp="1" noChangeAspect="1" noChangeArrowheads="1"/>
          </p:cNvPicPr>
          <p:nvPr>
            <p:ph idx="1"/>
          </p:nvPr>
        </p:nvPicPr>
        <p:blipFill>
          <a:blip r:embed="rId2" cstate="print"/>
          <a:srcRect l="43687" t="18520" r="11066" b="9085"/>
          <a:stretch>
            <a:fillRect/>
          </a:stretch>
        </p:blipFill>
        <p:spPr bwMode="auto">
          <a:xfrm>
            <a:off x="2286000" y="1600200"/>
            <a:ext cx="4572000" cy="4572000"/>
          </a:xfrm>
          <a:prstGeom prst="rect">
            <a:avLst/>
          </a:prstGeom>
          <a:noFill/>
          <a:ln w="9525">
            <a:noFill/>
            <a:miter lim="800000"/>
            <a:headEnd/>
            <a:tailEnd/>
          </a:ln>
        </p:spPr>
      </p:pic>
    </p:spTree>
    <p:extLst>
      <p:ext uri="{BB962C8B-B14F-4D97-AF65-F5344CB8AC3E}">
        <p14:creationId xmlns:p14="http://schemas.microsoft.com/office/powerpoint/2010/main" val="34392791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Space Segment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space segment currently consists of at least 24(baseline constellation) satellites</a:t>
            </a:r>
          </a:p>
          <a:p>
            <a:r>
              <a:rPr lang="en-US" dirty="0" smtClean="0"/>
              <a:t>6 different Orbital planes (four to five satellites per plane). </a:t>
            </a:r>
          </a:p>
          <a:p>
            <a:r>
              <a:rPr lang="en-US" dirty="0" smtClean="0"/>
              <a:t>They orbit at a height of 20,180 km above the Earth’s surface</a:t>
            </a:r>
          </a:p>
          <a:p>
            <a:r>
              <a:rPr lang="en-US" dirty="0" smtClean="0"/>
              <a:t> They are inclined at 55° to the equator.</a:t>
            </a:r>
          </a:p>
          <a:p>
            <a:r>
              <a:rPr lang="en-US" dirty="0" smtClean="0"/>
              <a:t>Any one satellite completes its orbit in around 12 hours. (11 hours and 28 minutes)</a:t>
            </a:r>
          </a:p>
        </p:txBody>
      </p:sp>
      <p:pic>
        <p:nvPicPr>
          <p:cNvPr id="4" name="Picture 2"/>
          <p:cNvPicPr>
            <a:picLocks noChangeAspect="1" noChangeArrowheads="1"/>
          </p:cNvPicPr>
          <p:nvPr/>
        </p:nvPicPr>
        <p:blipFill>
          <a:blip r:embed="rId2" cstate="print"/>
          <a:srcRect l="43687" t="18520" r="11066" b="9085"/>
          <a:stretch>
            <a:fillRect/>
          </a:stretch>
        </p:blipFill>
        <p:spPr bwMode="auto">
          <a:xfrm>
            <a:off x="7543800" y="365919"/>
            <a:ext cx="1143000" cy="1143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Space Segment</a:t>
            </a:r>
            <a:endParaRPr lang="en-US" dirty="0"/>
          </a:p>
        </p:txBody>
      </p:sp>
      <p:pic>
        <p:nvPicPr>
          <p:cNvPr id="3074" name="Picture 2"/>
          <p:cNvPicPr>
            <a:picLocks noGrp="1" noChangeAspect="1" noChangeArrowheads="1"/>
          </p:cNvPicPr>
          <p:nvPr>
            <p:ph idx="1"/>
          </p:nvPr>
        </p:nvPicPr>
        <p:blipFill rotWithShape="1">
          <a:blip r:embed="rId2" cstate="email">
            <a:extLst>
              <a:ext uri="{28A0092B-C50C-407E-A947-70E740481C1C}">
                <a14:useLocalDpi xmlns:a14="http://schemas.microsoft.com/office/drawing/2010/main"/>
              </a:ext>
            </a:extLst>
          </a:blip>
          <a:srcRect/>
          <a:stretch/>
        </p:blipFill>
        <p:spPr bwMode="auto">
          <a:xfrm>
            <a:off x="304800" y="1524000"/>
            <a:ext cx="8606118" cy="457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28600"/>
            <a:ext cx="8229600" cy="808038"/>
          </a:xfrm>
        </p:spPr>
        <p:txBody>
          <a:bodyPr/>
          <a:lstStyle/>
          <a:p>
            <a:r>
              <a:rPr lang="en-US" dirty="0" smtClean="0">
                <a:solidFill>
                  <a:schemeClr val="accent1">
                    <a:lumMod val="75000"/>
                  </a:schemeClr>
                </a:solidFill>
              </a:rPr>
              <a:t>GPS versus GNSS</a:t>
            </a:r>
            <a:endParaRPr lang="en-US" dirty="0">
              <a:solidFill>
                <a:schemeClr val="accent1">
                  <a:lumMod val="75000"/>
                </a:schemeClr>
              </a:solidFill>
            </a:endParaRPr>
          </a:p>
        </p:txBody>
      </p:sp>
      <p:sp>
        <p:nvSpPr>
          <p:cNvPr id="3" name="Content Placeholder 2"/>
          <p:cNvSpPr>
            <a:spLocks noGrp="1"/>
          </p:cNvSpPr>
          <p:nvPr>
            <p:ph idx="1"/>
          </p:nvPr>
        </p:nvSpPr>
        <p:spPr>
          <a:xfrm>
            <a:off x="228600" y="1143000"/>
            <a:ext cx="8763000" cy="2667000"/>
          </a:xfrm>
          <a:ln>
            <a:solidFill>
              <a:schemeClr val="bg1">
                <a:lumMod val="65000"/>
              </a:schemeClr>
            </a:solidFill>
          </a:ln>
        </p:spPr>
        <p:txBody>
          <a:bodyPr>
            <a:normAutofit/>
          </a:bodyPr>
          <a:lstStyle/>
          <a:p>
            <a:r>
              <a:rPr lang="en-US" b="1" dirty="0" smtClean="0"/>
              <a:t>GPS (Global Positioning System) </a:t>
            </a:r>
            <a:r>
              <a:rPr lang="en-US" dirty="0" smtClean="0"/>
              <a:t>is a satellite based system that provides navigation, and timing services built and implemented by United States of America. It was started in 1973 and fully implemented in 1995)</a:t>
            </a:r>
          </a:p>
          <a:p>
            <a:endParaRPr lang="en-US" dirty="0"/>
          </a:p>
        </p:txBody>
      </p:sp>
      <p:sp>
        <p:nvSpPr>
          <p:cNvPr id="4" name="Content Placeholder 2"/>
          <p:cNvSpPr txBox="1">
            <a:spLocks/>
          </p:cNvSpPr>
          <p:nvPr/>
        </p:nvSpPr>
        <p:spPr>
          <a:xfrm>
            <a:off x="228600" y="3825240"/>
            <a:ext cx="8763000" cy="2667000"/>
          </a:xfrm>
          <a:prstGeom prst="rect">
            <a:avLst/>
          </a:prstGeom>
          <a:ln>
            <a:solidFill>
              <a:schemeClr val="bg1">
                <a:lumMod val="65000"/>
              </a:schemeClr>
            </a:solidFill>
          </a:ln>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Since then many other countries have implemented or are in the process of implementing their own satellite based navigation and timing services globally and regionally. Now, such systems are jointly referred as </a:t>
            </a:r>
            <a:r>
              <a:rPr lang="en-US" b="1" dirty="0" smtClean="0"/>
              <a:t>Global Navigation Satellite System(GNSS).</a:t>
            </a:r>
            <a:endParaRPr lang="en-US" b="1" dirty="0"/>
          </a:p>
        </p:txBody>
      </p:sp>
    </p:spTree>
    <p:extLst>
      <p:ext uri="{BB962C8B-B14F-4D97-AF65-F5344CB8AC3E}">
        <p14:creationId xmlns:p14="http://schemas.microsoft.com/office/powerpoint/2010/main" val="30623067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Ground track of a satellite</a:t>
            </a:r>
            <a:endParaRPr lang="en-US" dirty="0"/>
          </a:p>
        </p:txBody>
      </p:sp>
      <p:pic>
        <p:nvPicPr>
          <p:cNvPr id="2050" name="Picture 2"/>
          <p:cNvPicPr>
            <a:picLocks noGrp="1" noChangeAspect="1" noChangeArrowheads="1"/>
          </p:cNvPicPr>
          <p:nvPr>
            <p:ph idx="1"/>
          </p:nvPr>
        </p:nvPicPr>
        <p:blipFill>
          <a:blip r:embed="rId2" cstate="print"/>
          <a:srcRect l="17380" t="31989" r="21589" b="16398"/>
          <a:stretch>
            <a:fillRect/>
          </a:stretch>
        </p:blipFill>
        <p:spPr bwMode="auto">
          <a:xfrm>
            <a:off x="228600" y="1676400"/>
            <a:ext cx="8505957" cy="4495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solidFill>
                  <a:schemeClr val="accent1">
                    <a:lumMod val="75000"/>
                  </a:schemeClr>
                </a:solidFill>
              </a:rPr>
              <a:t>Space Segment</a:t>
            </a:r>
            <a:endParaRPr lang="en-US" b="1" dirty="0">
              <a:solidFill>
                <a:schemeClr val="accent1">
                  <a:lumMod val="75000"/>
                </a:schemeClr>
              </a:solidFill>
            </a:endParaRPr>
          </a:p>
        </p:txBody>
      </p:sp>
      <p:sp>
        <p:nvSpPr>
          <p:cNvPr id="5" name="Content Placeholder 4"/>
          <p:cNvSpPr>
            <a:spLocks noGrp="1"/>
          </p:cNvSpPr>
          <p:nvPr>
            <p:ph idx="1"/>
          </p:nvPr>
        </p:nvSpPr>
        <p:spPr>
          <a:xfrm>
            <a:off x="457200" y="1600200"/>
            <a:ext cx="8534400" cy="4525963"/>
          </a:xfrm>
        </p:spPr>
        <p:txBody>
          <a:bodyPr>
            <a:normAutofit fontScale="92500" lnSpcReduction="20000"/>
          </a:bodyPr>
          <a:lstStyle/>
          <a:p>
            <a:r>
              <a:rPr lang="en-US" dirty="0" smtClean="0"/>
              <a:t>The arrangement of satellites in the full constellation is called as the </a:t>
            </a:r>
            <a:r>
              <a:rPr lang="en-US" i="1" dirty="0" smtClean="0"/>
              <a:t>baseline constellation</a:t>
            </a:r>
          </a:p>
          <a:p>
            <a:r>
              <a:rPr lang="en-US" dirty="0" smtClean="0"/>
              <a:t>The orbital position of each satellite in one of the six orbital planes </a:t>
            </a:r>
            <a:r>
              <a:rPr lang="en-US" i="1" dirty="0" smtClean="0"/>
              <a:t>A to F is indicated by its plane position number, also named slot. </a:t>
            </a:r>
          </a:p>
          <a:p>
            <a:r>
              <a:rPr lang="en-US" i="1" dirty="0" smtClean="0"/>
              <a:t>Four slots are assigned to each plane.</a:t>
            </a:r>
          </a:p>
          <a:p>
            <a:r>
              <a:rPr lang="en-US" i="1" dirty="0" smtClean="0"/>
              <a:t>Six additional slots, A5 through F5, are </a:t>
            </a:r>
            <a:r>
              <a:rPr lang="en-US" dirty="0" smtClean="0"/>
              <a:t>provided on the basis of need for active spares.</a:t>
            </a:r>
          </a:p>
          <a:p>
            <a:r>
              <a:rPr lang="en-US" dirty="0" smtClean="0"/>
              <a:t>The separation in right ascension between two orbital planes is 60◦. </a:t>
            </a:r>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Space Segments</a:t>
            </a:r>
            <a:endParaRPr lang="en-US" dirty="0"/>
          </a:p>
        </p:txBody>
      </p:sp>
      <p:sp>
        <p:nvSpPr>
          <p:cNvPr id="3" name="Content Placeholder 2"/>
          <p:cNvSpPr>
            <a:spLocks noGrp="1"/>
          </p:cNvSpPr>
          <p:nvPr>
            <p:ph idx="1"/>
          </p:nvPr>
        </p:nvSpPr>
        <p:spPr/>
        <p:txBody>
          <a:bodyPr>
            <a:normAutofit fontScale="77500" lnSpcReduction="20000"/>
          </a:bodyPr>
          <a:lstStyle/>
          <a:p>
            <a:r>
              <a:rPr lang="en-US" i="1" dirty="0" smtClean="0"/>
              <a:t>Although the baseline constellation </a:t>
            </a:r>
            <a:r>
              <a:rPr lang="en-US" dirty="0" smtClean="0"/>
              <a:t>includes 24 satellites, the number of active satellites on orbit may vary due to failures, launches, or maintenance requirements,</a:t>
            </a:r>
          </a:p>
          <a:p>
            <a:r>
              <a:rPr lang="en-US" dirty="0" smtClean="0"/>
              <a:t>Since 1995 no. of satellites in the constellation has already exceeded 24. </a:t>
            </a:r>
          </a:p>
          <a:p>
            <a:r>
              <a:rPr lang="en-US" dirty="0" smtClean="0"/>
              <a:t>On January 1, 2003, the constellation comprised 28 satellites. </a:t>
            </a:r>
          </a:p>
          <a:p>
            <a:r>
              <a:rPr lang="en-US" dirty="0" smtClean="0"/>
              <a:t>Now there are 32 satellites in baseline constellation of NAVSTAR GPS.</a:t>
            </a:r>
          </a:p>
          <a:p>
            <a:r>
              <a:rPr lang="en-US" dirty="0" smtClean="0"/>
              <a:t>With the augmented constellation, most users will have six to eight, or at times even more, satellites in view instead of the minimum of four satellites.</a:t>
            </a:r>
            <a:endParaRPr lang="en-US" i="1" dirty="0" smtClean="0"/>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solidFill>
                  <a:schemeClr val="accent1">
                    <a:lumMod val="75000"/>
                  </a:schemeClr>
                </a:solidFill>
              </a:rPr>
              <a:t>Control Segment</a:t>
            </a:r>
            <a:endParaRPr lang="en-US" b="1" dirty="0">
              <a:solidFill>
                <a:schemeClr val="accent1">
                  <a:lumMod val="75000"/>
                </a:schemeClr>
              </a:solidFill>
            </a:endParaRPr>
          </a:p>
        </p:txBody>
      </p:sp>
      <p:sp>
        <p:nvSpPr>
          <p:cNvPr id="3" name="Content Placeholder 2"/>
          <p:cNvSpPr>
            <a:spLocks noGrp="1"/>
          </p:cNvSpPr>
          <p:nvPr>
            <p:ph idx="1"/>
          </p:nvPr>
        </p:nvSpPr>
        <p:spPr/>
        <p:txBody>
          <a:bodyPr>
            <a:normAutofit lnSpcReduction="10000"/>
          </a:bodyPr>
          <a:lstStyle/>
          <a:p>
            <a:r>
              <a:rPr lang="en-US" dirty="0" smtClean="0"/>
              <a:t>The tasks of the Control Segment are to</a:t>
            </a:r>
          </a:p>
          <a:p>
            <a:pPr lvl="1">
              <a:buClr>
                <a:schemeClr val="accent1">
                  <a:lumMod val="75000"/>
                </a:schemeClr>
              </a:buClr>
              <a:buFont typeface="Arial" panose="020B0604020202020204" pitchFamily="34" charset="0"/>
              <a:buChar char="•"/>
            </a:pPr>
            <a:r>
              <a:rPr lang="en-US" dirty="0" smtClean="0"/>
              <a:t>continuously monitor and control the satellite system,</a:t>
            </a:r>
          </a:p>
          <a:p>
            <a:pPr lvl="1">
              <a:buClr>
                <a:schemeClr val="accent1">
                  <a:lumMod val="75000"/>
                </a:schemeClr>
              </a:buClr>
              <a:buFont typeface="Arial" panose="020B0604020202020204" pitchFamily="34" charset="0"/>
              <a:buChar char="•"/>
            </a:pPr>
            <a:r>
              <a:rPr lang="en-US" dirty="0" smtClean="0"/>
              <a:t>determine the GPS system time,</a:t>
            </a:r>
          </a:p>
          <a:p>
            <a:pPr lvl="1">
              <a:buClr>
                <a:schemeClr val="accent1">
                  <a:lumMod val="75000"/>
                </a:schemeClr>
              </a:buClr>
              <a:buFont typeface="Arial" panose="020B0604020202020204" pitchFamily="34" charset="0"/>
              <a:buChar char="•"/>
            </a:pPr>
            <a:r>
              <a:rPr lang="en-US" dirty="0" smtClean="0"/>
              <a:t>predict the satellite ephemerides and the behavior of the satellite clocks,</a:t>
            </a:r>
          </a:p>
          <a:p>
            <a:pPr lvl="1">
              <a:buClr>
                <a:schemeClr val="accent1">
                  <a:lumMod val="75000"/>
                </a:schemeClr>
              </a:buClr>
              <a:buFont typeface="Arial" panose="020B0604020202020204" pitchFamily="34" charset="0"/>
              <a:buChar char="•"/>
            </a:pPr>
            <a:r>
              <a:rPr lang="en-US" dirty="0" smtClean="0"/>
              <a:t>periodically update the navigation message for each particular satellite, and</a:t>
            </a:r>
          </a:p>
          <a:p>
            <a:pPr lvl="1">
              <a:buClr>
                <a:schemeClr val="accent1">
                  <a:lumMod val="75000"/>
                </a:schemeClr>
              </a:buClr>
              <a:buFont typeface="Arial" panose="020B0604020202020204" pitchFamily="34" charset="0"/>
              <a:buChar char="•"/>
            </a:pPr>
            <a:r>
              <a:rPr lang="en-US" dirty="0" smtClean="0"/>
              <a:t>command small maneuvers to maintain orbit, or relocate to substitute an unhealthy satellite.</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b="1" dirty="0" smtClean="0"/>
              <a:t>Within the Control Segment are the </a:t>
            </a:r>
            <a:r>
              <a:rPr lang="en-US" b="1" i="1" dirty="0" smtClean="0"/>
              <a:t>Master Control Station (MCS), several unmanned monitor stations (MS) located around the world, and ground antennas (GA) for uploading </a:t>
            </a:r>
            <a:r>
              <a:rPr lang="en-US" b="1" dirty="0" smtClean="0"/>
              <a:t>data to the satellites. </a:t>
            </a:r>
          </a:p>
          <a:p>
            <a:r>
              <a:rPr lang="en-US" dirty="0"/>
              <a:t>The current Operational Control Segment (OCS) includes a master control station, an alternate master control station, 11 command and control antennas, and 16 monitoring sites.</a:t>
            </a:r>
          </a:p>
        </p:txBody>
      </p:sp>
      <p:sp>
        <p:nvSpPr>
          <p:cNvPr id="4" name="Title 1"/>
          <p:cNvSpPr>
            <a:spLocks noGrp="1"/>
          </p:cNvSpPr>
          <p:nvPr>
            <p:ph type="title"/>
          </p:nvPr>
        </p:nvSpPr>
        <p:spPr/>
        <p:txBody>
          <a:bodyPr/>
          <a:lstStyle/>
          <a:p>
            <a:r>
              <a:rPr lang="en-GB" dirty="0" smtClean="0"/>
              <a:t>Control Segment</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GB" dirty="0" smtClean="0"/>
              <a:t>Control Segment</a:t>
            </a:r>
            <a:endParaRPr lang="en-US" dirty="0"/>
          </a:p>
        </p:txBody>
      </p:sp>
      <p:sp>
        <p:nvSpPr>
          <p:cNvPr id="2" name="Content Placeholder 1"/>
          <p:cNvSpPr>
            <a:spLocks noGrp="1"/>
          </p:cNvSpPr>
          <p:nvPr>
            <p:ph idx="1"/>
          </p:nvPr>
        </p:nvSpPr>
        <p:spPr/>
        <p:txBody>
          <a:bodyPr/>
          <a:lstStyle/>
          <a:p>
            <a:endParaRPr lang="en-US"/>
          </a:p>
        </p:txBody>
      </p:sp>
      <p:pic>
        <p:nvPicPr>
          <p:cNvPr id="1026" name="Picture 2" descr="Image result for gps control seg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752600"/>
            <a:ext cx="7543800" cy="4114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User Segment</a:t>
            </a:r>
            <a:endParaRPr lang="en-US" dirty="0"/>
          </a:p>
        </p:txBody>
      </p:sp>
      <p:sp>
        <p:nvSpPr>
          <p:cNvPr id="3" name="Content Placeholder 2"/>
          <p:cNvSpPr>
            <a:spLocks noGrp="1"/>
          </p:cNvSpPr>
          <p:nvPr>
            <p:ph idx="1"/>
          </p:nvPr>
        </p:nvSpPr>
        <p:spPr/>
        <p:txBody>
          <a:bodyPr/>
          <a:lstStyle/>
          <a:p>
            <a:pPr marL="342900" lvl="1" indent="-342900">
              <a:buFont typeface="Arial" pitchFamily="34" charset="0"/>
              <a:buChar char="•"/>
            </a:pPr>
            <a:r>
              <a:rPr lang="en-US" dirty="0" smtClean="0"/>
              <a:t>Receivers on ground stations, </a:t>
            </a:r>
          </a:p>
          <a:p>
            <a:pPr marL="342900" lvl="1" indent="-342900">
              <a:buFont typeface="Arial" pitchFamily="34" charset="0"/>
              <a:buChar char="•"/>
            </a:pPr>
            <a:r>
              <a:rPr lang="en-US" dirty="0" smtClean="0"/>
              <a:t>navigation systems in aero plane, car, ships, cycle</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User Segment</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signals transmitted by the satellites take approx. 67 milliseconds to reach a receiver. As the signals travel at the speed of light, their exact transit time depends on the distance between the satellites and the user.</a:t>
            </a:r>
          </a:p>
          <a:p>
            <a:r>
              <a:rPr lang="en-US" dirty="0" smtClean="0"/>
              <a:t>Four different signals are generated in the receiver having the same structure as those received from the 4 satellites.</a:t>
            </a:r>
          </a:p>
          <a:p>
            <a:r>
              <a:rPr lang="en-US" dirty="0" smtClean="0"/>
              <a:t>By </a:t>
            </a:r>
            <a:r>
              <a:rPr lang="en-US" dirty="0" err="1" smtClean="0"/>
              <a:t>synchronising</a:t>
            </a:r>
            <a:r>
              <a:rPr lang="en-US" dirty="0" smtClean="0"/>
              <a:t> the signals generated in the receiver with those from the satellites, the four satellite signal time shifts </a:t>
            </a:r>
            <a:r>
              <a:rPr lang="en-US" dirty="0" err="1" smtClean="0"/>
              <a:t>Δt</a:t>
            </a:r>
            <a:r>
              <a:rPr lang="en-US" dirty="0" smtClean="0"/>
              <a:t> are measured.</a:t>
            </a:r>
          </a:p>
          <a:p>
            <a:r>
              <a:rPr lang="en-US" dirty="0" smtClean="0"/>
              <a:t>The measured time shifts </a:t>
            </a:r>
            <a:r>
              <a:rPr lang="en-US" dirty="0" err="1" smtClean="0"/>
              <a:t>Δt</a:t>
            </a:r>
            <a:r>
              <a:rPr lang="en-US" dirty="0" smtClean="0"/>
              <a:t> of all 4 satellite signals are used to determine signal transit time.</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chemeClr val="accent1">
                    <a:lumMod val="75000"/>
                  </a:schemeClr>
                </a:solidFill>
              </a:rPr>
              <a:t>Application</a:t>
            </a:r>
            <a:endParaRPr lang="en-US" dirty="0">
              <a:solidFill>
                <a:schemeClr val="accent1">
                  <a:lumMod val="75000"/>
                </a:schemeClr>
              </a:solidFill>
            </a:endParaRPr>
          </a:p>
        </p:txBody>
      </p:sp>
      <p:sp>
        <p:nvSpPr>
          <p:cNvPr id="3" name="Content Placeholder 2"/>
          <p:cNvSpPr>
            <a:spLocks noGrp="1"/>
          </p:cNvSpPr>
          <p:nvPr>
            <p:ph idx="1"/>
          </p:nvPr>
        </p:nvSpPr>
        <p:spPr/>
        <p:txBody>
          <a:bodyPr>
            <a:normAutofit fontScale="85000" lnSpcReduction="20000"/>
          </a:bodyPr>
          <a:lstStyle/>
          <a:p>
            <a:r>
              <a:rPr lang="en-GB" dirty="0" smtClean="0"/>
              <a:t>Science and technology/Engineering</a:t>
            </a:r>
          </a:p>
          <a:p>
            <a:r>
              <a:rPr lang="en-GB" dirty="0" smtClean="0"/>
              <a:t>Commerce and industry</a:t>
            </a:r>
          </a:p>
          <a:p>
            <a:r>
              <a:rPr lang="en-GB" dirty="0" smtClean="0"/>
              <a:t>Forestry</a:t>
            </a:r>
          </a:p>
          <a:p>
            <a:r>
              <a:rPr lang="en-GB" dirty="0" smtClean="0"/>
              <a:t>Agriculture</a:t>
            </a:r>
          </a:p>
          <a:p>
            <a:r>
              <a:rPr lang="en-GB" dirty="0" smtClean="0"/>
              <a:t>Communication Technology</a:t>
            </a:r>
          </a:p>
          <a:p>
            <a:r>
              <a:rPr lang="en-GB" dirty="0" smtClean="0"/>
              <a:t>Navigation</a:t>
            </a:r>
          </a:p>
          <a:p>
            <a:r>
              <a:rPr lang="en-GB" dirty="0" smtClean="0"/>
              <a:t>Tourism/ Sport</a:t>
            </a:r>
          </a:p>
          <a:p>
            <a:r>
              <a:rPr lang="en-GB" dirty="0" smtClean="0"/>
              <a:t>Military</a:t>
            </a:r>
          </a:p>
          <a:p>
            <a:r>
              <a:rPr lang="en-GB" dirty="0" smtClean="0"/>
              <a:t>Time measurement</a:t>
            </a:r>
          </a:p>
          <a:p>
            <a:r>
              <a:rPr lang="en-GB" dirty="0" smtClean="0"/>
              <a:t>Research</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smtClean="0">
                <a:solidFill>
                  <a:srgbClr val="C00000"/>
                </a:solidFill>
                <a:latin typeface="Tahoma" panose="020B0604030504040204" pitchFamily="34" charset="0"/>
                <a:ea typeface="Tahoma" panose="020B0604030504040204" pitchFamily="34" charset="0"/>
                <a:cs typeface="Tahoma" panose="020B0604030504040204" pitchFamily="34" charset="0"/>
              </a:rPr>
              <a:t>Error Sources in GNSS</a:t>
            </a:r>
            <a:endParaRPr lang="en-US" b="1"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881852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681927"/>
            <a:ext cx="7673339" cy="505075"/>
          </a:xfrm>
          <a:prstGeom prst="rect">
            <a:avLst/>
          </a:prstGeom>
        </p:spPr>
        <p:txBody>
          <a:bodyPr vert="horz" wrap="square" lIns="0" tIns="7620" rIns="0" bIns="0" rtlCol="0">
            <a:spAutoFit/>
          </a:bodyPr>
          <a:lstStyle/>
          <a:p>
            <a:pPr marL="2787015" marR="5080" indent="-2774950">
              <a:lnSpc>
                <a:spcPct val="101400"/>
              </a:lnSpc>
              <a:spcBef>
                <a:spcPts val="60"/>
              </a:spcBef>
            </a:pPr>
            <a:r>
              <a:rPr sz="3200" spc="-5" dirty="0"/>
              <a:t>Global </a:t>
            </a:r>
            <a:r>
              <a:rPr sz="3200" spc="-15" dirty="0"/>
              <a:t>Navigation satellite </a:t>
            </a:r>
            <a:r>
              <a:rPr sz="3200" spc="-30" dirty="0" smtClean="0"/>
              <a:t>System</a:t>
            </a:r>
            <a:r>
              <a:rPr lang="en-US" sz="3200" spc="-30" dirty="0" smtClean="0"/>
              <a:t>s</a:t>
            </a:r>
            <a:r>
              <a:rPr sz="3200" spc="-30" dirty="0" smtClean="0"/>
              <a:t>  </a:t>
            </a:r>
            <a:r>
              <a:rPr sz="3200" spc="-10" dirty="0"/>
              <a:t>(GNSS)</a:t>
            </a:r>
            <a:endParaRPr sz="3200" dirty="0"/>
          </a:p>
        </p:txBody>
      </p:sp>
      <p:pic>
        <p:nvPicPr>
          <p:cNvPr id="1026" name="Picture 2" descr="gnssà¤à¥ à¤²à¤¾à¤à¤¿ à¤¤à¤¸à¥à¤¬à¤¿à¤° à¤ªà¤°à¤¿à¤£à¤¾à¤®"/>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4948" y="1552574"/>
            <a:ext cx="7419975" cy="5305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55611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far does the signals have to travel from GPS satellites to reach to the receiver?</a:t>
            </a:r>
            <a:endParaRPr lang="en-US" dirty="0"/>
          </a:p>
        </p:txBody>
      </p:sp>
      <p:pic>
        <p:nvPicPr>
          <p:cNvPr id="1026"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6133" y="2531269"/>
            <a:ext cx="4685518" cy="2526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65909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www.furuno.com/img/prev/en/markets/gnss/technical/tec_what_gps3_img_001.gif"/>
          <p:cNvPicPr>
            <a:picLocks noChangeAspect="1" noChangeArrowheads="1"/>
          </p:cNvPicPr>
          <p:nvPr/>
        </p:nvPicPr>
        <p:blipFill rotWithShape="1">
          <a:blip r:embed="rId3">
            <a:extLst>
              <a:ext uri="{28A0092B-C50C-407E-A947-70E740481C1C}">
                <a14:useLocalDpi xmlns:a14="http://schemas.microsoft.com/office/drawing/2010/main" val="0"/>
              </a:ext>
            </a:extLst>
          </a:blip>
          <a:srcRect b="3553"/>
          <a:stretch/>
        </p:blipFill>
        <p:spPr bwMode="auto">
          <a:xfrm>
            <a:off x="525066" y="1269566"/>
            <a:ext cx="4920853" cy="431886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73075" y="943779"/>
            <a:ext cx="1915653" cy="323165"/>
          </a:xfrm>
          <a:prstGeom prst="rect">
            <a:avLst/>
          </a:prstGeom>
        </p:spPr>
        <p:txBody>
          <a:bodyPr wrap="none">
            <a:spAutoFit/>
          </a:bodyPr>
          <a:lstStyle/>
          <a:p>
            <a:r>
              <a:rPr lang="en-US" sz="1500" b="1" dirty="0">
                <a:solidFill>
                  <a:srgbClr val="FF0000"/>
                </a:solidFill>
              </a:rPr>
              <a:t>Error Sources in GNSS</a:t>
            </a:r>
          </a:p>
        </p:txBody>
      </p:sp>
      <p:sp>
        <p:nvSpPr>
          <p:cNvPr id="2" name="Rectangle 1"/>
          <p:cNvSpPr/>
          <p:nvPr/>
        </p:nvSpPr>
        <p:spPr>
          <a:xfrm>
            <a:off x="5054946" y="3152001"/>
            <a:ext cx="468398" cy="323165"/>
          </a:xfrm>
          <a:prstGeom prst="rect">
            <a:avLst/>
          </a:prstGeom>
        </p:spPr>
        <p:txBody>
          <a:bodyPr wrap="none">
            <a:spAutoFit/>
          </a:bodyPr>
          <a:lstStyle/>
          <a:p>
            <a:r>
              <a:rPr lang="en-US" sz="1500" b="1" i="1" dirty="0" err="1">
                <a:solidFill>
                  <a:srgbClr val="FF0000"/>
                </a:solidFill>
                <a:latin typeface="open sans" panose="020B0606030504020204" pitchFamily="34" charset="0"/>
              </a:rPr>
              <a:t>d</a:t>
            </a:r>
            <a:r>
              <a:rPr lang="en-US" sz="1500" b="1" i="1" baseline="-25000" dirty="0" err="1">
                <a:solidFill>
                  <a:srgbClr val="FF0000"/>
                </a:solidFill>
                <a:latin typeface="inherit"/>
              </a:rPr>
              <a:t>ion</a:t>
            </a:r>
            <a:endParaRPr lang="en-US" sz="1500" b="1" dirty="0">
              <a:solidFill>
                <a:srgbClr val="FF0000"/>
              </a:solidFill>
            </a:endParaRPr>
          </a:p>
        </p:txBody>
      </p:sp>
      <p:sp>
        <p:nvSpPr>
          <p:cNvPr id="3" name="Rectangle 2"/>
          <p:cNvSpPr/>
          <p:nvPr/>
        </p:nvSpPr>
        <p:spPr>
          <a:xfrm>
            <a:off x="5054946" y="3719126"/>
            <a:ext cx="561372" cy="323165"/>
          </a:xfrm>
          <a:prstGeom prst="rect">
            <a:avLst/>
          </a:prstGeom>
        </p:spPr>
        <p:txBody>
          <a:bodyPr wrap="none">
            <a:spAutoFit/>
          </a:bodyPr>
          <a:lstStyle/>
          <a:p>
            <a:r>
              <a:rPr lang="en-US" sz="1500" b="1" i="1" dirty="0" err="1">
                <a:solidFill>
                  <a:srgbClr val="FF0000"/>
                </a:solidFill>
                <a:latin typeface="open sans" panose="020B0606030504020204" pitchFamily="34" charset="0"/>
              </a:rPr>
              <a:t>d</a:t>
            </a:r>
            <a:r>
              <a:rPr lang="en-US" sz="1500" b="1" i="1" baseline="-25000" dirty="0" err="1">
                <a:solidFill>
                  <a:srgbClr val="FF0000"/>
                </a:solidFill>
                <a:latin typeface="inherit"/>
              </a:rPr>
              <a:t>trop</a:t>
            </a:r>
            <a:r>
              <a:rPr lang="en-US" sz="1500" b="1" dirty="0">
                <a:solidFill>
                  <a:srgbClr val="FF0000"/>
                </a:solidFill>
                <a:latin typeface="open sans" panose="020B0606030504020204" pitchFamily="34" charset="0"/>
              </a:rPr>
              <a:t> </a:t>
            </a:r>
            <a:endParaRPr lang="en-US" sz="1500" b="1" dirty="0">
              <a:solidFill>
                <a:srgbClr val="FF0000"/>
              </a:solidFill>
            </a:endParaRPr>
          </a:p>
        </p:txBody>
      </p:sp>
      <p:sp>
        <p:nvSpPr>
          <p:cNvPr id="5" name="Rectangle 4"/>
          <p:cNvSpPr/>
          <p:nvPr/>
        </p:nvSpPr>
        <p:spPr>
          <a:xfrm>
            <a:off x="4280491" y="1269566"/>
            <a:ext cx="352982" cy="323165"/>
          </a:xfrm>
          <a:prstGeom prst="rect">
            <a:avLst/>
          </a:prstGeom>
        </p:spPr>
        <p:txBody>
          <a:bodyPr wrap="none">
            <a:spAutoFit/>
          </a:bodyPr>
          <a:lstStyle/>
          <a:p>
            <a:r>
              <a:rPr lang="en-US" sz="1500" b="1" i="1" dirty="0">
                <a:solidFill>
                  <a:srgbClr val="FF0000"/>
                </a:solidFill>
                <a:latin typeface="open sans" panose="020B0606030504020204" pitchFamily="34" charset="0"/>
              </a:rPr>
              <a:t>d</a:t>
            </a:r>
            <a:r>
              <a:rPr lang="el-GR" sz="1500" b="1" i="1" baseline="-25000" dirty="0">
                <a:solidFill>
                  <a:srgbClr val="FF0000"/>
                </a:solidFill>
                <a:latin typeface="inherit"/>
              </a:rPr>
              <a:t>ρ</a:t>
            </a:r>
            <a:endParaRPr lang="en-US" sz="1500" b="1" dirty="0">
              <a:solidFill>
                <a:srgbClr val="FF0000"/>
              </a:solidFill>
            </a:endParaRPr>
          </a:p>
        </p:txBody>
      </p:sp>
      <p:sp>
        <p:nvSpPr>
          <p:cNvPr id="6" name="Rectangle 5"/>
          <p:cNvSpPr/>
          <p:nvPr/>
        </p:nvSpPr>
        <p:spPr>
          <a:xfrm>
            <a:off x="5536088" y="4653780"/>
            <a:ext cx="322524" cy="323165"/>
          </a:xfrm>
          <a:prstGeom prst="rect">
            <a:avLst/>
          </a:prstGeom>
        </p:spPr>
        <p:txBody>
          <a:bodyPr wrap="none">
            <a:spAutoFit/>
          </a:bodyPr>
          <a:lstStyle/>
          <a:p>
            <a:r>
              <a:rPr lang="el-GR" sz="1500" b="1" dirty="0">
                <a:solidFill>
                  <a:srgbClr val="FF0000"/>
                </a:solidFill>
                <a:latin typeface="open sans" panose="020B0606030504020204" pitchFamily="34" charset="0"/>
              </a:rPr>
              <a:t>ε</a:t>
            </a:r>
            <a:r>
              <a:rPr lang="el-GR" sz="1500" b="1" baseline="-25000" dirty="0">
                <a:solidFill>
                  <a:srgbClr val="FF0000"/>
                </a:solidFill>
                <a:latin typeface="open sans" panose="020B0606030504020204" pitchFamily="34" charset="0"/>
              </a:rPr>
              <a:t>ρ</a:t>
            </a:r>
            <a:endParaRPr lang="en-US" sz="1500" b="1" dirty="0">
              <a:solidFill>
                <a:srgbClr val="FF0000"/>
              </a:solidFill>
            </a:endParaRPr>
          </a:p>
        </p:txBody>
      </p:sp>
      <p:sp>
        <p:nvSpPr>
          <p:cNvPr id="7" name="Rectangle 6"/>
          <p:cNvSpPr/>
          <p:nvPr/>
        </p:nvSpPr>
        <p:spPr>
          <a:xfrm>
            <a:off x="1458858" y="4388299"/>
            <a:ext cx="412292" cy="323165"/>
          </a:xfrm>
          <a:prstGeom prst="rect">
            <a:avLst/>
          </a:prstGeom>
        </p:spPr>
        <p:txBody>
          <a:bodyPr wrap="none">
            <a:spAutoFit/>
          </a:bodyPr>
          <a:lstStyle/>
          <a:p>
            <a:r>
              <a:rPr lang="el-GR" sz="1500" b="1" dirty="0">
                <a:solidFill>
                  <a:srgbClr val="FF0000"/>
                </a:solidFill>
                <a:latin typeface="open sans" panose="020B0606030504020204" pitchFamily="34" charset="0"/>
              </a:rPr>
              <a:t>ε</a:t>
            </a:r>
            <a:r>
              <a:rPr lang="en-US" sz="1500" b="1" baseline="-25000" dirty="0">
                <a:solidFill>
                  <a:srgbClr val="FF0000"/>
                </a:solidFill>
                <a:latin typeface="open sans" panose="020B0606030504020204" pitchFamily="34" charset="0"/>
              </a:rPr>
              <a:t>m</a:t>
            </a:r>
            <a:r>
              <a:rPr lang="el-GR" sz="1500" b="1" baseline="-25000" dirty="0">
                <a:solidFill>
                  <a:srgbClr val="FF0000"/>
                </a:solidFill>
                <a:latin typeface="open sans" panose="020B0606030504020204" pitchFamily="34" charset="0"/>
              </a:rPr>
              <a:t>ρ</a:t>
            </a:r>
            <a:endParaRPr lang="en-US" sz="1500" b="1" dirty="0">
              <a:solidFill>
                <a:srgbClr val="FF0000"/>
              </a:solidFill>
            </a:endParaRPr>
          </a:p>
        </p:txBody>
      </p:sp>
      <p:sp>
        <p:nvSpPr>
          <p:cNvPr id="9" name="Rectangle 8"/>
          <p:cNvSpPr/>
          <p:nvPr/>
        </p:nvSpPr>
        <p:spPr>
          <a:xfrm>
            <a:off x="4445921" y="1676760"/>
            <a:ext cx="328936" cy="323165"/>
          </a:xfrm>
          <a:prstGeom prst="rect">
            <a:avLst/>
          </a:prstGeom>
        </p:spPr>
        <p:txBody>
          <a:bodyPr wrap="none">
            <a:spAutoFit/>
          </a:bodyPr>
          <a:lstStyle/>
          <a:p>
            <a:r>
              <a:rPr lang="en-US" sz="1500" b="1" i="1" dirty="0" err="1">
                <a:solidFill>
                  <a:srgbClr val="FF0000"/>
                </a:solidFill>
                <a:latin typeface="open sans" panose="020B0606030504020204" pitchFamily="34" charset="0"/>
              </a:rPr>
              <a:t>dt</a:t>
            </a:r>
            <a:endParaRPr lang="en-US" sz="1500" b="1" dirty="0">
              <a:solidFill>
                <a:srgbClr val="FF0000"/>
              </a:solidFill>
            </a:endParaRPr>
          </a:p>
        </p:txBody>
      </p:sp>
      <p:sp>
        <p:nvSpPr>
          <p:cNvPr id="10" name="Subtitle 2"/>
          <p:cNvSpPr txBox="1">
            <a:spLocks/>
          </p:cNvSpPr>
          <p:nvPr/>
        </p:nvSpPr>
        <p:spPr>
          <a:xfrm>
            <a:off x="5951105" y="1263971"/>
            <a:ext cx="2903934" cy="3584613"/>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AutoNum type="alphaLcPeriod"/>
            </a:pPr>
            <a:r>
              <a:rPr lang="en-US" sz="2100" dirty="0"/>
              <a:t>Satellite Clocks (</a:t>
            </a:r>
            <a:r>
              <a:rPr lang="en-US" sz="2100" dirty="0" err="1"/>
              <a:t>dt</a:t>
            </a:r>
            <a:r>
              <a:rPr lang="en-US" sz="2100" dirty="0"/>
              <a:t>)</a:t>
            </a:r>
          </a:p>
          <a:p>
            <a:pPr marL="342900" indent="-342900">
              <a:buFont typeface="Arial" panose="020B0604020202020204" pitchFamily="34" charset="0"/>
              <a:buAutoNum type="alphaLcPeriod"/>
            </a:pPr>
            <a:r>
              <a:rPr lang="en-US" sz="2100" dirty="0"/>
              <a:t>Orbit Errors </a:t>
            </a:r>
            <a:r>
              <a:rPr lang="en-US" sz="2100" b="1" i="1" dirty="0">
                <a:solidFill>
                  <a:srgbClr val="FF0000"/>
                </a:solidFill>
                <a:latin typeface="open sans" panose="020B0606030504020204" pitchFamily="34" charset="0"/>
              </a:rPr>
              <a:t>d</a:t>
            </a:r>
            <a:r>
              <a:rPr lang="el-GR" sz="2100" b="1" i="1" baseline="-25000" dirty="0">
                <a:solidFill>
                  <a:srgbClr val="FF0000"/>
                </a:solidFill>
                <a:latin typeface="inherit"/>
              </a:rPr>
              <a:t>ρ</a:t>
            </a:r>
            <a:endParaRPr lang="en-US" sz="2100" dirty="0"/>
          </a:p>
          <a:p>
            <a:pPr marL="342900" indent="-342900">
              <a:buFont typeface="Arial" panose="020B0604020202020204" pitchFamily="34" charset="0"/>
              <a:buAutoNum type="alphaLcPeriod"/>
            </a:pPr>
            <a:r>
              <a:rPr lang="en-US" sz="2100" dirty="0"/>
              <a:t>Ionospheric Delay </a:t>
            </a:r>
            <a:r>
              <a:rPr lang="en-US" sz="2100" b="1" i="1" dirty="0" err="1">
                <a:solidFill>
                  <a:srgbClr val="FF0000"/>
                </a:solidFill>
                <a:latin typeface="open sans" panose="020B0606030504020204" pitchFamily="34" charset="0"/>
              </a:rPr>
              <a:t>d</a:t>
            </a:r>
            <a:r>
              <a:rPr lang="en-US" sz="2100" b="1" i="1" baseline="-25000" dirty="0" err="1">
                <a:solidFill>
                  <a:srgbClr val="FF0000"/>
                </a:solidFill>
                <a:latin typeface="inherit"/>
              </a:rPr>
              <a:t>ion</a:t>
            </a:r>
            <a:endParaRPr lang="en-US" sz="2100" dirty="0"/>
          </a:p>
          <a:p>
            <a:pPr marL="342900" indent="-342900">
              <a:buFont typeface="Arial" panose="020B0604020202020204" pitchFamily="34" charset="0"/>
              <a:buAutoNum type="alphaLcPeriod"/>
            </a:pPr>
            <a:r>
              <a:rPr lang="en-US" sz="2100" dirty="0"/>
              <a:t>Tropospheric Delay </a:t>
            </a:r>
            <a:r>
              <a:rPr lang="en-US" sz="2100" b="1" i="1" dirty="0" err="1">
                <a:solidFill>
                  <a:srgbClr val="FF0000"/>
                </a:solidFill>
                <a:latin typeface="open sans" panose="020B0606030504020204" pitchFamily="34" charset="0"/>
              </a:rPr>
              <a:t>d</a:t>
            </a:r>
            <a:r>
              <a:rPr lang="en-US" sz="2100" b="1" i="1" baseline="-25000" dirty="0" err="1">
                <a:solidFill>
                  <a:srgbClr val="FF0000"/>
                </a:solidFill>
                <a:latin typeface="inherit"/>
              </a:rPr>
              <a:t>trop</a:t>
            </a:r>
            <a:r>
              <a:rPr lang="en-US" sz="2100" b="1" dirty="0">
                <a:solidFill>
                  <a:srgbClr val="FF0000"/>
                </a:solidFill>
                <a:latin typeface="open sans" panose="020B0606030504020204" pitchFamily="34" charset="0"/>
              </a:rPr>
              <a:t> </a:t>
            </a:r>
            <a:endParaRPr lang="en-US" sz="2100" dirty="0"/>
          </a:p>
          <a:p>
            <a:pPr marL="342900" indent="-342900">
              <a:buFont typeface="Arial" panose="020B0604020202020204" pitchFamily="34" charset="0"/>
              <a:buAutoNum type="alphaLcPeriod"/>
            </a:pPr>
            <a:r>
              <a:rPr lang="en-US" sz="2100" dirty="0"/>
              <a:t>Receiver Noise </a:t>
            </a:r>
            <a:r>
              <a:rPr lang="el-GR" sz="2100" b="1" dirty="0">
                <a:solidFill>
                  <a:srgbClr val="FF0000"/>
                </a:solidFill>
                <a:latin typeface="open sans" panose="020B0606030504020204" pitchFamily="34" charset="0"/>
              </a:rPr>
              <a:t>ε</a:t>
            </a:r>
            <a:r>
              <a:rPr lang="el-GR" sz="2100" b="1" baseline="-25000" dirty="0">
                <a:solidFill>
                  <a:srgbClr val="FF0000"/>
                </a:solidFill>
                <a:latin typeface="open sans" panose="020B0606030504020204" pitchFamily="34" charset="0"/>
              </a:rPr>
              <a:t>ρ</a:t>
            </a:r>
            <a:endParaRPr lang="en-US" sz="2100" dirty="0"/>
          </a:p>
          <a:p>
            <a:pPr marL="342900" indent="-342900">
              <a:buFont typeface="Arial" panose="020B0604020202020204" pitchFamily="34" charset="0"/>
              <a:buAutoNum type="alphaLcPeriod"/>
            </a:pPr>
            <a:r>
              <a:rPr lang="en-US" sz="2100" dirty="0"/>
              <a:t>Multipath </a:t>
            </a:r>
            <a:r>
              <a:rPr lang="el-GR" sz="2100" b="1" dirty="0">
                <a:solidFill>
                  <a:srgbClr val="FF0000"/>
                </a:solidFill>
                <a:latin typeface="open sans" panose="020B0606030504020204" pitchFamily="34" charset="0"/>
              </a:rPr>
              <a:t>ε</a:t>
            </a:r>
            <a:r>
              <a:rPr lang="en-US" sz="2100" b="1" baseline="-25000" dirty="0">
                <a:solidFill>
                  <a:srgbClr val="FF0000"/>
                </a:solidFill>
                <a:latin typeface="open sans" panose="020B0606030504020204" pitchFamily="34" charset="0"/>
              </a:rPr>
              <a:t>m</a:t>
            </a:r>
            <a:r>
              <a:rPr lang="el-GR" sz="2100" b="1" baseline="-25000" dirty="0">
                <a:solidFill>
                  <a:srgbClr val="FF0000"/>
                </a:solidFill>
                <a:latin typeface="open sans" panose="020B0606030504020204" pitchFamily="34" charset="0"/>
              </a:rPr>
              <a:t>ρ</a:t>
            </a:r>
            <a:endParaRPr lang="en-US" sz="2100" b="1" dirty="0">
              <a:solidFill>
                <a:srgbClr val="FF0000"/>
              </a:solidFill>
            </a:endParaRPr>
          </a:p>
          <a:p>
            <a:pPr marL="342900" indent="-342900">
              <a:buFont typeface="Arial" panose="020B0604020202020204" pitchFamily="34" charset="0"/>
              <a:buAutoNum type="alphaLcPeriod"/>
            </a:pPr>
            <a:endParaRPr lang="en-US" sz="2100" dirty="0"/>
          </a:p>
        </p:txBody>
      </p:sp>
    </p:spTree>
    <p:extLst>
      <p:ext uri="{BB962C8B-B14F-4D97-AF65-F5344CB8AC3E}">
        <p14:creationId xmlns:p14="http://schemas.microsoft.com/office/powerpoint/2010/main" val="23092914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6049" y="1200150"/>
            <a:ext cx="4629151" cy="607219"/>
          </a:xfrm>
        </p:spPr>
        <p:txBody>
          <a:bodyPr>
            <a:noAutofit/>
          </a:bodyPr>
          <a:lstStyle/>
          <a:p>
            <a:pPr algn="l"/>
            <a:r>
              <a:rPr lang="en-US" sz="3600" b="1" dirty="0"/>
              <a:t>Error Budget</a:t>
            </a:r>
          </a:p>
        </p:txBody>
      </p:sp>
      <p:sp>
        <p:nvSpPr>
          <p:cNvPr id="5" name="TextBox 4"/>
          <p:cNvSpPr txBox="1"/>
          <p:nvPr/>
        </p:nvSpPr>
        <p:spPr>
          <a:xfrm>
            <a:off x="1184076" y="1928813"/>
            <a:ext cx="5940029" cy="830997"/>
          </a:xfrm>
          <a:prstGeom prst="rect">
            <a:avLst/>
          </a:prstGeom>
          <a:noFill/>
        </p:spPr>
        <p:txBody>
          <a:bodyPr wrap="square" rtlCol="0">
            <a:spAutoFit/>
          </a:bodyPr>
          <a:lstStyle/>
          <a:p>
            <a:r>
              <a:rPr lang="en-US" sz="2400" dirty="0"/>
              <a:t>Error budget is the list of potential ranging error sources and their magnitude. </a:t>
            </a:r>
          </a:p>
        </p:txBody>
      </p:sp>
      <p:graphicFrame>
        <p:nvGraphicFramePr>
          <p:cNvPr id="6" name="Table 5"/>
          <p:cNvGraphicFramePr>
            <a:graphicFrameLocks noGrp="1"/>
          </p:cNvGraphicFramePr>
          <p:nvPr>
            <p:extLst/>
          </p:nvPr>
        </p:nvGraphicFramePr>
        <p:xfrm>
          <a:off x="1125738" y="2833838"/>
          <a:ext cx="6096000" cy="2034540"/>
        </p:xfrm>
        <a:graphic>
          <a:graphicData uri="http://schemas.openxmlformats.org/drawingml/2006/table">
            <a:tbl>
              <a:tblPr firstRow="1" bandRow="1">
                <a:tableStyleId>{5940675A-B579-460E-94D1-54222C63F5DA}</a:tableStyleId>
              </a:tblPr>
              <a:tblGrid>
                <a:gridCol w="2032000"/>
                <a:gridCol w="2032000"/>
                <a:gridCol w="2032000"/>
              </a:tblGrid>
              <a:tr h="342900">
                <a:tc>
                  <a:txBody>
                    <a:bodyPr/>
                    <a:lstStyle/>
                    <a:p>
                      <a:r>
                        <a:rPr lang="en-US" sz="1800" b="1" dirty="0" smtClean="0"/>
                        <a:t>Error</a:t>
                      </a:r>
                      <a:r>
                        <a:rPr lang="en-US" sz="1800" b="1" baseline="0" dirty="0" smtClean="0"/>
                        <a:t> Sources</a:t>
                      </a:r>
                      <a:endParaRPr lang="en-US" sz="1800" b="1" dirty="0"/>
                    </a:p>
                  </a:txBody>
                  <a:tcPr marL="68580" marR="68580" marT="34290" marB="34290"/>
                </a:tc>
                <a:tc>
                  <a:txBody>
                    <a:bodyPr/>
                    <a:lstStyle/>
                    <a:p>
                      <a:r>
                        <a:rPr lang="en-US" sz="1800" b="1" dirty="0" smtClean="0"/>
                        <a:t>Standard</a:t>
                      </a:r>
                      <a:r>
                        <a:rPr lang="en-US" sz="1800" b="1" baseline="0" dirty="0" smtClean="0"/>
                        <a:t> GPS </a:t>
                      </a:r>
                      <a:endParaRPr lang="en-US" sz="1800" b="1" dirty="0"/>
                    </a:p>
                  </a:txBody>
                  <a:tcPr marL="68580" marR="68580" marT="34290" marB="34290"/>
                </a:tc>
                <a:tc>
                  <a:txBody>
                    <a:bodyPr/>
                    <a:lstStyle/>
                    <a:p>
                      <a:r>
                        <a:rPr lang="en-US" sz="1800" b="1" dirty="0" smtClean="0"/>
                        <a:t>Differential GPS</a:t>
                      </a:r>
                      <a:endParaRPr lang="en-US" sz="1800" b="1" dirty="0"/>
                    </a:p>
                  </a:txBody>
                  <a:tcPr marL="68580" marR="68580" marT="34290" marB="34290"/>
                </a:tc>
              </a:tr>
              <a:tr h="278130">
                <a:tc>
                  <a:txBody>
                    <a:bodyPr/>
                    <a:lstStyle/>
                    <a:p>
                      <a:r>
                        <a:rPr lang="en-US" sz="1400" dirty="0" smtClean="0"/>
                        <a:t>Satellite</a:t>
                      </a:r>
                      <a:r>
                        <a:rPr lang="en-US" sz="1400" baseline="0" dirty="0" smtClean="0"/>
                        <a:t> Clocks</a:t>
                      </a:r>
                      <a:endParaRPr lang="en-US" sz="1400" dirty="0"/>
                    </a:p>
                  </a:txBody>
                  <a:tcPr marL="68580" marR="68580" marT="34290" marB="34290"/>
                </a:tc>
                <a:tc>
                  <a:txBody>
                    <a:bodyPr/>
                    <a:lstStyle/>
                    <a:p>
                      <a:r>
                        <a:rPr lang="en-US" sz="1400" dirty="0" smtClean="0"/>
                        <a:t>1.5</a:t>
                      </a:r>
                      <a:endParaRPr lang="en-US" sz="1400" dirty="0"/>
                    </a:p>
                  </a:txBody>
                  <a:tcPr marL="68580" marR="68580" marT="34290" marB="34290"/>
                </a:tc>
                <a:tc>
                  <a:txBody>
                    <a:bodyPr/>
                    <a:lstStyle/>
                    <a:p>
                      <a:r>
                        <a:rPr lang="en-US" sz="1400" dirty="0" smtClean="0"/>
                        <a:t>0</a:t>
                      </a:r>
                      <a:endParaRPr lang="en-US" sz="1400" dirty="0"/>
                    </a:p>
                  </a:txBody>
                  <a:tcPr marL="68580" marR="68580" marT="34290" marB="34290"/>
                </a:tc>
              </a:tr>
              <a:tr h="278130">
                <a:tc>
                  <a:txBody>
                    <a:bodyPr/>
                    <a:lstStyle/>
                    <a:p>
                      <a:r>
                        <a:rPr lang="en-US" sz="1400" dirty="0" smtClean="0"/>
                        <a:t>Orbit Errors</a:t>
                      </a:r>
                      <a:endParaRPr lang="en-US" sz="1400" dirty="0"/>
                    </a:p>
                  </a:txBody>
                  <a:tcPr marL="68580" marR="68580" marT="34290" marB="34290"/>
                </a:tc>
                <a:tc>
                  <a:txBody>
                    <a:bodyPr/>
                    <a:lstStyle/>
                    <a:p>
                      <a:r>
                        <a:rPr lang="en-US" sz="1400" dirty="0" smtClean="0"/>
                        <a:t>2.5</a:t>
                      </a:r>
                      <a:endParaRPr lang="en-US" sz="1400" dirty="0"/>
                    </a:p>
                  </a:txBody>
                  <a:tcPr marL="68580" marR="68580" marT="34290" marB="34290"/>
                </a:tc>
                <a:tc>
                  <a:txBody>
                    <a:bodyPr/>
                    <a:lstStyle/>
                    <a:p>
                      <a:r>
                        <a:rPr lang="en-US" sz="1400" dirty="0" smtClean="0"/>
                        <a:t>0</a:t>
                      </a:r>
                      <a:endParaRPr lang="en-US" sz="1400" dirty="0"/>
                    </a:p>
                  </a:txBody>
                  <a:tcPr marL="68580" marR="68580" marT="34290" marB="34290"/>
                </a:tc>
              </a:tr>
              <a:tr h="278130">
                <a:tc>
                  <a:txBody>
                    <a:bodyPr/>
                    <a:lstStyle/>
                    <a:p>
                      <a:r>
                        <a:rPr lang="en-US" sz="1400" dirty="0" smtClean="0"/>
                        <a:t>Ionosphere</a:t>
                      </a:r>
                      <a:endParaRPr lang="en-US" sz="1400" dirty="0"/>
                    </a:p>
                  </a:txBody>
                  <a:tcPr marL="68580" marR="68580" marT="34290" marB="34290"/>
                </a:tc>
                <a:tc>
                  <a:txBody>
                    <a:bodyPr/>
                    <a:lstStyle/>
                    <a:p>
                      <a:r>
                        <a:rPr lang="en-US" sz="1400" dirty="0" smtClean="0"/>
                        <a:t>5.0</a:t>
                      </a:r>
                      <a:endParaRPr lang="en-US" sz="1400" dirty="0"/>
                    </a:p>
                  </a:txBody>
                  <a:tcPr marL="68580" marR="68580" marT="34290" marB="34290"/>
                </a:tc>
                <a:tc>
                  <a:txBody>
                    <a:bodyPr/>
                    <a:lstStyle/>
                    <a:p>
                      <a:r>
                        <a:rPr lang="en-US" sz="1400" dirty="0" smtClean="0"/>
                        <a:t>0.4</a:t>
                      </a:r>
                      <a:endParaRPr lang="en-US" sz="1400" dirty="0"/>
                    </a:p>
                  </a:txBody>
                  <a:tcPr marL="68580" marR="68580" marT="34290" marB="34290"/>
                </a:tc>
              </a:tr>
              <a:tr h="278130">
                <a:tc>
                  <a:txBody>
                    <a:bodyPr/>
                    <a:lstStyle/>
                    <a:p>
                      <a:r>
                        <a:rPr lang="en-US" sz="1400" dirty="0" smtClean="0"/>
                        <a:t>Troposphere</a:t>
                      </a:r>
                      <a:endParaRPr lang="en-US" sz="1400" dirty="0"/>
                    </a:p>
                  </a:txBody>
                  <a:tcPr marL="68580" marR="68580" marT="34290" marB="34290"/>
                </a:tc>
                <a:tc>
                  <a:txBody>
                    <a:bodyPr/>
                    <a:lstStyle/>
                    <a:p>
                      <a:r>
                        <a:rPr lang="en-US" sz="1400" dirty="0" smtClean="0"/>
                        <a:t>0.5</a:t>
                      </a:r>
                      <a:endParaRPr lang="en-US" sz="1400" dirty="0"/>
                    </a:p>
                  </a:txBody>
                  <a:tcPr marL="68580" marR="68580" marT="34290" marB="34290"/>
                </a:tc>
                <a:tc>
                  <a:txBody>
                    <a:bodyPr/>
                    <a:lstStyle/>
                    <a:p>
                      <a:r>
                        <a:rPr lang="en-US" sz="1400" dirty="0" smtClean="0"/>
                        <a:t>0.2</a:t>
                      </a:r>
                      <a:endParaRPr lang="en-US" sz="1400" dirty="0"/>
                    </a:p>
                  </a:txBody>
                  <a:tcPr marL="68580" marR="68580" marT="34290" marB="34290"/>
                </a:tc>
              </a:tr>
              <a:tr h="278130">
                <a:tc>
                  <a:txBody>
                    <a:bodyPr/>
                    <a:lstStyle/>
                    <a:p>
                      <a:r>
                        <a:rPr lang="en-US" sz="1400" dirty="0" smtClean="0"/>
                        <a:t>Receiver Noise</a:t>
                      </a:r>
                      <a:endParaRPr lang="en-US" sz="1400" dirty="0"/>
                    </a:p>
                  </a:txBody>
                  <a:tcPr marL="68580" marR="68580" marT="34290" marB="34290"/>
                </a:tc>
                <a:tc>
                  <a:txBody>
                    <a:bodyPr/>
                    <a:lstStyle/>
                    <a:p>
                      <a:r>
                        <a:rPr lang="en-US" sz="1400" dirty="0" smtClean="0"/>
                        <a:t>0.3</a:t>
                      </a:r>
                      <a:endParaRPr lang="en-US" sz="1400" dirty="0"/>
                    </a:p>
                  </a:txBody>
                  <a:tcPr marL="68580" marR="68580" marT="34290" marB="34290"/>
                </a:tc>
                <a:tc>
                  <a:txBody>
                    <a:bodyPr/>
                    <a:lstStyle/>
                    <a:p>
                      <a:r>
                        <a:rPr lang="en-US" sz="1400" dirty="0" smtClean="0"/>
                        <a:t>0.3</a:t>
                      </a:r>
                      <a:endParaRPr lang="en-US" sz="1400" dirty="0"/>
                    </a:p>
                  </a:txBody>
                  <a:tcPr marL="68580" marR="68580" marT="34290" marB="34290"/>
                </a:tc>
              </a:tr>
              <a:tr h="278130">
                <a:tc>
                  <a:txBody>
                    <a:bodyPr/>
                    <a:lstStyle/>
                    <a:p>
                      <a:r>
                        <a:rPr lang="en-US" sz="1400" dirty="0" smtClean="0"/>
                        <a:t>Multipath</a:t>
                      </a:r>
                      <a:endParaRPr lang="en-US" sz="1400" dirty="0"/>
                    </a:p>
                  </a:txBody>
                  <a:tcPr marL="68580" marR="68580" marT="34290" marB="34290"/>
                </a:tc>
                <a:tc>
                  <a:txBody>
                    <a:bodyPr/>
                    <a:lstStyle/>
                    <a:p>
                      <a:r>
                        <a:rPr lang="en-US" sz="1400" dirty="0" smtClean="0"/>
                        <a:t>0.6</a:t>
                      </a:r>
                      <a:endParaRPr lang="en-US" sz="1400" dirty="0"/>
                    </a:p>
                  </a:txBody>
                  <a:tcPr marL="68580" marR="68580" marT="34290" marB="34290"/>
                </a:tc>
                <a:tc>
                  <a:txBody>
                    <a:bodyPr/>
                    <a:lstStyle/>
                    <a:p>
                      <a:r>
                        <a:rPr lang="en-US" sz="1400" dirty="0" smtClean="0"/>
                        <a:t>0.6</a:t>
                      </a:r>
                      <a:endParaRPr lang="en-US" sz="1400" dirty="0"/>
                    </a:p>
                  </a:txBody>
                  <a:tcPr marL="68580" marR="68580" marT="34290" marB="34290"/>
                </a:tc>
              </a:tr>
            </a:tbl>
          </a:graphicData>
        </a:graphic>
      </p:graphicFrame>
    </p:spTree>
    <p:extLst>
      <p:ext uri="{BB962C8B-B14F-4D97-AF65-F5344CB8AC3E}">
        <p14:creationId xmlns:p14="http://schemas.microsoft.com/office/powerpoint/2010/main" val="7282460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2266" y="942975"/>
            <a:ext cx="6858000" cy="492920"/>
          </a:xfrm>
        </p:spPr>
        <p:txBody>
          <a:bodyPr>
            <a:normAutofit fontScale="90000"/>
          </a:bodyPr>
          <a:lstStyle/>
          <a:p>
            <a:pPr algn="l"/>
            <a:r>
              <a:rPr lang="en-US" sz="3300" dirty="0"/>
              <a:t>Error Sources in GNSS</a:t>
            </a:r>
          </a:p>
        </p:txBody>
      </p:sp>
      <p:sp>
        <p:nvSpPr>
          <p:cNvPr id="3" name="Subtitle 2"/>
          <p:cNvSpPr>
            <a:spLocks noGrp="1"/>
          </p:cNvSpPr>
          <p:nvPr>
            <p:ph type="subTitle" idx="1"/>
          </p:nvPr>
        </p:nvSpPr>
        <p:spPr>
          <a:xfrm>
            <a:off x="417910" y="1571624"/>
            <a:ext cx="7686675" cy="3990976"/>
          </a:xfrm>
        </p:spPr>
        <p:txBody>
          <a:bodyPr>
            <a:noAutofit/>
          </a:bodyPr>
          <a:lstStyle/>
          <a:p>
            <a:pPr marL="342900" indent="-342900" algn="l">
              <a:buAutoNum type="alphaLcPeriod"/>
            </a:pPr>
            <a:r>
              <a:rPr lang="en-US" sz="2000" b="1" dirty="0">
                <a:solidFill>
                  <a:schemeClr val="tx1"/>
                </a:solidFill>
              </a:rPr>
              <a:t>Satellite Clocks</a:t>
            </a:r>
          </a:p>
          <a:p>
            <a:pPr algn="l"/>
            <a:r>
              <a:rPr lang="en-US" sz="1600" dirty="0">
                <a:solidFill>
                  <a:schemeClr val="tx1"/>
                </a:solidFill>
              </a:rPr>
              <a:t>Source of satellite clock errors:</a:t>
            </a:r>
          </a:p>
          <a:p>
            <a:pPr algn="l"/>
            <a:endParaRPr lang="en-US" sz="1600" dirty="0">
              <a:solidFill>
                <a:schemeClr val="tx1"/>
              </a:solidFill>
            </a:endParaRPr>
          </a:p>
          <a:p>
            <a:pPr lvl="1" algn="l"/>
            <a:r>
              <a:rPr lang="en-US" sz="1800" dirty="0" smtClean="0">
                <a:solidFill>
                  <a:schemeClr val="tx1"/>
                </a:solidFill>
              </a:rPr>
              <a:t> </a:t>
            </a:r>
            <a:r>
              <a:rPr lang="en-US" sz="1800" dirty="0">
                <a:solidFill>
                  <a:schemeClr val="tx1"/>
                </a:solidFill>
              </a:rPr>
              <a:t>Satellite Clock Drift</a:t>
            </a:r>
          </a:p>
          <a:p>
            <a:pPr lvl="1" algn="l"/>
            <a:r>
              <a:rPr lang="en-US" sz="1800" dirty="0">
                <a:solidFill>
                  <a:schemeClr val="tx1"/>
                </a:solidFill>
              </a:rPr>
              <a:t>Although there are 3 to 4 cesium/rubidium based accurate clocks in each satellite, these drift with time and should be adjusted. </a:t>
            </a:r>
          </a:p>
          <a:p>
            <a:pPr lvl="1" algn="l"/>
            <a:r>
              <a:rPr lang="en-US" sz="1800" dirty="0">
                <a:solidFill>
                  <a:schemeClr val="tx1"/>
                </a:solidFill>
              </a:rPr>
              <a:t>Clock corrections are done in the following way (for GPS):</a:t>
            </a:r>
          </a:p>
          <a:p>
            <a:pPr marL="685800" lvl="1" indent="-342900" algn="l">
              <a:buAutoNum type="alphaLcPeriod"/>
            </a:pPr>
            <a:r>
              <a:rPr lang="en-US" sz="1800" dirty="0">
                <a:solidFill>
                  <a:schemeClr val="tx1"/>
                </a:solidFill>
              </a:rPr>
              <a:t>The Master Control Station in Colorado Springs gathers GPS satellite’s data from monitoring stations around the world. </a:t>
            </a:r>
          </a:p>
          <a:p>
            <a:pPr marL="685800" lvl="1" indent="-342900" algn="l">
              <a:buAutoNum type="alphaLcPeriod"/>
            </a:pPr>
            <a:r>
              <a:rPr lang="en-US" sz="1800" dirty="0">
                <a:solidFill>
                  <a:schemeClr val="tx1"/>
                </a:solidFill>
              </a:rPr>
              <a:t>This is processed and uploaded back to satellite.</a:t>
            </a:r>
          </a:p>
          <a:p>
            <a:pPr marL="685800" lvl="1" indent="-342900" algn="l">
              <a:buAutoNum type="alphaLcPeriod"/>
            </a:pPr>
            <a:r>
              <a:rPr lang="en-US" sz="1800" dirty="0">
                <a:solidFill>
                  <a:schemeClr val="tx1"/>
                </a:solidFill>
              </a:rPr>
              <a:t>The satellites transmit these clock corrections as Navigation messages.</a:t>
            </a:r>
          </a:p>
          <a:p>
            <a:pPr algn="l"/>
            <a:r>
              <a:rPr lang="en-US" sz="900" dirty="0" smtClean="0">
                <a:solidFill>
                  <a:schemeClr val="tx1"/>
                </a:solidFill>
              </a:rPr>
              <a:t> </a:t>
            </a:r>
          </a:p>
          <a:p>
            <a:pPr marL="342900" indent="-342900" algn="l">
              <a:buAutoNum type="alphaLcPeriod"/>
            </a:pPr>
            <a:endParaRPr lang="en-US" sz="900" dirty="0" smtClean="0">
              <a:solidFill>
                <a:schemeClr val="tx1"/>
              </a:solidFill>
            </a:endParaRPr>
          </a:p>
          <a:p>
            <a:pPr marL="342900" indent="-342900" algn="l">
              <a:buAutoNum type="alphaLcPeriod"/>
            </a:pPr>
            <a:endParaRPr lang="en-US" sz="900" dirty="0">
              <a:solidFill>
                <a:schemeClr val="tx1"/>
              </a:solidFill>
            </a:endParaRPr>
          </a:p>
          <a:p>
            <a:pPr algn="l"/>
            <a:endParaRPr lang="en-US" sz="500" i="1" dirty="0">
              <a:solidFill>
                <a:schemeClr val="tx1"/>
              </a:solidFill>
            </a:endParaRPr>
          </a:p>
        </p:txBody>
      </p:sp>
    </p:spTree>
    <p:extLst>
      <p:ext uri="{BB962C8B-B14F-4D97-AF65-F5344CB8AC3E}">
        <p14:creationId xmlns:p14="http://schemas.microsoft.com/office/powerpoint/2010/main" val="34029882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2266" y="942975"/>
            <a:ext cx="6858000" cy="821531"/>
          </a:xfrm>
        </p:spPr>
        <p:txBody>
          <a:bodyPr/>
          <a:lstStyle/>
          <a:p>
            <a:r>
              <a:rPr lang="en-US" dirty="0" smtClean="0"/>
              <a:t>Error Sources in GNSS</a:t>
            </a:r>
            <a:endParaRPr lang="en-US" dirty="0"/>
          </a:p>
        </p:txBody>
      </p:sp>
      <p:sp>
        <p:nvSpPr>
          <p:cNvPr id="3" name="Subtitle 2"/>
          <p:cNvSpPr>
            <a:spLocks noGrp="1"/>
          </p:cNvSpPr>
          <p:nvPr>
            <p:ph type="subTitle" idx="1"/>
          </p:nvPr>
        </p:nvSpPr>
        <p:spPr>
          <a:xfrm>
            <a:off x="567928" y="2438400"/>
            <a:ext cx="7686675" cy="1778795"/>
          </a:xfrm>
        </p:spPr>
        <p:txBody>
          <a:bodyPr>
            <a:noAutofit/>
          </a:bodyPr>
          <a:lstStyle/>
          <a:p>
            <a:r>
              <a:rPr lang="en-US" sz="2000" i="1" dirty="0" smtClean="0">
                <a:solidFill>
                  <a:schemeClr val="tx1"/>
                </a:solidFill>
              </a:rPr>
              <a:t>Assuming </a:t>
            </a:r>
            <a:r>
              <a:rPr lang="en-US" sz="2000" i="1" dirty="0">
                <a:solidFill>
                  <a:schemeClr val="tx1"/>
                </a:solidFill>
              </a:rPr>
              <a:t>all clocks in GNSS satellites had an error of 1 microsecond (which was not corrected), what would be the range error in between the receiver and the satellite?</a:t>
            </a:r>
          </a:p>
          <a:p>
            <a:endParaRPr lang="en-US" sz="2000" i="1" dirty="0">
              <a:solidFill>
                <a:schemeClr val="tx1"/>
              </a:solidFill>
            </a:endParaRPr>
          </a:p>
        </p:txBody>
      </p:sp>
    </p:spTree>
    <p:extLst>
      <p:ext uri="{BB962C8B-B14F-4D97-AF65-F5344CB8AC3E}">
        <p14:creationId xmlns:p14="http://schemas.microsoft.com/office/powerpoint/2010/main" val="22692239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2266" y="942975"/>
            <a:ext cx="6858000" cy="821531"/>
          </a:xfrm>
        </p:spPr>
        <p:txBody>
          <a:bodyPr/>
          <a:lstStyle/>
          <a:p>
            <a:r>
              <a:rPr lang="en-US" dirty="0" smtClean="0"/>
              <a:t>Error Sources in GNSS</a:t>
            </a:r>
            <a:endParaRPr lang="en-US" dirty="0"/>
          </a:p>
        </p:txBody>
      </p:sp>
      <p:sp>
        <p:nvSpPr>
          <p:cNvPr id="3" name="Subtitle 2"/>
          <p:cNvSpPr>
            <a:spLocks noGrp="1"/>
          </p:cNvSpPr>
          <p:nvPr>
            <p:ph type="subTitle" idx="1"/>
          </p:nvPr>
        </p:nvSpPr>
        <p:spPr>
          <a:xfrm>
            <a:off x="653654" y="1971677"/>
            <a:ext cx="7686675" cy="3236118"/>
          </a:xfrm>
        </p:spPr>
        <p:txBody>
          <a:bodyPr>
            <a:normAutofit fontScale="62500" lnSpcReduction="20000"/>
          </a:bodyPr>
          <a:lstStyle/>
          <a:p>
            <a:pPr algn="l"/>
            <a:r>
              <a:rPr lang="en-US" sz="2400" b="1" dirty="0"/>
              <a:t>b. Orbit Error</a:t>
            </a:r>
          </a:p>
          <a:p>
            <a:pPr algn="l"/>
            <a:r>
              <a:rPr lang="en-US" dirty="0"/>
              <a:t>GNSS satellites travel in very precise, well known orbits. </a:t>
            </a:r>
          </a:p>
          <a:p>
            <a:pPr algn="l"/>
            <a:r>
              <a:rPr lang="en-US" dirty="0" smtClean="0"/>
              <a:t>But they still vary by small amount.</a:t>
            </a:r>
          </a:p>
          <a:p>
            <a:pPr algn="l"/>
            <a:r>
              <a:rPr lang="en-US" dirty="0" smtClean="0"/>
              <a:t>The </a:t>
            </a:r>
            <a:r>
              <a:rPr lang="en-US" dirty="0"/>
              <a:t>GNSS ground control system continually monitors the satellite orbit. </a:t>
            </a:r>
            <a:endParaRPr lang="en-US" dirty="0" smtClean="0"/>
          </a:p>
          <a:p>
            <a:pPr algn="l"/>
            <a:r>
              <a:rPr lang="en-US" dirty="0" smtClean="0"/>
              <a:t>When </a:t>
            </a:r>
            <a:r>
              <a:rPr lang="en-US" dirty="0"/>
              <a:t>the satellite orbit changes, the ground control system sends a correction to the satellites and the satellite ephemeris is updated. </a:t>
            </a:r>
            <a:endParaRPr lang="en-US" dirty="0" smtClean="0"/>
          </a:p>
          <a:p>
            <a:pPr algn="l"/>
            <a:endParaRPr lang="en-US" dirty="0"/>
          </a:p>
          <a:p>
            <a:pPr algn="l"/>
            <a:r>
              <a:rPr lang="en-US" sz="2100" b="1" dirty="0"/>
              <a:t>What can you do to correct these as a surveyor?</a:t>
            </a:r>
          </a:p>
          <a:p>
            <a:pPr marL="342900" indent="-342900" algn="l">
              <a:buAutoNum type="alphaLcPeriod"/>
            </a:pPr>
            <a:r>
              <a:rPr lang="en-US" dirty="0" smtClean="0"/>
              <a:t>Use precise ephemeris</a:t>
            </a:r>
          </a:p>
          <a:p>
            <a:pPr marL="342900" indent="-342900" algn="l">
              <a:buAutoNum type="alphaLcPeriod"/>
            </a:pPr>
            <a:r>
              <a:rPr lang="en-US" dirty="0" smtClean="0"/>
              <a:t>Use differential GNSS</a:t>
            </a:r>
          </a:p>
        </p:txBody>
      </p:sp>
    </p:spTree>
    <p:extLst>
      <p:ext uri="{BB962C8B-B14F-4D97-AF65-F5344CB8AC3E}">
        <p14:creationId xmlns:p14="http://schemas.microsoft.com/office/powerpoint/2010/main" val="34458151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2266" y="942975"/>
            <a:ext cx="6858000" cy="821531"/>
          </a:xfrm>
        </p:spPr>
        <p:txBody>
          <a:bodyPr/>
          <a:lstStyle/>
          <a:p>
            <a:r>
              <a:rPr lang="en-US" dirty="0" smtClean="0"/>
              <a:t>Error Sources in GNSS</a:t>
            </a:r>
            <a:endParaRPr lang="en-US" dirty="0"/>
          </a:p>
        </p:txBody>
      </p:sp>
      <p:sp>
        <p:nvSpPr>
          <p:cNvPr id="3" name="Subtitle 2"/>
          <p:cNvSpPr>
            <a:spLocks noGrp="1"/>
          </p:cNvSpPr>
          <p:nvPr>
            <p:ph type="subTitle" idx="1"/>
          </p:nvPr>
        </p:nvSpPr>
        <p:spPr>
          <a:xfrm>
            <a:off x="653654" y="1971677"/>
            <a:ext cx="7686675" cy="3236118"/>
          </a:xfrm>
        </p:spPr>
        <p:txBody>
          <a:bodyPr>
            <a:noAutofit/>
          </a:bodyPr>
          <a:lstStyle/>
          <a:p>
            <a:pPr algn="l"/>
            <a:r>
              <a:rPr lang="en-US" sz="2400" b="1" dirty="0">
                <a:solidFill>
                  <a:schemeClr val="tx1"/>
                </a:solidFill>
              </a:rPr>
              <a:t>c. Ionospheric Delay</a:t>
            </a:r>
          </a:p>
          <a:p>
            <a:pPr algn="l"/>
            <a:r>
              <a:rPr lang="en-US" sz="1600" dirty="0">
                <a:solidFill>
                  <a:schemeClr val="tx1"/>
                </a:solidFill>
              </a:rPr>
              <a:t>The ionosphere is the layer of atmosphere between 80 km and 600 km above the earth. This layer contains electrically charged particles called ions. These ions delay the satellite signals and can cause a significant amount of satellite position error (Typically ±5 </a:t>
            </a:r>
            <a:r>
              <a:rPr lang="en-US" sz="1600" dirty="0" err="1">
                <a:solidFill>
                  <a:schemeClr val="tx1"/>
                </a:solidFill>
              </a:rPr>
              <a:t>metres</a:t>
            </a:r>
            <a:r>
              <a:rPr lang="en-US" sz="1600" dirty="0">
                <a:solidFill>
                  <a:schemeClr val="tx1"/>
                </a:solidFill>
              </a:rPr>
              <a:t>, but can be more during periods of high ionospheric activity).</a:t>
            </a:r>
          </a:p>
          <a:p>
            <a:pPr algn="l"/>
            <a:r>
              <a:rPr lang="en-US" sz="1600" dirty="0">
                <a:solidFill>
                  <a:schemeClr val="tx1"/>
                </a:solidFill>
              </a:rPr>
              <a:t>Ionospheric delay varies with solar activity, time of year, season, time of day and location. This makes it very difficult to predict how much ionospheric delay is impacting the calculated position.</a:t>
            </a:r>
          </a:p>
          <a:p>
            <a:pPr algn="l"/>
            <a:endParaRPr lang="en-US" sz="1600" dirty="0">
              <a:solidFill>
                <a:schemeClr val="tx1"/>
              </a:solidFill>
            </a:endParaRPr>
          </a:p>
          <a:p>
            <a:pPr algn="l"/>
            <a:r>
              <a:rPr lang="en-US" sz="2400" b="1" dirty="0">
                <a:solidFill>
                  <a:schemeClr val="tx1"/>
                </a:solidFill>
              </a:rPr>
              <a:t>How to correct ?</a:t>
            </a:r>
          </a:p>
          <a:p>
            <a:pPr marL="385763" indent="-385763" algn="l">
              <a:buAutoNum type="arabicPeriod"/>
            </a:pPr>
            <a:r>
              <a:rPr lang="en-US" sz="1600" dirty="0">
                <a:solidFill>
                  <a:schemeClr val="tx1"/>
                </a:solidFill>
              </a:rPr>
              <a:t>Different frequencies are affected in different way. So, we can use dual bands L1 and L2 to find out the Ionospheric delay.</a:t>
            </a:r>
          </a:p>
          <a:p>
            <a:pPr marL="385763" indent="-385763" algn="l">
              <a:buFont typeface="Arial" panose="020B0604020202020204" pitchFamily="34" charset="0"/>
              <a:buAutoNum type="arabicPeriod"/>
            </a:pPr>
            <a:r>
              <a:rPr lang="en-US" sz="1600" dirty="0">
                <a:solidFill>
                  <a:schemeClr val="tx1"/>
                </a:solidFill>
              </a:rPr>
              <a:t>Ionospheric conditions are very similar within a local area, so the base station and rover receivers experience very similar delay. This allows Differential GNSS and RTK systems to compensate for ionospheric delay.</a:t>
            </a:r>
          </a:p>
          <a:p>
            <a:pPr marL="385763" indent="-385763" algn="l">
              <a:buAutoNum type="arabicPeriod"/>
            </a:pPr>
            <a:endParaRPr lang="en-US" sz="1600" dirty="0">
              <a:solidFill>
                <a:schemeClr val="tx1"/>
              </a:solidFill>
            </a:endParaRPr>
          </a:p>
          <a:p>
            <a:pPr marL="385763" indent="-385763" algn="l">
              <a:buAutoNum type="arabicPeriod"/>
            </a:pPr>
            <a:endParaRPr lang="en-US" sz="1600" dirty="0">
              <a:solidFill>
                <a:schemeClr val="tx1"/>
              </a:solidFill>
            </a:endParaRPr>
          </a:p>
          <a:p>
            <a:pPr algn="l"/>
            <a:endParaRPr lang="en-US" sz="1600" dirty="0">
              <a:solidFill>
                <a:schemeClr val="tx1"/>
              </a:solidFill>
            </a:endParaRPr>
          </a:p>
          <a:p>
            <a:pPr algn="l"/>
            <a:endParaRPr lang="en-US" sz="1600" dirty="0">
              <a:solidFill>
                <a:schemeClr val="tx1"/>
              </a:solidFill>
            </a:endParaRPr>
          </a:p>
        </p:txBody>
      </p:sp>
    </p:spTree>
    <p:extLst>
      <p:ext uri="{BB962C8B-B14F-4D97-AF65-F5344CB8AC3E}">
        <p14:creationId xmlns:p14="http://schemas.microsoft.com/office/powerpoint/2010/main" val="12331702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1" y="1039417"/>
            <a:ext cx="6858000" cy="628649"/>
          </a:xfrm>
        </p:spPr>
        <p:txBody>
          <a:bodyPr>
            <a:normAutofit fontScale="90000"/>
          </a:bodyPr>
          <a:lstStyle/>
          <a:p>
            <a:pPr algn="l"/>
            <a:r>
              <a:rPr lang="en-US" sz="3600" b="1" dirty="0"/>
              <a:t>Error Sources in GNSS</a:t>
            </a:r>
          </a:p>
        </p:txBody>
      </p:sp>
      <p:sp>
        <p:nvSpPr>
          <p:cNvPr id="3" name="Subtitle 2"/>
          <p:cNvSpPr>
            <a:spLocks noGrp="1"/>
          </p:cNvSpPr>
          <p:nvPr>
            <p:ph type="subTitle" idx="1"/>
          </p:nvPr>
        </p:nvSpPr>
        <p:spPr>
          <a:xfrm>
            <a:off x="653654" y="1971677"/>
            <a:ext cx="7686675" cy="3236118"/>
          </a:xfrm>
        </p:spPr>
        <p:txBody>
          <a:bodyPr>
            <a:normAutofit fontScale="55000" lnSpcReduction="20000"/>
          </a:bodyPr>
          <a:lstStyle/>
          <a:p>
            <a:pPr algn="l"/>
            <a:r>
              <a:rPr lang="en-US" sz="2625" dirty="0">
                <a:solidFill>
                  <a:schemeClr val="tx1"/>
                </a:solidFill>
              </a:rPr>
              <a:t>d. </a:t>
            </a:r>
            <a:r>
              <a:rPr lang="en-US" sz="2625" b="1" dirty="0">
                <a:solidFill>
                  <a:schemeClr val="tx1"/>
                </a:solidFill>
              </a:rPr>
              <a:t>Tropospheric Delay</a:t>
            </a:r>
          </a:p>
          <a:p>
            <a:pPr algn="l"/>
            <a:r>
              <a:rPr lang="en-US" dirty="0" smtClean="0">
                <a:solidFill>
                  <a:schemeClr val="tx1"/>
                </a:solidFill>
              </a:rPr>
              <a:t>The </a:t>
            </a:r>
            <a:r>
              <a:rPr lang="en-US" dirty="0">
                <a:solidFill>
                  <a:schemeClr val="tx1"/>
                </a:solidFill>
              </a:rPr>
              <a:t>troposphere is the layer of atmosphere closest to the surface of the Earth.</a:t>
            </a:r>
          </a:p>
          <a:p>
            <a:pPr algn="l"/>
            <a:r>
              <a:rPr lang="en-US" dirty="0">
                <a:solidFill>
                  <a:schemeClr val="tx1"/>
                </a:solidFill>
              </a:rPr>
              <a:t>Variations in tropospheric delay are caused by the changing humidity, temperature and atmospheric pressure in the troposphere.</a:t>
            </a:r>
          </a:p>
          <a:p>
            <a:pPr algn="l"/>
            <a:r>
              <a:rPr lang="en-US" dirty="0">
                <a:solidFill>
                  <a:schemeClr val="tx1"/>
                </a:solidFill>
              </a:rPr>
              <a:t> </a:t>
            </a:r>
          </a:p>
          <a:p>
            <a:pPr algn="l"/>
            <a:r>
              <a:rPr lang="en-US" b="1" dirty="0">
                <a:solidFill>
                  <a:schemeClr val="tx1"/>
                </a:solidFill>
              </a:rPr>
              <a:t>How to correct </a:t>
            </a:r>
            <a:r>
              <a:rPr lang="en-US" b="1" dirty="0" smtClean="0">
                <a:solidFill>
                  <a:schemeClr val="tx1"/>
                </a:solidFill>
              </a:rPr>
              <a:t>?</a:t>
            </a:r>
          </a:p>
          <a:p>
            <a:pPr marL="342900" indent="-342900" algn="l">
              <a:buAutoNum type="arabicPeriod"/>
            </a:pPr>
            <a:r>
              <a:rPr lang="en-US" b="1" dirty="0" smtClean="0">
                <a:solidFill>
                  <a:schemeClr val="tx1"/>
                </a:solidFill>
              </a:rPr>
              <a:t>Use tropospheric </a:t>
            </a:r>
            <a:r>
              <a:rPr lang="en-US" b="1" dirty="0">
                <a:solidFill>
                  <a:schemeClr val="tx1"/>
                </a:solidFill>
              </a:rPr>
              <a:t>models to estimate the amount of error caused by tropospheric delay</a:t>
            </a:r>
            <a:r>
              <a:rPr lang="en-US" b="1" dirty="0" smtClean="0">
                <a:solidFill>
                  <a:schemeClr val="tx1"/>
                </a:solidFill>
              </a:rPr>
              <a:t>.</a:t>
            </a:r>
          </a:p>
          <a:p>
            <a:pPr marL="342900" indent="-342900" algn="l">
              <a:buFont typeface="Arial" panose="020B0604020202020204" pitchFamily="34" charset="0"/>
              <a:buAutoNum type="arabicPeriod"/>
            </a:pPr>
            <a:r>
              <a:rPr lang="en-US" b="1" dirty="0">
                <a:solidFill>
                  <a:schemeClr val="tx1"/>
                </a:solidFill>
              </a:rPr>
              <a:t>Since tropospheric conditions are very similar within a local area, the base station and rover receivers experience very similar tropospheric delay. This allows Differential GNSS and RTK systems to compensate for tropospheric delay.</a:t>
            </a:r>
          </a:p>
          <a:p>
            <a:pPr marL="342900" indent="-342900" algn="l">
              <a:buAutoNum type="arabicPeriod"/>
            </a:pPr>
            <a:endParaRPr lang="en-US" b="1" dirty="0">
              <a:solidFill>
                <a:schemeClr val="tx1"/>
              </a:solidFill>
            </a:endParaRPr>
          </a:p>
          <a:p>
            <a:pPr algn="l"/>
            <a:endParaRPr lang="en-US" dirty="0" smtClean="0">
              <a:solidFill>
                <a:schemeClr val="tx1"/>
              </a:solidFill>
            </a:endParaRPr>
          </a:p>
          <a:p>
            <a:pPr algn="l"/>
            <a:endParaRPr lang="en-US" dirty="0" smtClean="0">
              <a:solidFill>
                <a:schemeClr val="tx1"/>
              </a:solidFill>
            </a:endParaRPr>
          </a:p>
        </p:txBody>
      </p:sp>
    </p:spTree>
    <p:extLst>
      <p:ext uri="{BB962C8B-B14F-4D97-AF65-F5344CB8AC3E}">
        <p14:creationId xmlns:p14="http://schemas.microsoft.com/office/powerpoint/2010/main" val="1834518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2266" y="942975"/>
            <a:ext cx="6858000" cy="821531"/>
          </a:xfrm>
        </p:spPr>
        <p:txBody>
          <a:bodyPr/>
          <a:lstStyle/>
          <a:p>
            <a:r>
              <a:rPr lang="en-US" dirty="0" smtClean="0"/>
              <a:t>Error Sources in GNSS</a:t>
            </a:r>
            <a:endParaRPr lang="en-US" dirty="0"/>
          </a:p>
        </p:txBody>
      </p:sp>
      <p:sp>
        <p:nvSpPr>
          <p:cNvPr id="3" name="Subtitle 2"/>
          <p:cNvSpPr>
            <a:spLocks noGrp="1"/>
          </p:cNvSpPr>
          <p:nvPr>
            <p:ph type="subTitle" idx="1"/>
          </p:nvPr>
        </p:nvSpPr>
        <p:spPr>
          <a:xfrm>
            <a:off x="653654" y="1971677"/>
            <a:ext cx="7686675" cy="3236118"/>
          </a:xfrm>
        </p:spPr>
        <p:txBody>
          <a:bodyPr/>
          <a:lstStyle/>
          <a:p>
            <a:pPr algn="l"/>
            <a:r>
              <a:rPr lang="en-US" b="1" dirty="0" smtClean="0">
                <a:solidFill>
                  <a:schemeClr val="tx1"/>
                </a:solidFill>
              </a:rPr>
              <a:t>e. Receiver Noise</a:t>
            </a:r>
          </a:p>
          <a:p>
            <a:pPr algn="l"/>
            <a:r>
              <a:rPr lang="en-US" dirty="0">
                <a:solidFill>
                  <a:schemeClr val="tx1"/>
                </a:solidFill>
              </a:rPr>
              <a:t>Receiver noise refers to the position error caused by the GNSS receiver hardware and software. High end GNSS receivers tend to have less receiver noise than lower cost GNSS receivers.</a:t>
            </a:r>
            <a:endParaRPr lang="en-US" dirty="0" smtClean="0">
              <a:solidFill>
                <a:schemeClr val="tx1"/>
              </a:solidFill>
            </a:endParaRPr>
          </a:p>
          <a:p>
            <a:pPr algn="l"/>
            <a:endParaRPr lang="en-US" dirty="0" smtClean="0">
              <a:solidFill>
                <a:schemeClr val="tx1"/>
              </a:solidFill>
            </a:endParaRPr>
          </a:p>
        </p:txBody>
      </p:sp>
    </p:spTree>
    <p:extLst>
      <p:ext uri="{BB962C8B-B14F-4D97-AF65-F5344CB8AC3E}">
        <p14:creationId xmlns:p14="http://schemas.microsoft.com/office/powerpoint/2010/main" val="37846280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2266" y="942975"/>
            <a:ext cx="6858000" cy="821531"/>
          </a:xfrm>
        </p:spPr>
        <p:txBody>
          <a:bodyPr/>
          <a:lstStyle/>
          <a:p>
            <a:r>
              <a:rPr lang="en-US" dirty="0" smtClean="0"/>
              <a:t>Error Sources in GNSS</a:t>
            </a:r>
            <a:endParaRPr lang="en-US" dirty="0"/>
          </a:p>
        </p:txBody>
      </p:sp>
      <p:sp>
        <p:nvSpPr>
          <p:cNvPr id="3" name="Subtitle 2"/>
          <p:cNvSpPr>
            <a:spLocks noGrp="1"/>
          </p:cNvSpPr>
          <p:nvPr>
            <p:ph type="subTitle" idx="1"/>
          </p:nvPr>
        </p:nvSpPr>
        <p:spPr>
          <a:xfrm>
            <a:off x="153591" y="1785938"/>
            <a:ext cx="6615113" cy="3236118"/>
          </a:xfrm>
        </p:spPr>
        <p:txBody>
          <a:bodyPr>
            <a:normAutofit fontScale="47500" lnSpcReduction="20000"/>
          </a:bodyPr>
          <a:lstStyle/>
          <a:p>
            <a:pPr algn="l"/>
            <a:r>
              <a:rPr lang="en-US" sz="2475" b="1" dirty="0">
                <a:solidFill>
                  <a:schemeClr val="tx1"/>
                </a:solidFill>
              </a:rPr>
              <a:t>f. Multipath</a:t>
            </a:r>
          </a:p>
          <a:p>
            <a:pPr algn="l"/>
            <a:endParaRPr lang="en-US" dirty="0" smtClean="0">
              <a:solidFill>
                <a:schemeClr val="tx1"/>
              </a:solidFill>
            </a:endParaRPr>
          </a:p>
          <a:p>
            <a:pPr algn="l"/>
            <a:r>
              <a:rPr lang="en-US" dirty="0">
                <a:solidFill>
                  <a:schemeClr val="tx1"/>
                </a:solidFill>
              </a:rPr>
              <a:t>Multipath occurs when a GNSS signal is reflected off an object, such as the wall of a building, to the GNSS antenna. Because the reflected signal travels farther to reach the antenna, the reflected signal arrives at the receiver slightly delayed. This delayed signal can cause the receiver to calculate an incorrect position</a:t>
            </a:r>
            <a:r>
              <a:rPr lang="en-US" dirty="0" smtClean="0">
                <a:solidFill>
                  <a:schemeClr val="tx1"/>
                </a:solidFill>
              </a:rPr>
              <a:t>.</a:t>
            </a:r>
          </a:p>
          <a:p>
            <a:pPr algn="l"/>
            <a:endParaRPr lang="en-US" dirty="0" smtClean="0">
              <a:solidFill>
                <a:schemeClr val="tx1"/>
              </a:solidFill>
            </a:endParaRPr>
          </a:p>
          <a:p>
            <a:pPr algn="l"/>
            <a:r>
              <a:rPr lang="en-US" b="1" dirty="0" smtClean="0">
                <a:solidFill>
                  <a:schemeClr val="tx1"/>
                </a:solidFill>
              </a:rPr>
              <a:t>How to correct?</a:t>
            </a:r>
          </a:p>
          <a:p>
            <a:pPr marL="342900" indent="-342900" algn="l">
              <a:buAutoNum type="arabicPeriod"/>
            </a:pPr>
            <a:r>
              <a:rPr lang="en-US" dirty="0" smtClean="0">
                <a:solidFill>
                  <a:schemeClr val="tx1"/>
                </a:solidFill>
              </a:rPr>
              <a:t>The </a:t>
            </a:r>
            <a:r>
              <a:rPr lang="en-US" dirty="0">
                <a:solidFill>
                  <a:schemeClr val="tx1"/>
                </a:solidFill>
              </a:rPr>
              <a:t>simplest way to reduce multipath errors is to place the GNSS antenna in a location that is away from the reflective </a:t>
            </a:r>
            <a:r>
              <a:rPr lang="en-US" dirty="0" smtClean="0">
                <a:solidFill>
                  <a:schemeClr val="tx1"/>
                </a:solidFill>
              </a:rPr>
              <a:t>surface.</a:t>
            </a:r>
          </a:p>
          <a:p>
            <a:pPr marL="342900" indent="-342900" algn="l">
              <a:buAutoNum type="arabicPeriod"/>
            </a:pPr>
            <a:r>
              <a:rPr lang="en-US" dirty="0">
                <a:solidFill>
                  <a:schemeClr val="tx1"/>
                </a:solidFill>
              </a:rPr>
              <a:t> </a:t>
            </a:r>
            <a:r>
              <a:rPr lang="en-US" dirty="0" smtClean="0">
                <a:solidFill>
                  <a:schemeClr val="tx1"/>
                </a:solidFill>
              </a:rPr>
              <a:t>Long </a:t>
            </a:r>
            <a:r>
              <a:rPr lang="en-US" dirty="0">
                <a:solidFill>
                  <a:schemeClr val="tx1"/>
                </a:solidFill>
              </a:rPr>
              <a:t>delay multipath errors are typically handled by the GNSS receiver, while short delay multipath errors are handled by the GNSS antenna. Due to the additional technology required to deal with multipath signals, high end GNSS receivers and antennas tend to be better at rejecting multipath errors.</a:t>
            </a:r>
          </a:p>
          <a:p>
            <a:pPr marL="342900" indent="-342900" algn="l">
              <a:buAutoNum type="arabicPeriod"/>
            </a:pPr>
            <a:endParaRPr lang="en-US" dirty="0" smtClean="0">
              <a:solidFill>
                <a:schemeClr val="tx1"/>
              </a:solidFill>
            </a:endParaRPr>
          </a:p>
          <a:p>
            <a:pPr marL="342900" indent="-342900" algn="l">
              <a:buAutoNum type="arabicPeriod"/>
            </a:pPr>
            <a:endParaRPr lang="en-US" b="1" dirty="0">
              <a:solidFill>
                <a:schemeClr val="tx1"/>
              </a:solidFill>
            </a:endParaRPr>
          </a:p>
          <a:p>
            <a:pPr algn="l"/>
            <a:endParaRPr lang="en-US" dirty="0" smtClean="0">
              <a:solidFill>
                <a:schemeClr val="tx1"/>
              </a:solidFill>
            </a:endParaRPr>
          </a:p>
        </p:txBody>
      </p:sp>
      <p:pic>
        <p:nvPicPr>
          <p:cNvPr id="2052" name="Picture 4" descr="https://www.novatel.com/assets/Intro-to-GNSS/Figs/Figure-3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8704" y="1971677"/>
            <a:ext cx="2143125" cy="3571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2086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GB" b="1" dirty="0" smtClean="0">
                <a:solidFill>
                  <a:schemeClr val="accent1">
                    <a:lumMod val="75000"/>
                  </a:schemeClr>
                </a:solidFill>
              </a:rPr>
              <a:t>GNSS</a:t>
            </a:r>
            <a:endParaRPr lang="en-US" b="1" dirty="0">
              <a:solidFill>
                <a:schemeClr val="accent1">
                  <a:lumMod val="75000"/>
                </a:schemeClr>
              </a:solidFill>
            </a:endParaRPr>
          </a:p>
        </p:txBody>
      </p:sp>
      <p:sp>
        <p:nvSpPr>
          <p:cNvPr id="3" name="Content Placeholder 2"/>
          <p:cNvSpPr>
            <a:spLocks noGrp="1"/>
          </p:cNvSpPr>
          <p:nvPr>
            <p:ph idx="1"/>
          </p:nvPr>
        </p:nvSpPr>
        <p:spPr>
          <a:xfrm>
            <a:off x="457200" y="1143000"/>
            <a:ext cx="8229600" cy="5410200"/>
          </a:xfrm>
        </p:spPr>
        <p:txBody>
          <a:bodyPr>
            <a:normAutofit/>
          </a:bodyPr>
          <a:lstStyle/>
          <a:p>
            <a:r>
              <a:rPr lang="en-GB" dirty="0" smtClean="0"/>
              <a:t>Global Navigation Satellite System (GNSS) is a system of navigating/identifying a position of an object on the surface of earth (no matter whether at the rest or in motion) with the help of earth orbiting satellite.</a:t>
            </a:r>
          </a:p>
          <a:p>
            <a:r>
              <a:rPr lang="en-GB" dirty="0" smtClean="0"/>
              <a:t>It was introduced to support a Global positioning and navigation system as it was difficult by the traditional Geodetic/ Astronomic systems</a:t>
            </a:r>
          </a:p>
          <a:p>
            <a:pPr lvl="1">
              <a:buNone/>
            </a:pP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59444" y="897815"/>
            <a:ext cx="4628674" cy="468463"/>
          </a:xfrm>
          <a:prstGeom prst="rect">
            <a:avLst/>
          </a:prstGeom>
        </p:spPr>
        <p:txBody>
          <a:bodyPr vert="horz" wrap="square" lIns="0" tIns="12383" rIns="0" bIns="0" rtlCol="0" anchor="ctr">
            <a:spAutoFit/>
          </a:bodyPr>
          <a:lstStyle/>
          <a:p>
            <a:pPr marL="9525">
              <a:spcBef>
                <a:spcPts val="98"/>
              </a:spcBef>
            </a:pPr>
            <a:r>
              <a:rPr lang="en-US" sz="2963" b="1" spc="4" dirty="0"/>
              <a:t>Dilution of Precision</a:t>
            </a:r>
            <a:endParaRPr sz="2963" b="1" dirty="0"/>
          </a:p>
        </p:txBody>
      </p:sp>
      <p:sp>
        <p:nvSpPr>
          <p:cNvPr id="3" name="object 3"/>
          <p:cNvSpPr txBox="1"/>
          <p:nvPr/>
        </p:nvSpPr>
        <p:spPr>
          <a:xfrm>
            <a:off x="771526" y="1454516"/>
            <a:ext cx="7762874" cy="4119942"/>
          </a:xfrm>
          <a:prstGeom prst="rect">
            <a:avLst/>
          </a:prstGeom>
        </p:spPr>
        <p:txBody>
          <a:bodyPr vert="horz" wrap="square" lIns="0" tIns="11906" rIns="0" bIns="0" rtlCol="0">
            <a:spAutoFit/>
          </a:bodyPr>
          <a:lstStyle/>
          <a:p>
            <a:pPr>
              <a:spcBef>
                <a:spcPts val="34"/>
              </a:spcBef>
            </a:pPr>
            <a:endParaRPr sz="2400" dirty="0">
              <a:latin typeface="Times New Roman"/>
              <a:cs typeface="Times New Roman"/>
            </a:endParaRPr>
          </a:p>
          <a:p>
            <a:pPr marL="9525">
              <a:spcBef>
                <a:spcPts val="4"/>
              </a:spcBef>
            </a:pPr>
            <a:r>
              <a:rPr sz="2400" b="1" spc="-4" dirty="0">
                <a:latin typeface="Calibri"/>
                <a:cs typeface="Calibri"/>
              </a:rPr>
              <a:t>a. </a:t>
            </a:r>
            <a:r>
              <a:rPr sz="2400" b="1" spc="8" dirty="0">
                <a:latin typeface="Calibri"/>
                <a:cs typeface="Calibri"/>
              </a:rPr>
              <a:t>Dilution </a:t>
            </a:r>
            <a:r>
              <a:rPr sz="2400" b="1" spc="19" dirty="0">
                <a:latin typeface="Calibri"/>
                <a:cs typeface="Calibri"/>
              </a:rPr>
              <a:t>of</a:t>
            </a:r>
            <a:r>
              <a:rPr sz="2400" b="1" spc="-135" dirty="0">
                <a:latin typeface="Calibri"/>
                <a:cs typeface="Calibri"/>
              </a:rPr>
              <a:t> </a:t>
            </a:r>
            <a:r>
              <a:rPr sz="2400" b="1" spc="15" dirty="0">
                <a:latin typeface="Calibri"/>
                <a:cs typeface="Calibri"/>
              </a:rPr>
              <a:t>Precision</a:t>
            </a:r>
            <a:endParaRPr sz="2400" dirty="0">
              <a:latin typeface="Calibri"/>
              <a:cs typeface="Calibri"/>
            </a:endParaRPr>
          </a:p>
          <a:p>
            <a:pPr>
              <a:spcBef>
                <a:spcPts val="19"/>
              </a:spcBef>
            </a:pPr>
            <a:endParaRPr sz="3200" dirty="0">
              <a:latin typeface="Times New Roman"/>
              <a:cs typeface="Times New Roman"/>
            </a:endParaRPr>
          </a:p>
          <a:p>
            <a:pPr marL="266700" marR="32385" indent="-257175">
              <a:lnSpc>
                <a:spcPts val="1463"/>
              </a:lnSpc>
              <a:buFont typeface="Arial"/>
              <a:buChar char="•"/>
              <a:tabLst>
                <a:tab pos="266700" algn="l"/>
                <a:tab pos="267176" algn="l"/>
              </a:tabLst>
            </a:pPr>
            <a:r>
              <a:rPr sz="2400" spc="-11" dirty="0">
                <a:latin typeface="Calibri"/>
                <a:cs typeface="Calibri"/>
              </a:rPr>
              <a:t>Different </a:t>
            </a:r>
            <a:r>
              <a:rPr sz="2400" dirty="0">
                <a:latin typeface="Calibri"/>
                <a:cs typeface="Calibri"/>
              </a:rPr>
              <a:t>satellite </a:t>
            </a:r>
            <a:r>
              <a:rPr sz="2400" spc="-4" dirty="0">
                <a:latin typeface="Calibri"/>
                <a:cs typeface="Calibri"/>
              </a:rPr>
              <a:t>geometries </a:t>
            </a:r>
            <a:r>
              <a:rPr sz="2400" dirty="0">
                <a:latin typeface="Calibri"/>
                <a:cs typeface="Calibri"/>
              </a:rPr>
              <a:t>(the </a:t>
            </a:r>
            <a:r>
              <a:rPr sz="2400" spc="-4" dirty="0">
                <a:latin typeface="Calibri"/>
                <a:cs typeface="Calibri"/>
              </a:rPr>
              <a:t>locations </a:t>
            </a:r>
            <a:r>
              <a:rPr sz="2400" dirty="0">
                <a:latin typeface="Calibri"/>
                <a:cs typeface="Calibri"/>
              </a:rPr>
              <a:t>of </a:t>
            </a:r>
            <a:r>
              <a:rPr sz="2400" spc="4" dirty="0">
                <a:latin typeface="Calibri"/>
                <a:cs typeface="Calibri"/>
              </a:rPr>
              <a:t>the </a:t>
            </a:r>
            <a:r>
              <a:rPr sz="2400" spc="-4" dirty="0">
                <a:latin typeface="Calibri"/>
                <a:cs typeface="Calibri"/>
              </a:rPr>
              <a:t>satellites </a:t>
            </a:r>
            <a:r>
              <a:rPr sz="2400" dirty="0">
                <a:latin typeface="Calibri"/>
                <a:cs typeface="Calibri"/>
              </a:rPr>
              <a:t>in </a:t>
            </a:r>
            <a:r>
              <a:rPr sz="2400" spc="-8" dirty="0">
                <a:latin typeface="Calibri"/>
                <a:cs typeface="Calibri"/>
              </a:rPr>
              <a:t>view relative </a:t>
            </a:r>
            <a:r>
              <a:rPr sz="2400" spc="8" dirty="0">
                <a:latin typeface="Calibri"/>
                <a:cs typeface="Calibri"/>
              </a:rPr>
              <a:t>to  </a:t>
            </a:r>
            <a:r>
              <a:rPr sz="2400" spc="-4" dirty="0">
                <a:latin typeface="Calibri"/>
                <a:cs typeface="Calibri"/>
              </a:rPr>
              <a:t>each other </a:t>
            </a:r>
            <a:r>
              <a:rPr sz="2400" spc="4" dirty="0">
                <a:latin typeface="Calibri"/>
                <a:cs typeface="Calibri"/>
              </a:rPr>
              <a:t>and </a:t>
            </a:r>
            <a:r>
              <a:rPr sz="2400" spc="8" dirty="0">
                <a:latin typeface="Calibri"/>
                <a:cs typeface="Calibri"/>
              </a:rPr>
              <a:t>to </a:t>
            </a:r>
            <a:r>
              <a:rPr sz="2400" spc="4" dirty="0">
                <a:latin typeface="Calibri"/>
                <a:cs typeface="Calibri"/>
              </a:rPr>
              <a:t>the </a:t>
            </a:r>
            <a:r>
              <a:rPr sz="2400" spc="-15" dirty="0">
                <a:latin typeface="Calibri"/>
                <a:cs typeface="Calibri"/>
              </a:rPr>
              <a:t>receiver) affect </a:t>
            </a:r>
            <a:r>
              <a:rPr sz="2400" spc="4" dirty="0">
                <a:latin typeface="Calibri"/>
                <a:cs typeface="Calibri"/>
              </a:rPr>
              <a:t>the </a:t>
            </a:r>
            <a:r>
              <a:rPr sz="2400" spc="-15" dirty="0">
                <a:latin typeface="Calibri"/>
                <a:cs typeface="Calibri"/>
              </a:rPr>
              <a:t>accuracy </a:t>
            </a:r>
            <a:r>
              <a:rPr sz="2400" dirty="0">
                <a:latin typeface="Calibri"/>
                <a:cs typeface="Calibri"/>
              </a:rPr>
              <a:t>of </a:t>
            </a:r>
            <a:r>
              <a:rPr sz="2400" spc="-19" dirty="0">
                <a:latin typeface="Calibri"/>
                <a:cs typeface="Calibri"/>
              </a:rPr>
              <a:t>receiver’s </a:t>
            </a:r>
            <a:r>
              <a:rPr sz="2400" spc="-4" dirty="0">
                <a:latin typeface="Calibri"/>
                <a:cs typeface="Calibri"/>
              </a:rPr>
              <a:t>final</a:t>
            </a:r>
            <a:r>
              <a:rPr sz="2400" spc="41" dirty="0">
                <a:latin typeface="Calibri"/>
                <a:cs typeface="Calibri"/>
              </a:rPr>
              <a:t> </a:t>
            </a:r>
            <a:r>
              <a:rPr sz="2400" dirty="0">
                <a:latin typeface="Calibri"/>
                <a:cs typeface="Calibri"/>
              </a:rPr>
              <a:t>position</a:t>
            </a:r>
          </a:p>
          <a:p>
            <a:pPr marL="266700" marR="148590" indent="-257175">
              <a:lnSpc>
                <a:spcPct val="78200"/>
              </a:lnSpc>
              <a:spcBef>
                <a:spcPts val="405"/>
              </a:spcBef>
              <a:buFont typeface="Arial"/>
              <a:buChar char="•"/>
              <a:tabLst>
                <a:tab pos="266700" algn="l"/>
                <a:tab pos="267176" algn="l"/>
              </a:tabLst>
            </a:pPr>
            <a:r>
              <a:rPr sz="2400" dirty="0">
                <a:latin typeface="Calibri"/>
                <a:cs typeface="Calibri"/>
              </a:rPr>
              <a:t>The </a:t>
            </a:r>
            <a:r>
              <a:rPr sz="2400" spc="-23" dirty="0">
                <a:latin typeface="Calibri"/>
                <a:cs typeface="Calibri"/>
              </a:rPr>
              <a:t>effect </a:t>
            </a:r>
            <a:r>
              <a:rPr sz="2400" spc="-4" dirty="0">
                <a:latin typeface="Calibri"/>
                <a:cs typeface="Calibri"/>
              </a:rPr>
              <a:t>is quantified </a:t>
            </a:r>
            <a:r>
              <a:rPr sz="2400" spc="8" dirty="0">
                <a:latin typeface="Calibri"/>
                <a:cs typeface="Calibri"/>
              </a:rPr>
              <a:t>as </a:t>
            </a:r>
            <a:r>
              <a:rPr sz="2400" spc="4" dirty="0">
                <a:latin typeface="Calibri"/>
                <a:cs typeface="Calibri"/>
              </a:rPr>
              <a:t>the </a:t>
            </a:r>
            <a:r>
              <a:rPr sz="2400" spc="19" dirty="0">
                <a:latin typeface="Calibri"/>
                <a:cs typeface="Calibri"/>
              </a:rPr>
              <a:t>DOP </a:t>
            </a:r>
            <a:r>
              <a:rPr sz="2400" spc="-4" dirty="0">
                <a:latin typeface="Calibri"/>
                <a:cs typeface="Calibri"/>
              </a:rPr>
              <a:t>value, </a:t>
            </a:r>
            <a:r>
              <a:rPr sz="2400" spc="-8" dirty="0">
                <a:latin typeface="Calibri"/>
                <a:cs typeface="Calibri"/>
              </a:rPr>
              <a:t>which </a:t>
            </a:r>
            <a:r>
              <a:rPr sz="2400" dirty="0">
                <a:latin typeface="Calibri"/>
                <a:cs typeface="Calibri"/>
              </a:rPr>
              <a:t>changes </a:t>
            </a:r>
            <a:r>
              <a:rPr sz="2400" spc="-4" dirty="0">
                <a:latin typeface="Calibri"/>
                <a:cs typeface="Calibri"/>
              </a:rPr>
              <a:t>continuously </a:t>
            </a:r>
            <a:r>
              <a:rPr sz="2400" spc="8" dirty="0">
                <a:latin typeface="Calibri"/>
                <a:cs typeface="Calibri"/>
              </a:rPr>
              <a:t>as </a:t>
            </a:r>
            <a:r>
              <a:rPr sz="2400" spc="4" dirty="0">
                <a:latin typeface="Calibri"/>
                <a:cs typeface="Calibri"/>
              </a:rPr>
              <a:t>the  </a:t>
            </a:r>
            <a:r>
              <a:rPr sz="2400" spc="-4" dirty="0">
                <a:latin typeface="Calibri"/>
                <a:cs typeface="Calibri"/>
              </a:rPr>
              <a:t>satellites </a:t>
            </a:r>
            <a:r>
              <a:rPr sz="2400" spc="8" dirty="0">
                <a:latin typeface="Calibri"/>
                <a:cs typeface="Calibri"/>
              </a:rPr>
              <a:t>move </a:t>
            </a:r>
            <a:r>
              <a:rPr sz="2400" dirty="0">
                <a:latin typeface="Calibri"/>
                <a:cs typeface="Calibri"/>
              </a:rPr>
              <a:t>across </a:t>
            </a:r>
            <a:r>
              <a:rPr sz="2400" spc="4" dirty="0">
                <a:latin typeface="Calibri"/>
                <a:cs typeface="Calibri"/>
              </a:rPr>
              <a:t>the</a:t>
            </a:r>
            <a:r>
              <a:rPr sz="2400" spc="-143" dirty="0">
                <a:latin typeface="Calibri"/>
                <a:cs typeface="Calibri"/>
              </a:rPr>
              <a:t> </a:t>
            </a:r>
            <a:r>
              <a:rPr sz="2400" spc="-19" dirty="0">
                <a:latin typeface="Calibri"/>
                <a:cs typeface="Calibri"/>
              </a:rPr>
              <a:t>sky.</a:t>
            </a:r>
            <a:endParaRPr sz="2400" dirty="0">
              <a:latin typeface="Calibri"/>
              <a:cs typeface="Calibri"/>
            </a:endParaRPr>
          </a:p>
          <a:p>
            <a:pPr marL="266700" indent="-257175">
              <a:spcBef>
                <a:spcPts val="4"/>
              </a:spcBef>
              <a:buFont typeface="Arial"/>
              <a:buChar char="•"/>
              <a:tabLst>
                <a:tab pos="266700" algn="l"/>
                <a:tab pos="267176" algn="l"/>
              </a:tabLst>
            </a:pPr>
            <a:r>
              <a:rPr sz="2400" spc="-8" dirty="0">
                <a:latin typeface="Calibri"/>
                <a:cs typeface="Calibri"/>
              </a:rPr>
              <a:t>There </a:t>
            </a:r>
            <a:r>
              <a:rPr sz="2400" dirty="0">
                <a:latin typeface="Calibri"/>
                <a:cs typeface="Calibri"/>
              </a:rPr>
              <a:t>are </a:t>
            </a:r>
            <a:r>
              <a:rPr sz="2400" spc="-11" dirty="0">
                <a:latin typeface="Calibri"/>
                <a:cs typeface="Calibri"/>
              </a:rPr>
              <a:t>several </a:t>
            </a:r>
            <a:r>
              <a:rPr sz="2400" spc="19" dirty="0">
                <a:latin typeface="Calibri"/>
                <a:cs typeface="Calibri"/>
              </a:rPr>
              <a:t>DOP </a:t>
            </a:r>
            <a:r>
              <a:rPr sz="2400" dirty="0">
                <a:latin typeface="Calibri"/>
                <a:cs typeface="Calibri"/>
              </a:rPr>
              <a:t>designations in </a:t>
            </a:r>
            <a:r>
              <a:rPr sz="2400" spc="-11" dirty="0">
                <a:latin typeface="Calibri"/>
                <a:cs typeface="Calibri"/>
              </a:rPr>
              <a:t>current </a:t>
            </a:r>
            <a:r>
              <a:rPr sz="2400" spc="11" dirty="0">
                <a:latin typeface="Calibri"/>
                <a:cs typeface="Calibri"/>
              </a:rPr>
              <a:t>use</a:t>
            </a:r>
            <a:r>
              <a:rPr sz="2400" spc="-94" dirty="0">
                <a:latin typeface="Calibri"/>
                <a:cs typeface="Calibri"/>
              </a:rPr>
              <a:t> </a:t>
            </a:r>
            <a:r>
              <a:rPr sz="2400" spc="4" dirty="0">
                <a:latin typeface="Calibri"/>
                <a:cs typeface="Calibri"/>
              </a:rPr>
              <a:t>:</a:t>
            </a:r>
            <a:endParaRPr sz="2400" dirty="0">
              <a:latin typeface="Calibri"/>
              <a:cs typeface="Calibri"/>
            </a:endParaRPr>
          </a:p>
          <a:p>
            <a:pPr marL="567214" lvl="1" indent="-214789">
              <a:spcBef>
                <a:spcPts val="38"/>
              </a:spcBef>
              <a:buFont typeface="Arial"/>
              <a:buChar char="–"/>
              <a:tabLst>
                <a:tab pos="566738" algn="l"/>
                <a:tab pos="567214" algn="l"/>
              </a:tabLst>
            </a:pPr>
            <a:r>
              <a:rPr sz="2000" b="1" spc="-11" dirty="0">
                <a:latin typeface="Calibri"/>
                <a:cs typeface="Calibri"/>
              </a:rPr>
              <a:t>GDOP </a:t>
            </a:r>
            <a:r>
              <a:rPr sz="2000" b="1" dirty="0">
                <a:latin typeface="Calibri"/>
                <a:cs typeface="Calibri"/>
              </a:rPr>
              <a:t>:</a:t>
            </a:r>
            <a:r>
              <a:rPr sz="2000" b="1" spc="-45" dirty="0">
                <a:latin typeface="Calibri"/>
                <a:cs typeface="Calibri"/>
              </a:rPr>
              <a:t> </a:t>
            </a:r>
            <a:r>
              <a:rPr sz="2000" dirty="0">
                <a:latin typeface="Calibri"/>
                <a:cs typeface="Calibri"/>
              </a:rPr>
              <a:t>Geometrical </a:t>
            </a:r>
            <a:r>
              <a:rPr sz="2000" spc="4" dirty="0">
                <a:latin typeface="Calibri"/>
                <a:cs typeface="Calibri"/>
              </a:rPr>
              <a:t>DOP(positionin3-D </a:t>
            </a:r>
            <a:r>
              <a:rPr sz="2000" dirty="0">
                <a:latin typeface="Calibri"/>
                <a:cs typeface="Calibri"/>
              </a:rPr>
              <a:t>space, </a:t>
            </a:r>
            <a:r>
              <a:rPr sz="2000" spc="11" dirty="0">
                <a:latin typeface="Calibri"/>
                <a:cs typeface="Calibri"/>
              </a:rPr>
              <a:t>incl. </a:t>
            </a:r>
            <a:r>
              <a:rPr sz="2000" dirty="0">
                <a:latin typeface="Calibri"/>
                <a:cs typeface="Calibri"/>
              </a:rPr>
              <a:t>time </a:t>
            </a:r>
            <a:r>
              <a:rPr sz="2000" spc="11" dirty="0">
                <a:latin typeface="Calibri"/>
                <a:cs typeface="Calibri"/>
              </a:rPr>
              <a:t>deviation in </a:t>
            </a:r>
            <a:r>
              <a:rPr sz="2000" spc="4" dirty="0">
                <a:latin typeface="Calibri"/>
                <a:cs typeface="Calibri"/>
              </a:rPr>
              <a:t>the </a:t>
            </a:r>
            <a:r>
              <a:rPr sz="2000" spc="15" dirty="0">
                <a:latin typeface="Calibri"/>
                <a:cs typeface="Calibri"/>
              </a:rPr>
              <a:t>solution)</a:t>
            </a:r>
            <a:endParaRPr sz="2000" dirty="0">
              <a:latin typeface="Calibri"/>
              <a:cs typeface="Calibri"/>
            </a:endParaRPr>
          </a:p>
          <a:p>
            <a:pPr marL="567214" lvl="1" indent="-214789">
              <a:lnSpc>
                <a:spcPts val="1601"/>
              </a:lnSpc>
              <a:spcBef>
                <a:spcPts val="15"/>
              </a:spcBef>
              <a:buFont typeface="Arial"/>
              <a:buChar char="–"/>
              <a:tabLst>
                <a:tab pos="566738" algn="l"/>
                <a:tab pos="567214" algn="l"/>
              </a:tabLst>
            </a:pPr>
            <a:r>
              <a:rPr sz="2000" b="1" spc="-4" dirty="0">
                <a:latin typeface="Calibri"/>
                <a:cs typeface="Calibri"/>
              </a:rPr>
              <a:t>PDOP </a:t>
            </a:r>
            <a:r>
              <a:rPr sz="2000" b="1" dirty="0">
                <a:latin typeface="Calibri"/>
                <a:cs typeface="Calibri"/>
              </a:rPr>
              <a:t>: </a:t>
            </a:r>
            <a:r>
              <a:rPr sz="2000" spc="8" dirty="0">
                <a:latin typeface="Calibri"/>
                <a:cs typeface="Calibri"/>
              </a:rPr>
              <a:t>Positional </a:t>
            </a:r>
            <a:r>
              <a:rPr sz="2000" spc="4" dirty="0">
                <a:latin typeface="Calibri"/>
                <a:cs typeface="Calibri"/>
              </a:rPr>
              <a:t>DOP(position </a:t>
            </a:r>
            <a:r>
              <a:rPr sz="2000" spc="11" dirty="0">
                <a:latin typeface="Calibri"/>
                <a:cs typeface="Calibri"/>
              </a:rPr>
              <a:t>in</a:t>
            </a:r>
            <a:r>
              <a:rPr sz="2000" spc="-214" dirty="0">
                <a:latin typeface="Calibri"/>
                <a:cs typeface="Calibri"/>
              </a:rPr>
              <a:t> </a:t>
            </a:r>
            <a:r>
              <a:rPr sz="2000" spc="4" dirty="0">
                <a:latin typeface="Calibri"/>
                <a:cs typeface="Calibri"/>
              </a:rPr>
              <a:t>3-Dspace)</a:t>
            </a:r>
            <a:endParaRPr sz="2000" dirty="0">
              <a:latin typeface="Calibri"/>
              <a:cs typeface="Calibri"/>
            </a:endParaRPr>
          </a:p>
          <a:p>
            <a:pPr marL="567214" lvl="1" indent="-214789">
              <a:lnSpc>
                <a:spcPts val="1601"/>
              </a:lnSpc>
              <a:buFont typeface="Arial"/>
              <a:buChar char="–"/>
              <a:tabLst>
                <a:tab pos="566738" algn="l"/>
                <a:tab pos="567214" algn="l"/>
              </a:tabLst>
            </a:pPr>
            <a:r>
              <a:rPr sz="2000" b="1" spc="-11" dirty="0">
                <a:latin typeface="Calibri"/>
                <a:cs typeface="Calibri"/>
              </a:rPr>
              <a:t>HDOP </a:t>
            </a:r>
            <a:r>
              <a:rPr sz="2000" b="1" dirty="0">
                <a:latin typeface="Calibri"/>
                <a:cs typeface="Calibri"/>
              </a:rPr>
              <a:t>: </a:t>
            </a:r>
            <a:r>
              <a:rPr sz="2000" spc="-4" dirty="0">
                <a:latin typeface="Calibri"/>
                <a:cs typeface="Calibri"/>
              </a:rPr>
              <a:t>Horizontal </a:t>
            </a:r>
            <a:r>
              <a:rPr sz="2000" spc="4" dirty="0">
                <a:latin typeface="Calibri"/>
                <a:cs typeface="Calibri"/>
              </a:rPr>
              <a:t>DOP(position </a:t>
            </a:r>
            <a:r>
              <a:rPr sz="2000" spc="8" dirty="0">
                <a:latin typeface="Calibri"/>
                <a:cs typeface="Calibri"/>
              </a:rPr>
              <a:t>on </a:t>
            </a:r>
            <a:r>
              <a:rPr sz="2000" dirty="0">
                <a:latin typeface="Calibri"/>
                <a:cs typeface="Calibri"/>
              </a:rPr>
              <a:t>a</a:t>
            </a:r>
            <a:r>
              <a:rPr sz="2000" spc="-143" dirty="0">
                <a:latin typeface="Calibri"/>
                <a:cs typeface="Calibri"/>
              </a:rPr>
              <a:t> </a:t>
            </a:r>
            <a:r>
              <a:rPr sz="2000" spc="23" dirty="0">
                <a:latin typeface="Calibri"/>
                <a:cs typeface="Calibri"/>
              </a:rPr>
              <a:t>plane)</a:t>
            </a:r>
            <a:endParaRPr sz="2000" dirty="0">
              <a:latin typeface="Calibri"/>
              <a:cs typeface="Calibri"/>
            </a:endParaRPr>
          </a:p>
          <a:p>
            <a:pPr marL="567214" lvl="1" indent="-214789">
              <a:spcBef>
                <a:spcPts val="11"/>
              </a:spcBef>
              <a:buFont typeface="Arial"/>
              <a:buChar char="–"/>
              <a:tabLst>
                <a:tab pos="566738" algn="l"/>
                <a:tab pos="567214" algn="l"/>
              </a:tabLst>
            </a:pPr>
            <a:r>
              <a:rPr sz="2000" b="1" spc="-11" dirty="0">
                <a:latin typeface="Calibri"/>
                <a:cs typeface="Calibri"/>
              </a:rPr>
              <a:t>VDOP </a:t>
            </a:r>
            <a:r>
              <a:rPr sz="2000" b="1" dirty="0">
                <a:latin typeface="Calibri"/>
                <a:cs typeface="Calibri"/>
              </a:rPr>
              <a:t>: </a:t>
            </a:r>
            <a:r>
              <a:rPr sz="2000" spc="-4" dirty="0">
                <a:latin typeface="Calibri"/>
                <a:cs typeface="Calibri"/>
              </a:rPr>
              <a:t>Vertical </a:t>
            </a:r>
            <a:r>
              <a:rPr sz="2000" spc="4" dirty="0">
                <a:latin typeface="Calibri"/>
                <a:cs typeface="Calibri"/>
              </a:rPr>
              <a:t>DOP (height</a:t>
            </a:r>
            <a:r>
              <a:rPr sz="2000" spc="-86" dirty="0">
                <a:latin typeface="Calibri"/>
                <a:cs typeface="Calibri"/>
              </a:rPr>
              <a:t> </a:t>
            </a:r>
            <a:r>
              <a:rPr sz="2000" spc="19" dirty="0">
                <a:latin typeface="Calibri"/>
                <a:cs typeface="Calibri"/>
              </a:rPr>
              <a:t>only)</a:t>
            </a:r>
            <a:endParaRPr sz="2000" dirty="0">
              <a:latin typeface="Calibri"/>
              <a:cs typeface="Calibri"/>
            </a:endParaRPr>
          </a:p>
        </p:txBody>
      </p:sp>
    </p:spTree>
    <p:extLst>
      <p:ext uri="{BB962C8B-B14F-4D97-AF65-F5344CB8AC3E}">
        <p14:creationId xmlns:p14="http://schemas.microsoft.com/office/powerpoint/2010/main" val="34253776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gps gdop good gps accurac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9366" y="2286000"/>
            <a:ext cx="3058731" cy="21717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gps gdop poo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0" y="2400300"/>
            <a:ext cx="1714500" cy="214312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529365" y="4711527"/>
            <a:ext cx="2928335" cy="923330"/>
          </a:xfrm>
          <a:prstGeom prst="rect">
            <a:avLst/>
          </a:prstGeom>
        </p:spPr>
        <p:txBody>
          <a:bodyPr wrap="square">
            <a:spAutoFit/>
          </a:bodyPr>
          <a:lstStyle/>
          <a:p>
            <a:pPr algn="just"/>
            <a:r>
              <a:rPr lang="en-US" sz="1350" dirty="0">
                <a:solidFill>
                  <a:srgbClr val="000000"/>
                </a:solidFill>
                <a:latin typeface="Roboto"/>
              </a:rPr>
              <a:t>From the observer’s point of view, if the satellites are spread apart in the sky, then the GPS receiver has a good GDOP.</a:t>
            </a:r>
            <a:endParaRPr lang="en-US" sz="1350" dirty="0"/>
          </a:p>
        </p:txBody>
      </p:sp>
      <p:sp>
        <p:nvSpPr>
          <p:cNvPr id="3" name="Rectangle 2"/>
          <p:cNvSpPr/>
          <p:nvPr/>
        </p:nvSpPr>
        <p:spPr>
          <a:xfrm>
            <a:off x="4759452" y="4711527"/>
            <a:ext cx="3257550" cy="923330"/>
          </a:xfrm>
          <a:prstGeom prst="rect">
            <a:avLst/>
          </a:prstGeom>
        </p:spPr>
        <p:txBody>
          <a:bodyPr wrap="square">
            <a:spAutoFit/>
          </a:bodyPr>
          <a:lstStyle/>
          <a:p>
            <a:pPr algn="just"/>
            <a:r>
              <a:rPr lang="en-US" sz="1350" dirty="0">
                <a:solidFill>
                  <a:srgbClr val="000000"/>
                </a:solidFill>
                <a:latin typeface="Roboto"/>
              </a:rPr>
              <a:t>But if the satellites are physically close together, then you have poor GDOP. This lowers the quality of your GPS positioning potentially by meters.</a:t>
            </a:r>
            <a:endParaRPr lang="en-US" sz="1350" dirty="0"/>
          </a:p>
        </p:txBody>
      </p:sp>
      <p:sp>
        <p:nvSpPr>
          <p:cNvPr id="4" name="Rectangle 3"/>
          <p:cNvSpPr/>
          <p:nvPr/>
        </p:nvSpPr>
        <p:spPr>
          <a:xfrm>
            <a:off x="1387697" y="1200151"/>
            <a:ext cx="6400800" cy="369332"/>
          </a:xfrm>
          <a:prstGeom prst="rect">
            <a:avLst/>
          </a:prstGeom>
        </p:spPr>
        <p:txBody>
          <a:bodyPr wrap="square">
            <a:spAutoFit/>
          </a:bodyPr>
          <a:lstStyle/>
          <a:p>
            <a:pPr fontAlgn="base"/>
            <a:r>
              <a:rPr lang="en-US" b="1" dirty="0">
                <a:solidFill>
                  <a:srgbClr val="000000"/>
                </a:solidFill>
                <a:latin typeface="Roboto"/>
              </a:rPr>
              <a:t>GDOP/PDOP – Geometric/Position Dilution of Precision</a:t>
            </a:r>
          </a:p>
        </p:txBody>
      </p:sp>
    </p:spTree>
    <p:extLst>
      <p:ext uri="{BB962C8B-B14F-4D97-AF65-F5344CB8AC3E}">
        <p14:creationId xmlns:p14="http://schemas.microsoft.com/office/powerpoint/2010/main" val="25756400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2882" y="2032398"/>
            <a:ext cx="1650206" cy="1200329"/>
          </a:xfrm>
          <a:prstGeom prst="rect">
            <a:avLst/>
          </a:prstGeom>
        </p:spPr>
        <p:txBody>
          <a:bodyPr wrap="square">
            <a:spAutoFit/>
          </a:bodyPr>
          <a:lstStyle/>
          <a:p>
            <a:pPr algn="ctr"/>
            <a:r>
              <a:rPr lang="en-US" sz="2400" dirty="0">
                <a:solidFill>
                  <a:srgbClr val="000000"/>
                </a:solidFill>
                <a:latin typeface="Linux Libertine"/>
              </a:rPr>
              <a:t>Meaning of DOP Values</a:t>
            </a:r>
          </a:p>
        </p:txBody>
      </p:sp>
      <p:graphicFrame>
        <p:nvGraphicFramePr>
          <p:cNvPr id="4" name="Table 3"/>
          <p:cNvGraphicFramePr>
            <a:graphicFrameLocks noGrp="1"/>
          </p:cNvGraphicFramePr>
          <p:nvPr>
            <p:extLst/>
          </p:nvPr>
        </p:nvGraphicFramePr>
        <p:xfrm>
          <a:off x="1979106" y="977715"/>
          <a:ext cx="6229350" cy="4932762"/>
        </p:xfrm>
        <a:graphic>
          <a:graphicData uri="http://schemas.openxmlformats.org/drawingml/2006/table">
            <a:tbl>
              <a:tblPr/>
              <a:tblGrid>
                <a:gridCol w="1200150">
                  <a:extLst>
                    <a:ext uri="{9D8B030D-6E8A-4147-A177-3AD203B41FA5}">
                      <a16:colId xmlns:a16="http://schemas.microsoft.com/office/drawing/2014/main" xmlns="" val="1224638009"/>
                    </a:ext>
                  </a:extLst>
                </a:gridCol>
                <a:gridCol w="1143000">
                  <a:extLst>
                    <a:ext uri="{9D8B030D-6E8A-4147-A177-3AD203B41FA5}">
                      <a16:colId xmlns:a16="http://schemas.microsoft.com/office/drawing/2014/main" xmlns="" val="280676381"/>
                    </a:ext>
                  </a:extLst>
                </a:gridCol>
                <a:gridCol w="3886200">
                  <a:extLst>
                    <a:ext uri="{9D8B030D-6E8A-4147-A177-3AD203B41FA5}">
                      <a16:colId xmlns:a16="http://schemas.microsoft.com/office/drawing/2014/main" xmlns="" val="1937910311"/>
                    </a:ext>
                  </a:extLst>
                </a:gridCol>
              </a:tblGrid>
              <a:tr h="298167">
                <a:tc>
                  <a:txBody>
                    <a:bodyPr/>
                    <a:lstStyle/>
                    <a:p>
                      <a:pPr algn="ctr"/>
                      <a:r>
                        <a:rPr lang="en-US" sz="1800" dirty="0">
                          <a:effectLst/>
                        </a:rPr>
                        <a:t>DOP Value</a:t>
                      </a:r>
                    </a:p>
                  </a:txBody>
                  <a:tcPr marL="23848" marR="23848" marT="11924" marB="11924"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EAECF0"/>
                    </a:solidFill>
                  </a:tcPr>
                </a:tc>
                <a:tc>
                  <a:txBody>
                    <a:bodyPr/>
                    <a:lstStyle/>
                    <a:p>
                      <a:pPr algn="ctr"/>
                      <a:r>
                        <a:rPr lang="en-US" sz="1800" dirty="0">
                          <a:effectLst/>
                        </a:rPr>
                        <a:t>Rating</a:t>
                      </a:r>
                    </a:p>
                  </a:txBody>
                  <a:tcPr marL="23848" marR="23848" marT="11924" marB="11924"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EAECF0"/>
                    </a:solidFill>
                  </a:tcPr>
                </a:tc>
                <a:tc>
                  <a:txBody>
                    <a:bodyPr/>
                    <a:lstStyle/>
                    <a:p>
                      <a:pPr algn="ctr"/>
                      <a:r>
                        <a:rPr lang="en-US" sz="1400" dirty="0">
                          <a:effectLst/>
                        </a:rPr>
                        <a:t>Description</a:t>
                      </a:r>
                    </a:p>
                  </a:txBody>
                  <a:tcPr marL="23848" marR="23848" marT="11924" marB="11924"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EAECF0"/>
                    </a:solidFill>
                  </a:tcPr>
                </a:tc>
                <a:extLst>
                  <a:ext uri="{0D108BD9-81ED-4DB2-BD59-A6C34878D82A}">
                    <a16:rowId xmlns:a16="http://schemas.microsoft.com/office/drawing/2014/main" xmlns="" val="2332029885"/>
                  </a:ext>
                </a:extLst>
              </a:tr>
              <a:tr h="641067">
                <a:tc>
                  <a:txBody>
                    <a:bodyPr/>
                    <a:lstStyle/>
                    <a:p>
                      <a:r>
                        <a:rPr lang="en-US" sz="1800" dirty="0">
                          <a:effectLst/>
                        </a:rPr>
                        <a:t>1</a:t>
                      </a:r>
                    </a:p>
                  </a:txBody>
                  <a:tcPr marL="23848" marR="23848" marT="11924" marB="11924"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US" sz="1800">
                          <a:effectLst/>
                        </a:rPr>
                        <a:t>Ideal</a:t>
                      </a:r>
                    </a:p>
                  </a:txBody>
                  <a:tcPr marL="23848" marR="23848" marT="11924" marB="11924"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US" sz="1400" dirty="0">
                          <a:effectLst/>
                        </a:rPr>
                        <a:t>Highest possible confidence level to be used for applications demanding the highest possible precision at all times.</a:t>
                      </a:r>
                    </a:p>
                  </a:txBody>
                  <a:tcPr marL="23848" marR="23848" marT="11924" marB="11924"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xmlns="" val="3187956505"/>
                  </a:ext>
                </a:extLst>
              </a:tr>
              <a:tr h="641067">
                <a:tc>
                  <a:txBody>
                    <a:bodyPr/>
                    <a:lstStyle/>
                    <a:p>
                      <a:r>
                        <a:rPr lang="en-US" sz="1800" dirty="0">
                          <a:effectLst/>
                        </a:rPr>
                        <a:t>1-2</a:t>
                      </a:r>
                    </a:p>
                  </a:txBody>
                  <a:tcPr marL="23848" marR="23848" marT="11924" marB="11924"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US" sz="1800">
                          <a:effectLst/>
                        </a:rPr>
                        <a:t>Excellent</a:t>
                      </a:r>
                    </a:p>
                  </a:txBody>
                  <a:tcPr marL="23848" marR="23848" marT="11924" marB="11924"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US" sz="1400" dirty="0">
                          <a:effectLst/>
                        </a:rPr>
                        <a:t>At this confidence level, positional measurements are considered accurate enough to meet all but the most sensitive applications.</a:t>
                      </a:r>
                    </a:p>
                  </a:txBody>
                  <a:tcPr marL="23848" marR="23848" marT="11924" marB="11924"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xmlns="" val="335716896"/>
                  </a:ext>
                </a:extLst>
              </a:tr>
              <a:tr h="858931">
                <a:tc>
                  <a:txBody>
                    <a:bodyPr/>
                    <a:lstStyle/>
                    <a:p>
                      <a:r>
                        <a:rPr lang="en-US" sz="1800" dirty="0">
                          <a:effectLst/>
                        </a:rPr>
                        <a:t>2-5</a:t>
                      </a:r>
                    </a:p>
                  </a:txBody>
                  <a:tcPr marL="23848" marR="23848" marT="11924" marB="11924"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US" sz="1800" dirty="0">
                          <a:effectLst/>
                        </a:rPr>
                        <a:t>Good</a:t>
                      </a:r>
                    </a:p>
                  </a:txBody>
                  <a:tcPr marL="23848" marR="23848" marT="11924" marB="11924"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US" sz="1400" dirty="0">
                          <a:effectLst/>
                        </a:rPr>
                        <a:t>Represents a level that marks the minimum appropriate for making accurate decisions. Positional measurements could be used to make reliable in-route navigation suggestions to the user.</a:t>
                      </a:r>
                    </a:p>
                  </a:txBody>
                  <a:tcPr marL="23848" marR="23848" marT="11924" marB="11924"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xmlns="" val="838969872"/>
                  </a:ext>
                </a:extLst>
              </a:tr>
              <a:tr h="674874">
                <a:tc>
                  <a:txBody>
                    <a:bodyPr/>
                    <a:lstStyle/>
                    <a:p>
                      <a:r>
                        <a:rPr lang="en-US" sz="1800">
                          <a:effectLst/>
                        </a:rPr>
                        <a:t>5-10</a:t>
                      </a:r>
                    </a:p>
                  </a:txBody>
                  <a:tcPr marL="23848" marR="23848" marT="11924" marB="11924"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US" sz="1800" dirty="0">
                          <a:effectLst/>
                        </a:rPr>
                        <a:t>Moderate</a:t>
                      </a:r>
                    </a:p>
                  </a:txBody>
                  <a:tcPr marL="23848" marR="23848" marT="11924" marB="11924"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US" sz="1400" dirty="0">
                          <a:effectLst/>
                        </a:rPr>
                        <a:t>Positional measurements could be used for calculations, but the fix quality could still be improved. A more open view of the sky is recommended.</a:t>
                      </a:r>
                    </a:p>
                  </a:txBody>
                  <a:tcPr marL="23848" marR="23848" marT="11924" marB="11924"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xmlns="" val="3990382921"/>
                  </a:ext>
                </a:extLst>
              </a:tr>
              <a:tr h="674874">
                <a:tc>
                  <a:txBody>
                    <a:bodyPr/>
                    <a:lstStyle/>
                    <a:p>
                      <a:r>
                        <a:rPr lang="en-US" sz="1800">
                          <a:effectLst/>
                        </a:rPr>
                        <a:t>10-20</a:t>
                      </a:r>
                    </a:p>
                  </a:txBody>
                  <a:tcPr marL="23848" marR="23848" marT="11924" marB="11924"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US" sz="1800" dirty="0">
                          <a:effectLst/>
                        </a:rPr>
                        <a:t>Fair</a:t>
                      </a:r>
                    </a:p>
                  </a:txBody>
                  <a:tcPr marL="23848" marR="23848" marT="11924" marB="11924"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US" sz="1400" dirty="0">
                          <a:effectLst/>
                        </a:rPr>
                        <a:t>Represents a low confidence level. Positional measurements should be discarded or used only to indicate a very rough estimate of the current location.</a:t>
                      </a:r>
                    </a:p>
                  </a:txBody>
                  <a:tcPr marL="23848" marR="23848" marT="11924" marB="11924"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xmlns="" val="2572283172"/>
                  </a:ext>
                </a:extLst>
              </a:tr>
              <a:tr h="674874">
                <a:tc>
                  <a:txBody>
                    <a:bodyPr/>
                    <a:lstStyle/>
                    <a:p>
                      <a:r>
                        <a:rPr lang="en-US" sz="1800">
                          <a:effectLst/>
                        </a:rPr>
                        <a:t>&gt;20</a:t>
                      </a:r>
                    </a:p>
                  </a:txBody>
                  <a:tcPr marL="23848" marR="23848" marT="11924" marB="11924"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US" sz="1800" dirty="0">
                          <a:effectLst/>
                        </a:rPr>
                        <a:t>Poor</a:t>
                      </a:r>
                    </a:p>
                  </a:txBody>
                  <a:tcPr marL="23848" marR="23848" marT="11924" marB="11924"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US" sz="1400" dirty="0">
                          <a:effectLst/>
                        </a:rPr>
                        <a:t>At this level, measurements are inaccurate by as much as 300 meters with a 6-meter accurate device (50 DOP × 6 meters) and should be discarded.</a:t>
                      </a:r>
                    </a:p>
                  </a:txBody>
                  <a:tcPr marL="23848" marR="23848" marT="11924" marB="11924"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xmlns="" val="3391526911"/>
                  </a:ext>
                </a:extLst>
              </a:tr>
            </a:tbl>
          </a:graphicData>
        </a:graphic>
      </p:graphicFrame>
    </p:spTree>
    <p:extLst>
      <p:ext uri="{BB962C8B-B14F-4D97-AF65-F5344CB8AC3E}">
        <p14:creationId xmlns:p14="http://schemas.microsoft.com/office/powerpoint/2010/main" val="32242463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type="body" idx="1"/>
          </p:nvPr>
        </p:nvSpPr>
        <p:spPr>
          <a:xfrm>
            <a:off x="250825" y="1371600"/>
            <a:ext cx="8713788" cy="5257800"/>
          </a:xfrm>
        </p:spPr>
        <p:txBody>
          <a:bodyPr>
            <a:noAutofit/>
          </a:bodyPr>
          <a:lstStyle/>
          <a:p>
            <a:pPr lvl="1">
              <a:lnSpc>
                <a:spcPct val="80000"/>
              </a:lnSpc>
            </a:pPr>
            <a:r>
              <a:rPr lang="en-US" sz="1600" dirty="0" smtClean="0"/>
              <a:t>Pros</a:t>
            </a:r>
            <a:endParaRPr lang="en-US" sz="1600" dirty="0"/>
          </a:p>
          <a:p>
            <a:pPr lvl="2">
              <a:lnSpc>
                <a:spcPct val="80000"/>
              </a:lnSpc>
            </a:pPr>
            <a:r>
              <a:rPr lang="en-US" sz="1600" dirty="0"/>
              <a:t>High accuracy</a:t>
            </a:r>
            <a:r>
              <a:rPr lang="en-US" sz="1600" dirty="0" smtClean="0"/>
              <a:t>.</a:t>
            </a:r>
          </a:p>
          <a:p>
            <a:pPr lvl="2">
              <a:lnSpc>
                <a:spcPct val="80000"/>
              </a:lnSpc>
            </a:pPr>
            <a:r>
              <a:rPr lang="en-GB" sz="1600" dirty="0" smtClean="0"/>
              <a:t>Global coverage</a:t>
            </a:r>
            <a:endParaRPr lang="en-US" sz="1600" dirty="0"/>
          </a:p>
          <a:p>
            <a:pPr lvl="2">
              <a:lnSpc>
                <a:spcPct val="80000"/>
              </a:lnSpc>
            </a:pPr>
            <a:r>
              <a:rPr lang="en-US" sz="1600" dirty="0"/>
              <a:t>Works without inter visibility (In the dark, rain, fog etc).</a:t>
            </a:r>
          </a:p>
          <a:p>
            <a:pPr lvl="2">
              <a:lnSpc>
                <a:spcPct val="80000"/>
              </a:lnSpc>
            </a:pPr>
            <a:r>
              <a:rPr lang="en-US" sz="1600" dirty="0" smtClean="0"/>
              <a:t>Rapid </a:t>
            </a:r>
            <a:r>
              <a:rPr lang="en-US" sz="1600" dirty="0"/>
              <a:t>results.</a:t>
            </a:r>
          </a:p>
          <a:p>
            <a:pPr lvl="2">
              <a:lnSpc>
                <a:spcPct val="80000"/>
              </a:lnSpc>
            </a:pPr>
            <a:r>
              <a:rPr lang="en-US" sz="1600" dirty="0"/>
              <a:t>3 dimensions with one measurement.</a:t>
            </a:r>
          </a:p>
          <a:p>
            <a:pPr lvl="2">
              <a:lnSpc>
                <a:spcPct val="80000"/>
              </a:lnSpc>
            </a:pPr>
            <a:r>
              <a:rPr lang="nb-NO" sz="1600" dirty="0"/>
              <a:t>No much physical labour is </a:t>
            </a:r>
            <a:r>
              <a:rPr lang="nb-NO" sz="1600" dirty="0" smtClean="0"/>
              <a:t>needed</a:t>
            </a:r>
            <a:endParaRPr lang="nb-NO" sz="1600" dirty="0"/>
          </a:p>
          <a:p>
            <a:pPr lvl="2">
              <a:lnSpc>
                <a:spcPct val="80000"/>
              </a:lnSpc>
            </a:pPr>
            <a:r>
              <a:rPr lang="nb-NO" sz="1600" dirty="0"/>
              <a:t>No highly skilled HR is needed for field </a:t>
            </a:r>
            <a:r>
              <a:rPr lang="nb-NO" sz="1600" dirty="0" smtClean="0"/>
              <a:t>operation (for processing skill </a:t>
            </a:r>
            <a:r>
              <a:rPr lang="nb-NO" sz="1600" dirty="0"/>
              <a:t>is </a:t>
            </a:r>
            <a:r>
              <a:rPr lang="nb-NO" sz="1600" dirty="0" smtClean="0"/>
              <a:t>required)</a:t>
            </a:r>
            <a:endParaRPr lang="nb-NO" sz="1600" dirty="0"/>
          </a:p>
          <a:p>
            <a:pPr lvl="2">
              <a:lnSpc>
                <a:spcPct val="80000"/>
              </a:lnSpc>
            </a:pPr>
            <a:r>
              <a:rPr lang="nb-NO" sz="1600" dirty="0"/>
              <a:t>Multipurpose use</a:t>
            </a:r>
          </a:p>
          <a:p>
            <a:pPr lvl="2">
              <a:lnSpc>
                <a:spcPct val="80000"/>
              </a:lnSpc>
            </a:pPr>
            <a:r>
              <a:rPr lang="nb-NO" sz="1600" dirty="0"/>
              <a:t>Becomes cheaper in long term use</a:t>
            </a:r>
            <a:endParaRPr lang="en-US" sz="1600" dirty="0"/>
          </a:p>
          <a:p>
            <a:pPr lvl="1">
              <a:lnSpc>
                <a:spcPct val="80000"/>
              </a:lnSpc>
            </a:pPr>
            <a:r>
              <a:rPr lang="en-US" sz="1600" dirty="0"/>
              <a:t>Cons</a:t>
            </a:r>
          </a:p>
          <a:p>
            <a:pPr lvl="2">
              <a:lnSpc>
                <a:spcPct val="80000"/>
              </a:lnSpc>
            </a:pPr>
            <a:r>
              <a:rPr lang="en-US" sz="1600" dirty="0"/>
              <a:t>Need to see the sky (can’t use it in-house, underground, narrow strip  )</a:t>
            </a:r>
          </a:p>
          <a:p>
            <a:pPr lvl="2">
              <a:lnSpc>
                <a:spcPct val="80000"/>
              </a:lnSpc>
            </a:pPr>
            <a:r>
              <a:rPr lang="en-US" sz="1600" dirty="0"/>
              <a:t>Beware height conversions to geoids, operates in WGS 84, so conversions are must </a:t>
            </a:r>
          </a:p>
          <a:p>
            <a:pPr lvl="2">
              <a:lnSpc>
                <a:spcPct val="80000"/>
              </a:lnSpc>
            </a:pPr>
            <a:r>
              <a:rPr lang="en-US" sz="1600" dirty="0"/>
              <a:t>Training is essential for technical facts and their application, though not </a:t>
            </a:r>
            <a:r>
              <a:rPr lang="en-US" sz="1600" dirty="0" smtClean="0"/>
              <a:t>much for </a:t>
            </a:r>
            <a:r>
              <a:rPr lang="en-US" sz="1600" dirty="0"/>
              <a:t>field operation</a:t>
            </a:r>
          </a:p>
          <a:p>
            <a:pPr lvl="2">
              <a:lnSpc>
                <a:spcPct val="80000"/>
              </a:lnSpc>
            </a:pPr>
            <a:r>
              <a:rPr lang="nb-NO" sz="1600" dirty="0"/>
              <a:t>Not widely available in local areas</a:t>
            </a:r>
          </a:p>
          <a:p>
            <a:pPr lvl="2">
              <a:lnSpc>
                <a:spcPct val="80000"/>
              </a:lnSpc>
            </a:pPr>
            <a:r>
              <a:rPr lang="nb-NO" sz="1600" dirty="0"/>
              <a:t>Hi tech, sofisticated  and expensive instruments and software </a:t>
            </a:r>
          </a:p>
          <a:p>
            <a:pPr lvl="2">
              <a:lnSpc>
                <a:spcPct val="80000"/>
              </a:lnSpc>
            </a:pPr>
            <a:r>
              <a:rPr lang="nb-NO" sz="1600" dirty="0"/>
              <a:t>Not much awareness among general people and users</a:t>
            </a:r>
          </a:p>
          <a:p>
            <a:pPr lvl="2">
              <a:lnSpc>
                <a:spcPct val="80000"/>
              </a:lnSpc>
            </a:pPr>
            <a:endParaRPr lang="en-US" sz="1600" dirty="0"/>
          </a:p>
        </p:txBody>
      </p:sp>
      <p:sp>
        <p:nvSpPr>
          <p:cNvPr id="31749" name="Rectangle 5"/>
          <p:cNvSpPr>
            <a:spLocks noGrp="1" noChangeArrowheads="1"/>
          </p:cNvSpPr>
          <p:nvPr>
            <p:ph type="title"/>
          </p:nvPr>
        </p:nvSpPr>
        <p:spPr>
          <a:noFill/>
          <a:ln/>
        </p:spPr>
        <p:txBody>
          <a:bodyPr anchor="ctr"/>
          <a:lstStyle/>
          <a:p>
            <a:r>
              <a:rPr lang="en-US" dirty="0">
                <a:solidFill>
                  <a:schemeClr val="accent1">
                    <a:lumMod val="75000"/>
                  </a:schemeClr>
                </a:solidFill>
              </a:rPr>
              <a:t>Pros and </a:t>
            </a:r>
            <a:r>
              <a:rPr lang="en-US" dirty="0" smtClean="0">
                <a:solidFill>
                  <a:schemeClr val="accent1">
                    <a:lumMod val="75000"/>
                  </a:schemeClr>
                </a:solidFill>
              </a:rPr>
              <a:t>cons of GNSS/GPS</a:t>
            </a:r>
            <a:endParaRPr lang="en-US" dirty="0">
              <a:solidFill>
                <a:schemeClr val="accent1">
                  <a:lumMod val="75000"/>
                </a:schemeClr>
              </a:solidFill>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10854" y="2100262"/>
            <a:ext cx="6858000" cy="1875236"/>
          </a:xfrm>
        </p:spPr>
        <p:txBody>
          <a:bodyPr>
            <a:normAutofit/>
          </a:bodyPr>
          <a:lstStyle/>
          <a:p>
            <a:r>
              <a:rPr lang="en-US" sz="5400" b="1" dirty="0"/>
              <a:t>Applications of GNSS </a:t>
            </a:r>
            <a:br>
              <a:rPr lang="en-US" sz="5400" b="1" dirty="0"/>
            </a:br>
            <a:r>
              <a:rPr lang="en-US" sz="3300" dirty="0"/>
              <a:t>In Context of Nepal</a:t>
            </a:r>
          </a:p>
        </p:txBody>
      </p:sp>
    </p:spTree>
    <p:extLst>
      <p:ext uri="{BB962C8B-B14F-4D97-AF65-F5344CB8AC3E}">
        <p14:creationId xmlns:p14="http://schemas.microsoft.com/office/powerpoint/2010/main" val="8370993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091804"/>
            <a:ext cx="7886700" cy="994172"/>
          </a:xfrm>
        </p:spPr>
        <p:txBody>
          <a:bodyPr/>
          <a:lstStyle/>
          <a:p>
            <a:r>
              <a:rPr lang="en-US" b="1" dirty="0" smtClean="0"/>
              <a:t>Surveying</a:t>
            </a:r>
            <a:endParaRPr lang="en-US" b="1" dirty="0"/>
          </a:p>
        </p:txBody>
      </p:sp>
      <p:sp>
        <p:nvSpPr>
          <p:cNvPr id="3" name="Content Placeholder 2"/>
          <p:cNvSpPr>
            <a:spLocks noGrp="1"/>
          </p:cNvSpPr>
          <p:nvPr>
            <p:ph idx="1"/>
          </p:nvPr>
        </p:nvSpPr>
        <p:spPr>
          <a:xfrm>
            <a:off x="628650" y="2226469"/>
            <a:ext cx="3282554" cy="1406129"/>
          </a:xfrm>
        </p:spPr>
        <p:txBody>
          <a:bodyPr>
            <a:normAutofit fontScale="77500" lnSpcReduction="20000"/>
          </a:bodyPr>
          <a:lstStyle/>
          <a:p>
            <a:pPr marL="0" indent="0">
              <a:buNone/>
            </a:pPr>
            <a:r>
              <a:rPr lang="en-US" dirty="0" smtClean="0"/>
              <a:t>The Geodetic Survey Division of Nepal establishes control points using GNSS.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2125267"/>
            <a:ext cx="4017974" cy="3014663"/>
          </a:xfrm>
          <a:prstGeom prst="rect">
            <a:avLst/>
          </a:prstGeom>
        </p:spPr>
      </p:pic>
      <p:sp>
        <p:nvSpPr>
          <p:cNvPr id="6" name="Content Placeholder 2"/>
          <p:cNvSpPr txBox="1">
            <a:spLocks/>
          </p:cNvSpPr>
          <p:nvPr/>
        </p:nvSpPr>
        <p:spPr>
          <a:xfrm>
            <a:off x="447377" y="3458767"/>
            <a:ext cx="3645099" cy="1459706"/>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100"/>
              <a:t>Private sector have started to use GNSS for establishment of control point as well as for detail survey proposes. </a:t>
            </a:r>
            <a:endParaRPr lang="en-US" sz="2100" dirty="0"/>
          </a:p>
        </p:txBody>
      </p:sp>
    </p:spTree>
    <p:extLst>
      <p:ext uri="{BB962C8B-B14F-4D97-AF65-F5344CB8AC3E}">
        <p14:creationId xmlns:p14="http://schemas.microsoft.com/office/powerpoint/2010/main" val="34339281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Georeferencing Satellite Imagery</a:t>
            </a:r>
            <a:endParaRPr lang="en-US" b="1" dirty="0"/>
          </a:p>
        </p:txBody>
      </p:sp>
      <p:sp>
        <p:nvSpPr>
          <p:cNvPr id="3" name="Content Placeholder 2"/>
          <p:cNvSpPr>
            <a:spLocks noGrp="1"/>
          </p:cNvSpPr>
          <p:nvPr>
            <p:ph idx="1"/>
          </p:nvPr>
        </p:nvSpPr>
        <p:spPr/>
        <p:txBody>
          <a:bodyPr>
            <a:normAutofit/>
          </a:bodyPr>
          <a:lstStyle/>
          <a:p>
            <a:pPr marL="0" indent="0">
              <a:buNone/>
            </a:pPr>
            <a:r>
              <a:rPr lang="en-US" sz="2700" dirty="0"/>
              <a:t>The Topographic Survey and Land Use Management Division uses GNSS to </a:t>
            </a:r>
            <a:r>
              <a:rPr lang="en-US" sz="2700" dirty="0" err="1"/>
              <a:t>georeference</a:t>
            </a:r>
            <a:r>
              <a:rPr lang="en-US" sz="2700" dirty="0"/>
              <a:t> satellite imagery.</a:t>
            </a:r>
          </a:p>
        </p:txBody>
      </p:sp>
    </p:spTree>
    <p:extLst>
      <p:ext uri="{BB962C8B-B14F-4D97-AF65-F5344CB8AC3E}">
        <p14:creationId xmlns:p14="http://schemas.microsoft.com/office/powerpoint/2010/main" val="36737771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Vehicle Tracking System</a:t>
            </a:r>
            <a:endParaRPr lang="en-US" b="1" dirty="0"/>
          </a:p>
        </p:txBody>
      </p:sp>
      <p:sp>
        <p:nvSpPr>
          <p:cNvPr id="3" name="Content Placeholder 2"/>
          <p:cNvSpPr>
            <a:spLocks noGrp="1"/>
          </p:cNvSpPr>
          <p:nvPr>
            <p:ph idx="1"/>
          </p:nvPr>
        </p:nvSpPr>
        <p:spPr>
          <a:xfrm>
            <a:off x="628650" y="2125266"/>
            <a:ext cx="3646885" cy="3263504"/>
          </a:xfrm>
        </p:spPr>
        <p:txBody>
          <a:bodyPr>
            <a:normAutofit fontScale="85000" lnSpcReduction="10000"/>
          </a:bodyPr>
          <a:lstStyle/>
          <a:p>
            <a:pPr marL="0" indent="0">
              <a:buNone/>
            </a:pPr>
            <a:r>
              <a:rPr lang="en-US" dirty="0" smtClean="0"/>
              <a:t>Some governmental institutions, Nepal Police have started using Vehicle Tracking System.</a:t>
            </a:r>
          </a:p>
          <a:p>
            <a:pPr marL="0" indent="0">
              <a:buNone/>
            </a:pPr>
            <a:endParaRPr lang="en-US" dirty="0"/>
          </a:p>
          <a:p>
            <a:pPr marL="0" indent="0">
              <a:buNone/>
            </a:pPr>
            <a:r>
              <a:rPr lang="en-US" dirty="0" smtClean="0"/>
              <a:t>There are also private companies offering vehicle tracking services.</a:t>
            </a:r>
            <a:endParaRPr lang="en-US" dirty="0"/>
          </a:p>
        </p:txBody>
      </p:sp>
      <p:pic>
        <p:nvPicPr>
          <p:cNvPr id="2052" name="Picture 4" descr="Image result for sajha bus ap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2071688"/>
            <a:ext cx="4424363" cy="2542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07262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Transportation Services</a:t>
            </a:r>
            <a:endParaRPr lang="en-US" b="1" dirty="0"/>
          </a:p>
        </p:txBody>
      </p:sp>
      <p:sp>
        <p:nvSpPr>
          <p:cNvPr id="3" name="Content Placeholder 2"/>
          <p:cNvSpPr>
            <a:spLocks noGrp="1"/>
          </p:cNvSpPr>
          <p:nvPr>
            <p:ph idx="1"/>
          </p:nvPr>
        </p:nvSpPr>
        <p:spPr>
          <a:xfrm>
            <a:off x="628650" y="2125266"/>
            <a:ext cx="3646885" cy="3263504"/>
          </a:xfrm>
        </p:spPr>
        <p:txBody>
          <a:bodyPr>
            <a:normAutofit/>
          </a:bodyPr>
          <a:lstStyle/>
          <a:p>
            <a:pPr marL="0" indent="0">
              <a:buNone/>
            </a:pPr>
            <a:r>
              <a:rPr lang="en-US" sz="2400" dirty="0"/>
              <a:t>Companies like Tootle and </a:t>
            </a:r>
            <a:r>
              <a:rPr lang="en-US" sz="2400" dirty="0" err="1"/>
              <a:t>Pathao</a:t>
            </a:r>
            <a:r>
              <a:rPr lang="en-US" sz="2400" dirty="0"/>
              <a:t> use GNSS to track scooters/motorbikes as well as location of customers.</a:t>
            </a:r>
          </a:p>
        </p:txBody>
      </p:sp>
      <p:pic>
        <p:nvPicPr>
          <p:cNvPr id="3074" name="Picture 2" descr="Image result for tootl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13402" y="1131094"/>
            <a:ext cx="1301948" cy="231457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age result for patha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49938" y="4009132"/>
            <a:ext cx="1865412" cy="18654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03813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UAV flight</a:t>
            </a:r>
            <a:endParaRPr lang="en-US" dirty="0"/>
          </a:p>
        </p:txBody>
      </p:sp>
      <p:sp>
        <p:nvSpPr>
          <p:cNvPr id="3" name="Content Placeholder 2"/>
          <p:cNvSpPr>
            <a:spLocks noGrp="1"/>
          </p:cNvSpPr>
          <p:nvPr>
            <p:ph idx="1"/>
          </p:nvPr>
        </p:nvSpPr>
        <p:spPr>
          <a:xfrm>
            <a:off x="628650" y="2226469"/>
            <a:ext cx="3175397" cy="891779"/>
          </a:xfrm>
        </p:spPr>
        <p:txBody>
          <a:bodyPr>
            <a:normAutofit fontScale="62500" lnSpcReduction="20000"/>
          </a:bodyPr>
          <a:lstStyle/>
          <a:p>
            <a:pPr marL="0" indent="0">
              <a:buNone/>
            </a:pPr>
            <a:r>
              <a:rPr lang="en-US" dirty="0" smtClean="0"/>
              <a:t>GNSS in UAV allows users to perform automatic flights.</a:t>
            </a:r>
            <a:endParaRPr lang="en-US" dirty="0"/>
          </a:p>
        </p:txBody>
      </p:sp>
      <p:pic>
        <p:nvPicPr>
          <p:cNvPr id="1026" name="Picture 2" descr="dro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9335" y="2361605"/>
            <a:ext cx="4171950" cy="299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8028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75000"/>
                  </a:schemeClr>
                </a:solidFill>
              </a:rPr>
              <a:t>Advantages</a:t>
            </a:r>
            <a:endParaRPr lang="en-US" b="1" dirty="0">
              <a:solidFill>
                <a:schemeClr val="accent1">
                  <a:lumMod val="75000"/>
                </a:schemeClr>
              </a:solidFill>
            </a:endParaRPr>
          </a:p>
        </p:txBody>
      </p:sp>
      <p:sp>
        <p:nvSpPr>
          <p:cNvPr id="3" name="Content Placeholder 2"/>
          <p:cNvSpPr>
            <a:spLocks noGrp="1"/>
          </p:cNvSpPr>
          <p:nvPr>
            <p:ph idx="1"/>
          </p:nvPr>
        </p:nvSpPr>
        <p:spPr/>
        <p:txBody>
          <a:bodyPr/>
          <a:lstStyle/>
          <a:p>
            <a:pPr lvl="1">
              <a:buClr>
                <a:schemeClr val="accent1">
                  <a:lumMod val="75000"/>
                </a:schemeClr>
              </a:buClr>
              <a:buFont typeface="Arial" panose="020B0604020202020204" pitchFamily="34" charset="0"/>
              <a:buChar char="•"/>
            </a:pPr>
            <a:r>
              <a:rPr lang="en-GB" dirty="0"/>
              <a:t>A global coverage </a:t>
            </a:r>
          </a:p>
          <a:p>
            <a:pPr lvl="1">
              <a:buClr>
                <a:schemeClr val="accent1">
                  <a:lumMod val="75000"/>
                </a:schemeClr>
              </a:buClr>
              <a:buFont typeface="Arial" panose="020B0604020202020204" pitchFamily="34" charset="0"/>
              <a:buChar char="•"/>
            </a:pPr>
            <a:r>
              <a:rPr lang="en-GB" dirty="0"/>
              <a:t>Fast and reliable positioning and navigation data</a:t>
            </a:r>
          </a:p>
          <a:p>
            <a:pPr lvl="1">
              <a:buClr>
                <a:schemeClr val="accent1">
                  <a:lumMod val="75000"/>
                </a:schemeClr>
              </a:buClr>
              <a:buFont typeface="Arial" panose="020B0604020202020204" pitchFamily="34" charset="0"/>
              <a:buChar char="•"/>
            </a:pPr>
            <a:r>
              <a:rPr lang="en-GB" dirty="0"/>
              <a:t>Without relying on weather/ meteorological condition</a:t>
            </a:r>
          </a:p>
          <a:p>
            <a:endParaRPr lang="en-US" dirty="0"/>
          </a:p>
        </p:txBody>
      </p:sp>
    </p:spTree>
    <p:extLst>
      <p:ext uri="{BB962C8B-B14F-4D97-AF65-F5344CB8AC3E}">
        <p14:creationId xmlns:p14="http://schemas.microsoft.com/office/powerpoint/2010/main" val="18498614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Tracking Wildlife using GPS - collared</a:t>
            </a:r>
            <a:endParaRPr lang="en-US" b="1" dirty="0"/>
          </a:p>
        </p:txBody>
      </p:sp>
      <p:pic>
        <p:nvPicPr>
          <p:cNvPr id="5122" name="Picture 2" descr="Image result for nepal wildlife gp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9541" y="2338745"/>
            <a:ext cx="5064919" cy="3038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52290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Study of Glaciers</a:t>
            </a:r>
            <a:endParaRPr lang="en-US" dirty="0"/>
          </a:p>
        </p:txBody>
      </p:sp>
      <p:sp>
        <p:nvSpPr>
          <p:cNvPr id="3" name="Content Placeholder 2"/>
          <p:cNvSpPr>
            <a:spLocks noGrp="1"/>
          </p:cNvSpPr>
          <p:nvPr>
            <p:ph idx="1"/>
          </p:nvPr>
        </p:nvSpPr>
        <p:spPr>
          <a:xfrm>
            <a:off x="628650" y="2032907"/>
            <a:ext cx="7886700" cy="1143000"/>
          </a:xfrm>
        </p:spPr>
        <p:txBody>
          <a:bodyPr>
            <a:normAutofit fontScale="85000" lnSpcReduction="20000"/>
          </a:bodyPr>
          <a:lstStyle/>
          <a:p>
            <a:pPr marL="0" indent="0">
              <a:buNone/>
            </a:pPr>
            <a:r>
              <a:rPr lang="en-US" dirty="0" smtClean="0"/>
              <a:t>As glaciers are quite sensitive to climate change, it is necessary to perform accurate measurements which is done using GNSS.</a:t>
            </a:r>
            <a:endParaRPr lang="en-US" dirty="0"/>
          </a:p>
        </p:txBody>
      </p:sp>
      <p:pic>
        <p:nvPicPr>
          <p:cNvPr id="4098" name="Picture 2" descr="Image result for nepal glaci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581400"/>
            <a:ext cx="5318957" cy="2413988"/>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Image result for nepal glaci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15000" y="3596710"/>
            <a:ext cx="3631406" cy="2383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535554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5090" y="917674"/>
            <a:ext cx="7886700" cy="994172"/>
          </a:xfrm>
        </p:spPr>
        <p:txBody>
          <a:bodyPr>
            <a:normAutofit fontScale="90000"/>
          </a:bodyPr>
          <a:lstStyle/>
          <a:p>
            <a:r>
              <a:rPr lang="en-US" dirty="0" smtClean="0"/>
              <a:t>Study of Geodynamics and Earthquake</a:t>
            </a:r>
            <a:endParaRPr lang="en-US" dirty="0"/>
          </a:p>
        </p:txBody>
      </p:sp>
      <p:sp>
        <p:nvSpPr>
          <p:cNvPr id="3" name="Content Placeholder 2"/>
          <p:cNvSpPr>
            <a:spLocks noGrp="1"/>
          </p:cNvSpPr>
          <p:nvPr>
            <p:ph idx="1"/>
          </p:nvPr>
        </p:nvSpPr>
        <p:spPr>
          <a:xfrm>
            <a:off x="342900" y="2061567"/>
            <a:ext cx="3121819" cy="3263504"/>
          </a:xfrm>
        </p:spPr>
        <p:txBody>
          <a:bodyPr>
            <a:normAutofit fontScale="77500" lnSpcReduction="20000"/>
          </a:bodyPr>
          <a:lstStyle/>
          <a:p>
            <a:pPr marL="0" indent="0">
              <a:buNone/>
            </a:pPr>
            <a:r>
              <a:rPr lang="en-US" dirty="0" smtClean="0"/>
              <a:t>Large number of CORS stations are established by Department of Mines and Geology in collaboration with international organizations for study of geodynamics and earthquake in Nepal. </a:t>
            </a: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38600" y="2514600"/>
            <a:ext cx="4686300" cy="3514725"/>
          </a:xfrm>
          <a:prstGeom prst="rect">
            <a:avLst/>
          </a:prstGeom>
        </p:spPr>
      </p:pic>
    </p:spTree>
    <p:extLst>
      <p:ext uri="{BB962C8B-B14F-4D97-AF65-F5344CB8AC3E}">
        <p14:creationId xmlns:p14="http://schemas.microsoft.com/office/powerpoint/2010/main" val="142180393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Content Placeholder 2"/>
          <p:cNvSpPr>
            <a:spLocks noGrp="1"/>
          </p:cNvSpPr>
          <p:nvPr>
            <p:ph idx="1"/>
          </p:nvPr>
        </p:nvSpPr>
        <p:spPr>
          <a:xfrm>
            <a:off x="457200" y="1905000"/>
            <a:ext cx="8229600" cy="4221163"/>
          </a:xfrm>
        </p:spPr>
        <p:txBody>
          <a:bodyPr>
            <a:normAutofit/>
          </a:bodyPr>
          <a:lstStyle/>
          <a:p>
            <a:r>
              <a:rPr lang="en-GB" sz="2400" dirty="0"/>
              <a:t>Coordinates from GNSS and Nepal Coordinate System </a:t>
            </a:r>
            <a:r>
              <a:rPr lang="en-GB" sz="2400" dirty="0" smtClean="0"/>
              <a:t>are based on different datum and hence do not match readily. Therefore we need to perform datum transformation.</a:t>
            </a:r>
            <a:endParaRPr lang="en-US" sz="2400" dirty="0" smtClean="0"/>
          </a:p>
        </p:txBody>
      </p:sp>
      <p:pic>
        <p:nvPicPr>
          <p:cNvPr id="43012" name="Picture 2"/>
          <p:cNvPicPr>
            <a:picLocks noChangeAspect="1" noChangeArrowheads="1"/>
          </p:cNvPicPr>
          <p:nvPr/>
        </p:nvPicPr>
        <p:blipFill>
          <a:blip r:embed="rId3">
            <a:extLst>
              <a:ext uri="{28A0092B-C50C-407E-A947-70E740481C1C}">
                <a14:useLocalDpi xmlns:a14="http://schemas.microsoft.com/office/drawing/2010/main" val="0"/>
              </a:ext>
            </a:extLst>
          </a:blip>
          <a:srcRect l="7909" t="25253" r="48949" b="22554"/>
          <a:stretch>
            <a:fillRect/>
          </a:stretch>
        </p:blipFill>
        <p:spPr bwMode="auto">
          <a:xfrm>
            <a:off x="4597400" y="3393282"/>
            <a:ext cx="3429000" cy="2593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3" name="Picture 4" descr="Reference frame graph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3200400"/>
            <a:ext cx="3896916" cy="278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2556013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3733800"/>
          </a:xfrm>
          <a:ln w="38100">
            <a:solidFill>
              <a:schemeClr val="tx1"/>
            </a:solidFill>
            <a:prstDash val="dash"/>
          </a:ln>
        </p:spPr>
        <p:txBody>
          <a:bodyPr>
            <a:normAutofit/>
          </a:bodyPr>
          <a:lstStyle/>
          <a:p>
            <a:pPr marL="0" indent="0">
              <a:buNone/>
            </a:pPr>
            <a:r>
              <a:rPr lang="en-US" sz="3600" dirty="0" smtClean="0"/>
              <a:t>Collect some location data using your mobile phones. </a:t>
            </a:r>
          </a:p>
          <a:p>
            <a:pPr marL="0" indent="0">
              <a:buNone/>
            </a:pPr>
            <a:r>
              <a:rPr lang="en-US" sz="3600" dirty="0" smtClean="0"/>
              <a:t>Use maps.me app to collect the location.</a:t>
            </a:r>
          </a:p>
          <a:p>
            <a:pPr marL="0" indent="0">
              <a:buNone/>
            </a:pPr>
            <a:endParaRPr lang="en-US" sz="3600" dirty="0"/>
          </a:p>
        </p:txBody>
      </p:sp>
      <p:sp>
        <p:nvSpPr>
          <p:cNvPr id="4" name="Rectangle 3"/>
          <p:cNvSpPr/>
          <p:nvPr/>
        </p:nvSpPr>
        <p:spPr>
          <a:xfrm>
            <a:off x="2362200" y="493739"/>
            <a:ext cx="3314625" cy="769441"/>
          </a:xfrm>
          <a:prstGeom prst="rect">
            <a:avLst/>
          </a:prstGeom>
        </p:spPr>
        <p:txBody>
          <a:bodyPr wrap="none">
            <a:spAutoFit/>
          </a:bodyPr>
          <a:lstStyle/>
          <a:p>
            <a:r>
              <a:rPr lang="en-US" sz="4400" b="1" dirty="0" smtClean="0">
                <a:solidFill>
                  <a:schemeClr val="accent1">
                    <a:lumMod val="75000"/>
                  </a:schemeClr>
                </a:solidFill>
              </a:rPr>
              <a:t>Field Exercise</a:t>
            </a:r>
            <a:endParaRPr lang="en-US" sz="4400" b="1" dirty="0"/>
          </a:p>
        </p:txBody>
      </p:sp>
    </p:spTree>
    <p:extLst>
      <p:ext uri="{BB962C8B-B14F-4D97-AF65-F5344CB8AC3E}">
        <p14:creationId xmlns:p14="http://schemas.microsoft.com/office/powerpoint/2010/main" val="268566090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447800"/>
            <a:ext cx="8229600" cy="1143000"/>
          </a:xfrm>
        </p:spPr>
        <p:txBody>
          <a:bodyPr/>
          <a:lstStyle/>
          <a:p>
            <a:r>
              <a:rPr lang="en-US" dirty="0" smtClean="0">
                <a:solidFill>
                  <a:schemeClr val="bg1">
                    <a:lumMod val="65000"/>
                  </a:schemeClr>
                </a:solidFill>
              </a:rPr>
              <a:t>End of Session</a:t>
            </a:r>
            <a:endParaRPr lang="en-US" dirty="0">
              <a:solidFill>
                <a:schemeClr val="bg1">
                  <a:lumMod val="65000"/>
                </a:schemeClr>
              </a:solidFill>
            </a:endParaRPr>
          </a:p>
        </p:txBody>
      </p:sp>
    </p:spTree>
    <p:extLst>
      <p:ext uri="{BB962C8B-B14F-4D97-AF65-F5344CB8AC3E}">
        <p14:creationId xmlns:p14="http://schemas.microsoft.com/office/powerpoint/2010/main" val="448336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819400"/>
            <a:ext cx="8229600" cy="1143000"/>
          </a:xfrm>
        </p:spPr>
        <p:txBody>
          <a:bodyPr/>
          <a:lstStyle/>
          <a:p>
            <a:r>
              <a:rPr lang="en-US" b="1" dirty="0" smtClean="0">
                <a:solidFill>
                  <a:schemeClr val="accent1">
                    <a:lumMod val="75000"/>
                  </a:schemeClr>
                </a:solidFill>
              </a:rPr>
              <a:t>Working Principle</a:t>
            </a:r>
            <a:endParaRPr lang="en-US" b="1" dirty="0">
              <a:solidFill>
                <a:schemeClr val="accent1">
                  <a:lumMod val="75000"/>
                </a:schemeClr>
              </a:solidFill>
            </a:endParaRPr>
          </a:p>
        </p:txBody>
      </p:sp>
    </p:spTree>
    <p:extLst>
      <p:ext uri="{BB962C8B-B14F-4D97-AF65-F5344CB8AC3E}">
        <p14:creationId xmlns:p14="http://schemas.microsoft.com/office/powerpoint/2010/main" val="3212709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chemeClr val="accent1">
                    <a:lumMod val="75000"/>
                  </a:schemeClr>
                </a:solidFill>
              </a:rPr>
              <a:t>Working Principle</a:t>
            </a:r>
            <a:endParaRPr lang="en-US" dirty="0">
              <a:solidFill>
                <a:schemeClr val="accent1">
                  <a:lumMod val="75000"/>
                </a:schemeClr>
              </a:solidFill>
            </a:endParaRPr>
          </a:p>
        </p:txBody>
      </p:sp>
      <p:sp>
        <p:nvSpPr>
          <p:cNvPr id="3" name="Content Placeholder 2"/>
          <p:cNvSpPr>
            <a:spLocks noGrp="1"/>
          </p:cNvSpPr>
          <p:nvPr>
            <p:ph idx="1"/>
          </p:nvPr>
        </p:nvSpPr>
        <p:spPr/>
        <p:txBody>
          <a:bodyPr>
            <a:normAutofit fontScale="92500" lnSpcReduction="20000"/>
          </a:bodyPr>
          <a:lstStyle/>
          <a:p>
            <a:r>
              <a:rPr lang="en-GB" dirty="0" smtClean="0"/>
              <a:t>The working principle of GNSS is: </a:t>
            </a:r>
          </a:p>
          <a:p>
            <a:pPr lvl="1"/>
            <a:r>
              <a:rPr lang="en-GB" dirty="0" smtClean="0"/>
              <a:t>Position of a unknown object can be identified by measuring range/distance of the object from at least four known position, a well known principle of trilateration in traditional surveying</a:t>
            </a:r>
          </a:p>
          <a:p>
            <a:pPr lvl="1"/>
            <a:r>
              <a:rPr lang="en-GB" dirty="0" smtClean="0"/>
              <a:t>The distance from satellite to earth is calculated by using the relationship of velocity of light signal and time taken to reach the earth</a:t>
            </a:r>
          </a:p>
          <a:p>
            <a:pPr lvl="1"/>
            <a:r>
              <a:rPr lang="en-GB" dirty="0" smtClean="0"/>
              <a:t>In GNSS, although geometrically 3 known positions (and range) of satellites are enough,  in actuality we require </a:t>
            </a:r>
            <a:r>
              <a:rPr lang="en-GB" dirty="0" err="1" smtClean="0"/>
              <a:t>atleast</a:t>
            </a:r>
            <a:r>
              <a:rPr lang="en-GB" dirty="0" smtClean="0"/>
              <a:t> 4 known positions (and range) from satellites to user to identify the unknown position on (or above) the earth surface.</a:t>
            </a:r>
          </a:p>
          <a:p>
            <a:pPr lvl="1">
              <a:buNone/>
            </a:pPr>
            <a:endParaRPr lang="en-US" dirty="0"/>
          </a:p>
        </p:txBody>
      </p:sp>
    </p:spTree>
    <p:extLst>
      <p:ext uri="{BB962C8B-B14F-4D97-AF65-F5344CB8AC3E}">
        <p14:creationId xmlns:p14="http://schemas.microsoft.com/office/powerpoint/2010/main" val="25155288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chemeClr val="accent1">
                    <a:lumMod val="75000"/>
                  </a:schemeClr>
                </a:solidFill>
              </a:rPr>
              <a:t>Working principle</a:t>
            </a:r>
            <a:endParaRPr lang="en-US" dirty="0">
              <a:solidFill>
                <a:schemeClr val="accent1">
                  <a:lumMod val="75000"/>
                </a:schemeClr>
              </a:solidFill>
            </a:endParaRPr>
          </a:p>
        </p:txBody>
      </p:sp>
      <p:sp>
        <p:nvSpPr>
          <p:cNvPr id="3" name="Content Placeholder 2"/>
          <p:cNvSpPr>
            <a:spLocks noGrp="1"/>
          </p:cNvSpPr>
          <p:nvPr>
            <p:ph idx="1"/>
          </p:nvPr>
        </p:nvSpPr>
        <p:spPr/>
        <p:txBody>
          <a:bodyPr>
            <a:normAutofit fontScale="77500" lnSpcReduction="20000"/>
          </a:bodyPr>
          <a:lstStyle/>
          <a:p>
            <a:r>
              <a:rPr lang="en-US" dirty="0" smtClean="0"/>
              <a:t>GPS is primarily a navigation system.</a:t>
            </a:r>
          </a:p>
          <a:p>
            <a:r>
              <a:rPr lang="en-US" dirty="0" smtClean="0"/>
              <a:t>Based on </a:t>
            </a:r>
            <a:r>
              <a:rPr lang="en-US" b="1" dirty="0" smtClean="0"/>
              <a:t>principle of Trilateration  </a:t>
            </a:r>
          </a:p>
          <a:p>
            <a:r>
              <a:rPr lang="en-US" dirty="0" smtClean="0"/>
              <a:t>The fundamental navigation principle is based on the measurement of so-called </a:t>
            </a:r>
            <a:r>
              <a:rPr lang="en-US" b="1" i="1" dirty="0" err="1" smtClean="0"/>
              <a:t>pseudoranges</a:t>
            </a:r>
            <a:r>
              <a:rPr lang="en-US" b="1" i="1" dirty="0" smtClean="0"/>
              <a:t> between the user </a:t>
            </a:r>
            <a:r>
              <a:rPr lang="en-US" b="1" dirty="0" smtClean="0"/>
              <a:t>and satellites.</a:t>
            </a:r>
          </a:p>
          <a:p>
            <a:r>
              <a:rPr lang="en-US" dirty="0" smtClean="0"/>
              <a:t>GPS uses the one-way ranging technique</a:t>
            </a:r>
          </a:p>
          <a:p>
            <a:r>
              <a:rPr lang="en-US" dirty="0" smtClean="0"/>
              <a:t>Starting from the known satellite coordinates in a suitable reference frame the coordinates of the user antenna can be determined. </a:t>
            </a:r>
          </a:p>
          <a:p>
            <a:r>
              <a:rPr lang="en-US" dirty="0" smtClean="0"/>
              <a:t>From the geometrical point of view three range measurements (distance from 3 satellites) are sufficient. But in actuality four range measurements (distance from 4 satellites) is required.</a:t>
            </a:r>
          </a:p>
        </p:txBody>
      </p:sp>
    </p:spTree>
    <p:extLst>
      <p:ext uri="{BB962C8B-B14F-4D97-AF65-F5344CB8AC3E}">
        <p14:creationId xmlns:p14="http://schemas.microsoft.com/office/powerpoint/2010/main" val="10615501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cstate="print"/>
          <a:srcRect l="18432" t="30305" r="16328" b="17503"/>
          <a:stretch>
            <a:fillRect/>
          </a:stretch>
        </p:blipFill>
        <p:spPr bwMode="auto">
          <a:xfrm>
            <a:off x="533400" y="1600200"/>
            <a:ext cx="8077200" cy="4038600"/>
          </a:xfrm>
          <a:prstGeom prst="rect">
            <a:avLst/>
          </a:prstGeom>
          <a:noFill/>
          <a:ln w="9525">
            <a:noFill/>
            <a:miter lim="800000"/>
            <a:headEnd/>
            <a:tailEnd/>
          </a:ln>
        </p:spPr>
      </p:pic>
      <p:sp>
        <p:nvSpPr>
          <p:cNvPr id="5" name="Rectangle 4"/>
          <p:cNvSpPr/>
          <p:nvPr/>
        </p:nvSpPr>
        <p:spPr>
          <a:xfrm>
            <a:off x="304800" y="5664875"/>
            <a:ext cx="7924800" cy="1477328"/>
          </a:xfrm>
          <a:prstGeom prst="rect">
            <a:avLst/>
          </a:prstGeom>
        </p:spPr>
        <p:txBody>
          <a:bodyPr wrap="square">
            <a:spAutoFit/>
          </a:bodyPr>
          <a:lstStyle/>
          <a:p>
            <a:r>
              <a:rPr lang="en-US" dirty="0" smtClean="0"/>
              <a:t>The distance S to the satellite can be determined by using the known transit time </a:t>
            </a:r>
            <a:r>
              <a:rPr lang="el-GR" dirty="0" smtClean="0"/>
              <a:t>τ:</a:t>
            </a:r>
          </a:p>
          <a:p>
            <a:r>
              <a:rPr lang="en-US" dirty="0" smtClean="0"/>
              <a:t>distance  =  travel time • the speed of light</a:t>
            </a:r>
          </a:p>
          <a:p>
            <a:r>
              <a:rPr lang="en-US" dirty="0" smtClean="0"/>
              <a:t>S =  </a:t>
            </a:r>
            <a:r>
              <a:rPr lang="el-GR" dirty="0" smtClean="0"/>
              <a:t>τ</a:t>
            </a:r>
            <a:r>
              <a:rPr lang="en-US" dirty="0" smtClean="0"/>
              <a:t>•c</a:t>
            </a:r>
          </a:p>
          <a:p>
            <a:endParaRPr lang="en-US" dirty="0" smtClean="0"/>
          </a:p>
          <a:p>
            <a:endParaRPr lang="en-US" dirty="0" smtClean="0"/>
          </a:p>
        </p:txBody>
      </p:sp>
      <p:sp>
        <p:nvSpPr>
          <p:cNvPr id="6" name="Title 1"/>
          <p:cNvSpPr>
            <a:spLocks noGrp="1"/>
          </p:cNvSpPr>
          <p:nvPr>
            <p:ph type="title"/>
          </p:nvPr>
        </p:nvSpPr>
        <p:spPr/>
        <p:txBody>
          <a:bodyPr/>
          <a:lstStyle/>
          <a:p>
            <a:r>
              <a:rPr lang="en-GB" dirty="0" smtClean="0"/>
              <a:t>Working principle</a:t>
            </a:r>
            <a:endParaRPr lang="en-US" dirty="0"/>
          </a:p>
        </p:txBody>
      </p:sp>
    </p:spTree>
    <p:extLst>
      <p:ext uri="{BB962C8B-B14F-4D97-AF65-F5344CB8AC3E}">
        <p14:creationId xmlns:p14="http://schemas.microsoft.com/office/powerpoint/2010/main" val="296127339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4031</TotalTime>
  <Words>2291</Words>
  <Application>Microsoft Office PowerPoint</Application>
  <PresentationFormat>On-screen Show (4:3)</PresentationFormat>
  <Paragraphs>285</Paragraphs>
  <Slides>55</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55</vt:i4>
      </vt:variant>
    </vt:vector>
  </HeadingPairs>
  <TitlesOfParts>
    <vt:vector size="64" baseType="lpstr">
      <vt:lpstr>Arial</vt:lpstr>
      <vt:lpstr>Calibri</vt:lpstr>
      <vt:lpstr>inherit</vt:lpstr>
      <vt:lpstr>Linux Libertine</vt:lpstr>
      <vt:lpstr>open sans</vt:lpstr>
      <vt:lpstr>Roboto</vt:lpstr>
      <vt:lpstr>Tahoma</vt:lpstr>
      <vt:lpstr>Times New Roman</vt:lpstr>
      <vt:lpstr>Office Theme</vt:lpstr>
      <vt:lpstr>Fundamentals of  Global Positioning System (GPS) | Global Navigation Satellite System(GNSS)</vt:lpstr>
      <vt:lpstr>GPS versus GNSS</vt:lpstr>
      <vt:lpstr>Global Navigation satellite Systems  (GNSS)</vt:lpstr>
      <vt:lpstr>GNSS</vt:lpstr>
      <vt:lpstr>Advantages</vt:lpstr>
      <vt:lpstr>Working Principle</vt:lpstr>
      <vt:lpstr>Working Principle</vt:lpstr>
      <vt:lpstr>Working principle</vt:lpstr>
      <vt:lpstr>Working principle</vt:lpstr>
      <vt:lpstr>Working principle</vt:lpstr>
      <vt:lpstr>Working principle</vt:lpstr>
      <vt:lpstr>Working principle</vt:lpstr>
      <vt:lpstr>Working principle</vt:lpstr>
      <vt:lpstr>GPS </vt:lpstr>
      <vt:lpstr>Components of GPS</vt:lpstr>
      <vt:lpstr>Three components of GPS</vt:lpstr>
      <vt:lpstr>Space Segment</vt:lpstr>
      <vt:lpstr>Space Segment</vt:lpstr>
      <vt:lpstr>Space Segment</vt:lpstr>
      <vt:lpstr>Ground track of a satellite</vt:lpstr>
      <vt:lpstr>Space Segment</vt:lpstr>
      <vt:lpstr>Space Segments</vt:lpstr>
      <vt:lpstr>Control Segment</vt:lpstr>
      <vt:lpstr>Control Segment</vt:lpstr>
      <vt:lpstr>Control Segment</vt:lpstr>
      <vt:lpstr>User Segment</vt:lpstr>
      <vt:lpstr>User Segment</vt:lpstr>
      <vt:lpstr>Application</vt:lpstr>
      <vt:lpstr>Error Sources in GNSS</vt:lpstr>
      <vt:lpstr>How far does the signals have to travel from GPS satellites to reach to the receiver?</vt:lpstr>
      <vt:lpstr>PowerPoint Presentation</vt:lpstr>
      <vt:lpstr>Error Budget</vt:lpstr>
      <vt:lpstr>Error Sources in GNSS</vt:lpstr>
      <vt:lpstr>Error Sources in GNSS</vt:lpstr>
      <vt:lpstr>Error Sources in GNSS</vt:lpstr>
      <vt:lpstr>Error Sources in GNSS</vt:lpstr>
      <vt:lpstr>Error Sources in GNSS</vt:lpstr>
      <vt:lpstr>Error Sources in GNSS</vt:lpstr>
      <vt:lpstr>Error Sources in GNSS</vt:lpstr>
      <vt:lpstr>Dilution of Precision</vt:lpstr>
      <vt:lpstr>PowerPoint Presentation</vt:lpstr>
      <vt:lpstr>PowerPoint Presentation</vt:lpstr>
      <vt:lpstr>Pros and cons of GNSS/GPS</vt:lpstr>
      <vt:lpstr>Applications of GNSS  In Context of Nepal</vt:lpstr>
      <vt:lpstr>Surveying</vt:lpstr>
      <vt:lpstr>Georeferencing Satellite Imagery</vt:lpstr>
      <vt:lpstr>Vehicle Tracking System</vt:lpstr>
      <vt:lpstr>Transportation Services</vt:lpstr>
      <vt:lpstr>UAV flight</vt:lpstr>
      <vt:lpstr>Tracking Wildlife using GPS - collared</vt:lpstr>
      <vt:lpstr>Study of Glaciers</vt:lpstr>
      <vt:lpstr>Study of Geodynamics and Earthquake</vt:lpstr>
      <vt:lpstr>PowerPoint Presentation</vt:lpstr>
      <vt:lpstr>PowerPoint Presentation</vt:lpstr>
      <vt:lpstr>End of Session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GPS</dc:title>
  <dc:creator>Janak</dc:creator>
  <cp:lastModifiedBy>Mahesh Thapa</cp:lastModifiedBy>
  <cp:revision>132</cp:revision>
  <dcterms:created xsi:type="dcterms:W3CDTF">2006-08-16T00:00:00Z</dcterms:created>
  <dcterms:modified xsi:type="dcterms:W3CDTF">2020-12-20T03:32:37Z</dcterms:modified>
</cp:coreProperties>
</file>