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3ea8c51c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3ea8c51c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a3ea8c51c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Teach Learn : Students among students. Students and teachers.</a:t>
            </a:r>
            <a:endParaRPr/>
          </a:p>
        </p:txBody>
      </p:sp>
      <p:sp>
        <p:nvSpPr>
          <p:cNvPr id="328" name="Google Shape;32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Notes</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3ea8c51c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3ea8c51c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a3ea8c51c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way we perceive and process the information has been digitized. Eg: Globes and Hardcopy maps to Google Earth and digital maps</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https://cdn5.vectorstock.com/i/1000x1000/69/24/river-flowing-down-stream-across-a-stones-vector-10726924.jpg" id="89" name="Google Shape;89;p13"/>
          <p:cNvPicPr preferRelativeResize="0"/>
          <p:nvPr/>
        </p:nvPicPr>
        <p:blipFill rotWithShape="1">
          <a:blip r:embed="rId3">
            <a:alphaModFix/>
          </a:blip>
          <a:srcRect b="18920" l="0" r="0" t="0"/>
          <a:stretch/>
        </p:blipFill>
        <p:spPr>
          <a:xfrm>
            <a:off x="358775" y="1097281"/>
            <a:ext cx="5737225" cy="5760720"/>
          </a:xfrm>
          <a:prstGeom prst="rect">
            <a:avLst/>
          </a:prstGeom>
          <a:noFill/>
          <a:ln>
            <a:noFill/>
          </a:ln>
        </p:spPr>
      </p:pic>
      <p:sp>
        <p:nvSpPr>
          <p:cNvPr id="90" name="Google Shape;90;p13"/>
          <p:cNvSpPr txBox="1"/>
          <p:nvPr>
            <p:ph type="ctrTitle"/>
          </p:nvPr>
        </p:nvSpPr>
        <p:spPr>
          <a:xfrm>
            <a:off x="4722796" y="776546"/>
            <a:ext cx="4803808" cy="919536"/>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A5A5A5"/>
              </a:buClr>
              <a:buSzPts val="3600"/>
              <a:buFont typeface="Cambria"/>
              <a:buNone/>
            </a:pPr>
            <a:r>
              <a:rPr b="1" lang="en-US" sz="3600">
                <a:solidFill>
                  <a:srgbClr val="A5A5A5"/>
                </a:solidFill>
                <a:latin typeface="Cambria"/>
                <a:ea typeface="Cambria"/>
                <a:cs typeface="Cambria"/>
                <a:sym typeface="Cambria"/>
              </a:rPr>
              <a:t>Course Introduction</a:t>
            </a:r>
            <a:endParaRPr b="1" sz="3600">
              <a:solidFill>
                <a:srgbClr val="A5A5A5"/>
              </a:solidFill>
              <a:latin typeface="Cambria"/>
              <a:ea typeface="Cambria"/>
              <a:cs typeface="Cambria"/>
              <a:sym typeface="Cambria"/>
            </a:endParaRPr>
          </a:p>
        </p:txBody>
      </p:sp>
      <p:sp>
        <p:nvSpPr>
          <p:cNvPr id="91" name="Google Shape;91;p13"/>
          <p:cNvSpPr txBox="1"/>
          <p:nvPr>
            <p:ph idx="1" type="subTitle"/>
          </p:nvPr>
        </p:nvSpPr>
        <p:spPr>
          <a:xfrm>
            <a:off x="4615514" y="2378512"/>
            <a:ext cx="7075772" cy="237742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E75B5"/>
              </a:buClr>
              <a:buSzPts val="4000"/>
              <a:buNone/>
            </a:pPr>
            <a:r>
              <a:rPr b="1" lang="en-US" sz="4000">
                <a:solidFill>
                  <a:srgbClr val="2E75B5"/>
                </a:solidFill>
                <a:latin typeface="Cambria"/>
                <a:ea typeface="Cambria"/>
                <a:cs typeface="Cambria"/>
                <a:sym typeface="Cambria"/>
              </a:rPr>
              <a:t>Geo-hydro-informatics </a:t>
            </a:r>
            <a:r>
              <a:rPr b="1" lang="en-US" sz="4800">
                <a:solidFill>
                  <a:srgbClr val="2E75B5"/>
                </a:solidFill>
                <a:latin typeface="Cambria"/>
                <a:ea typeface="Cambria"/>
                <a:cs typeface="Cambria"/>
                <a:sym typeface="Cambria"/>
              </a:rPr>
              <a:t> </a:t>
            </a:r>
            <a:endParaRPr/>
          </a:p>
          <a:p>
            <a:pPr indent="0" lvl="0" marL="0" rtl="0" algn="l">
              <a:lnSpc>
                <a:spcPct val="90000"/>
              </a:lnSpc>
              <a:spcBef>
                <a:spcPts val="1000"/>
              </a:spcBef>
              <a:spcAft>
                <a:spcPts val="0"/>
              </a:spcAft>
              <a:buClr>
                <a:srgbClr val="2E75B5"/>
              </a:buClr>
              <a:buSzPts val="4800"/>
              <a:buNone/>
            </a:pPr>
            <a:r>
              <a:rPr b="1" i="1" lang="en-US" sz="4800">
                <a:solidFill>
                  <a:srgbClr val="2E75B5"/>
                </a:solidFill>
                <a:latin typeface="Cambria"/>
                <a:ea typeface="Cambria"/>
                <a:cs typeface="Cambria"/>
                <a:sym typeface="Cambria"/>
              </a:rPr>
              <a:t>		</a:t>
            </a:r>
            <a:r>
              <a:rPr b="1" i="1" lang="en-US" sz="3600">
                <a:solidFill>
                  <a:srgbClr val="2E75B5"/>
                </a:solidFill>
                <a:latin typeface="Cambria"/>
                <a:ea typeface="Cambria"/>
                <a:cs typeface="Cambria"/>
                <a:sym typeface="Cambria"/>
              </a:rPr>
              <a:t>for </a:t>
            </a:r>
            <a:endParaRPr/>
          </a:p>
          <a:p>
            <a:pPr indent="0" lvl="0" marL="0" rtl="0" algn="l">
              <a:lnSpc>
                <a:spcPct val="90000"/>
              </a:lnSpc>
              <a:spcBef>
                <a:spcPts val="1000"/>
              </a:spcBef>
              <a:spcAft>
                <a:spcPts val="0"/>
              </a:spcAft>
              <a:buClr>
                <a:srgbClr val="2E75B5"/>
              </a:buClr>
              <a:buSzPts val="4400"/>
              <a:buNone/>
            </a:pPr>
            <a:r>
              <a:rPr b="1" lang="en-US" sz="4400">
                <a:solidFill>
                  <a:srgbClr val="2E75B5"/>
                </a:solidFill>
                <a:latin typeface="Cambria"/>
                <a:ea typeface="Cambria"/>
                <a:cs typeface="Cambria"/>
                <a:sym typeface="Cambria"/>
              </a:rPr>
              <a:t>Land and Water Resources</a:t>
            </a:r>
            <a:endParaRPr b="1" sz="4400">
              <a:solidFill>
                <a:srgbClr val="2E75B5"/>
              </a:solidFill>
              <a:latin typeface="Cambria"/>
              <a:ea typeface="Cambria"/>
              <a:cs typeface="Cambria"/>
              <a:sym typeface="Cambria"/>
            </a:endParaRPr>
          </a:p>
        </p:txBody>
      </p:sp>
      <p:sp>
        <p:nvSpPr>
          <p:cNvPr id="92" name="Google Shape;9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93" name="Google Shape;9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1" type="subTitle"/>
          </p:nvPr>
        </p:nvSpPr>
        <p:spPr>
          <a:xfrm>
            <a:off x="3962683" y="165437"/>
            <a:ext cx="3307977" cy="71744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5A5A5"/>
              </a:buClr>
              <a:buSzPts val="3200"/>
              <a:buNone/>
            </a:pPr>
            <a:r>
              <a:rPr b="1" lang="en-US" sz="3200">
                <a:solidFill>
                  <a:srgbClr val="A5A5A5"/>
                </a:solidFill>
                <a:latin typeface="Cambria"/>
                <a:ea typeface="Cambria"/>
                <a:cs typeface="Cambria"/>
                <a:sym typeface="Cambria"/>
              </a:rPr>
              <a:t>Course Outline</a:t>
            </a:r>
            <a:endParaRPr b="1" sz="3200">
              <a:solidFill>
                <a:srgbClr val="A5A5A5"/>
              </a:solidFill>
              <a:latin typeface="Cambria"/>
              <a:ea typeface="Cambria"/>
              <a:cs typeface="Cambria"/>
              <a:sym typeface="Cambria"/>
            </a:endParaRPr>
          </a:p>
        </p:txBody>
      </p:sp>
      <p:sp>
        <p:nvSpPr>
          <p:cNvPr id="182" name="Google Shape;1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183" name="Google Shape;1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4" name="Google Shape;184;p22"/>
          <p:cNvSpPr/>
          <p:nvPr/>
        </p:nvSpPr>
        <p:spPr>
          <a:xfrm>
            <a:off x="696106" y="882882"/>
            <a:ext cx="10366043" cy="11069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1" i="0" lang="en-US" sz="3200" u="none" cap="none" strike="noStrike">
                <a:solidFill>
                  <a:srgbClr val="595959"/>
                </a:solidFill>
                <a:latin typeface="Cambria"/>
                <a:ea typeface="Cambria"/>
                <a:cs typeface="Cambria"/>
                <a:sym typeface="Cambria"/>
              </a:rPr>
              <a:t>Geo-Hydro-Informatics for Land and Water Resources </a:t>
            </a:r>
            <a:endParaRPr b="1" i="0" sz="3200" u="none" cap="none" strike="noStrike">
              <a:solidFill>
                <a:srgbClr val="595959"/>
              </a:solidFill>
              <a:latin typeface="Cambria"/>
              <a:ea typeface="Cambria"/>
              <a:cs typeface="Cambria"/>
              <a:sym typeface="Cambria"/>
            </a:endParaRPr>
          </a:p>
          <a:p>
            <a:pPr indent="0" lvl="0" marL="0" marR="0" rtl="0" algn="ctr">
              <a:lnSpc>
                <a:spcPct val="90000"/>
              </a:lnSpc>
              <a:spcBef>
                <a:spcPts val="1000"/>
              </a:spcBef>
              <a:spcAft>
                <a:spcPts val="0"/>
              </a:spcAft>
              <a:buClr>
                <a:srgbClr val="000000"/>
              </a:buClr>
              <a:buSzPts val="3200"/>
              <a:buFont typeface="Arial"/>
              <a:buNone/>
            </a:pPr>
            <a:r>
              <a:rPr b="1" i="0" lang="en-US" sz="3200" u="none" cap="none" strike="noStrike">
                <a:solidFill>
                  <a:srgbClr val="595959"/>
                </a:solidFill>
                <a:latin typeface="Cambria"/>
                <a:ea typeface="Cambria"/>
                <a:cs typeface="Cambria"/>
                <a:sym typeface="Cambria"/>
              </a:rPr>
              <a:t>(2-0-2)</a:t>
            </a:r>
            <a:endParaRPr b="0" i="0" sz="1400" u="none" cap="none" strike="noStrike">
              <a:solidFill>
                <a:srgbClr val="000000"/>
              </a:solidFill>
              <a:latin typeface="Arial"/>
              <a:ea typeface="Arial"/>
              <a:cs typeface="Arial"/>
              <a:sym typeface="Arial"/>
            </a:endParaRPr>
          </a:p>
        </p:txBody>
      </p:sp>
      <p:sp>
        <p:nvSpPr>
          <p:cNvPr id="185" name="Google Shape;185;p22"/>
          <p:cNvSpPr/>
          <p:nvPr/>
        </p:nvSpPr>
        <p:spPr>
          <a:xfrm>
            <a:off x="1322842" y="3512382"/>
            <a:ext cx="6245561" cy="55335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800"/>
              <a:buFont typeface="Arial"/>
              <a:buNone/>
            </a:pPr>
            <a:r>
              <a:rPr b="1" i="0" lang="en-US" sz="2800" u="none" cap="none" strike="noStrike">
                <a:solidFill>
                  <a:srgbClr val="2E75B5"/>
                </a:solidFill>
                <a:latin typeface="Helvetica Neue"/>
                <a:ea typeface="Helvetica Neue"/>
                <a:cs typeface="Helvetica Neue"/>
                <a:sym typeface="Helvetica Neue"/>
              </a:rPr>
              <a:t>Geographical Information System</a:t>
            </a:r>
            <a:endParaRPr b="1" i="0" sz="2800" u="none" cap="none" strike="noStrike">
              <a:solidFill>
                <a:srgbClr val="2E75B5"/>
              </a:solidFill>
              <a:latin typeface="Helvetica Neue"/>
              <a:ea typeface="Helvetica Neue"/>
              <a:cs typeface="Helvetica Neue"/>
              <a:sym typeface="Helvetica Neue"/>
            </a:endParaRPr>
          </a:p>
        </p:txBody>
      </p:sp>
      <p:sp>
        <p:nvSpPr>
          <p:cNvPr id="186" name="Google Shape;186;p22"/>
          <p:cNvSpPr/>
          <p:nvPr/>
        </p:nvSpPr>
        <p:spPr>
          <a:xfrm>
            <a:off x="166051" y="1766971"/>
            <a:ext cx="1500732" cy="102008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Remote </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Sensing</a:t>
            </a:r>
            <a:endParaRPr b="1" i="0" sz="2600" u="none" cap="none" strike="noStrike">
              <a:solidFill>
                <a:srgbClr val="2E75B5"/>
              </a:solidFill>
              <a:latin typeface="Helvetica Neue"/>
              <a:ea typeface="Helvetica Neue"/>
              <a:cs typeface="Helvetica Neue"/>
              <a:sym typeface="Helvetica Neue"/>
            </a:endParaRPr>
          </a:p>
        </p:txBody>
      </p:sp>
      <p:sp>
        <p:nvSpPr>
          <p:cNvPr id="187" name="Google Shape;187;p22"/>
          <p:cNvSpPr/>
          <p:nvPr/>
        </p:nvSpPr>
        <p:spPr>
          <a:xfrm>
            <a:off x="655134" y="4990344"/>
            <a:ext cx="889987" cy="48936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GPS</a:t>
            </a:r>
            <a:endParaRPr b="1" i="0" sz="2600" u="none" cap="none" strike="noStrike">
              <a:solidFill>
                <a:srgbClr val="2E75B5"/>
              </a:solidFill>
              <a:latin typeface="Helvetica Neue"/>
              <a:ea typeface="Helvetica Neue"/>
              <a:cs typeface="Helvetica Neue"/>
              <a:sym typeface="Helvetica Neue"/>
            </a:endParaRPr>
          </a:p>
        </p:txBody>
      </p:sp>
      <p:sp>
        <p:nvSpPr>
          <p:cNvPr id="188" name="Google Shape;188;p22"/>
          <p:cNvSpPr/>
          <p:nvPr/>
        </p:nvSpPr>
        <p:spPr>
          <a:xfrm>
            <a:off x="8136983" y="2452740"/>
            <a:ext cx="3113353" cy="102008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Introduction to </a:t>
            </a:r>
            <a:endParaRPr b="0" i="0" sz="1400" u="none" cap="none" strike="noStrike">
              <a:solidFill>
                <a:srgbClr val="000000"/>
              </a:solidFill>
              <a:latin typeface="Arial"/>
              <a:ea typeface="Arial"/>
              <a:cs typeface="Arial"/>
              <a:sym typeface="Arial"/>
            </a:endParaRPr>
          </a:p>
          <a:p>
            <a:pPr indent="0" lvl="0" marL="0" marR="0" rtl="0" algn="l">
              <a:lnSpc>
                <a:spcPct val="107000"/>
              </a:lnSpc>
              <a:spcBef>
                <a:spcPts val="80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hydro-informatics </a:t>
            </a:r>
            <a:endParaRPr b="1" i="0" sz="2600" u="none" cap="none" strike="noStrike">
              <a:solidFill>
                <a:srgbClr val="2E75B5"/>
              </a:solidFill>
              <a:latin typeface="Helvetica Neue"/>
              <a:ea typeface="Helvetica Neue"/>
              <a:cs typeface="Helvetica Neue"/>
              <a:sym typeface="Helvetica Neue"/>
            </a:endParaRPr>
          </a:p>
        </p:txBody>
      </p:sp>
      <p:sp>
        <p:nvSpPr>
          <p:cNvPr id="189" name="Google Shape;189;p22"/>
          <p:cNvSpPr/>
          <p:nvPr/>
        </p:nvSpPr>
        <p:spPr>
          <a:xfrm>
            <a:off x="8136983" y="4097792"/>
            <a:ext cx="3690434" cy="89255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Hydro-informatics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 in water management</a:t>
            </a:r>
            <a:endParaRPr b="1" i="0" sz="2600" u="none" cap="none" strike="noStrike">
              <a:solidFill>
                <a:srgbClr val="2E75B5"/>
              </a:solidFill>
              <a:latin typeface="Helvetica Neue"/>
              <a:ea typeface="Helvetica Neue"/>
              <a:cs typeface="Helvetica Neue"/>
              <a:sym typeface="Helvetica Neue"/>
            </a:endParaRPr>
          </a:p>
        </p:txBody>
      </p:sp>
      <p:sp>
        <p:nvSpPr>
          <p:cNvPr id="190" name="Google Shape;190;p22"/>
          <p:cNvSpPr/>
          <p:nvPr/>
        </p:nvSpPr>
        <p:spPr>
          <a:xfrm rot="2048071">
            <a:off x="1433209" y="2799380"/>
            <a:ext cx="721895" cy="687999"/>
          </a:xfrm>
          <a:prstGeom prst="chevron">
            <a:avLst>
              <a:gd fmla="val 50000" name="adj"/>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22"/>
          <p:cNvSpPr/>
          <p:nvPr/>
        </p:nvSpPr>
        <p:spPr>
          <a:xfrm rot="-2287238">
            <a:off x="1531507" y="4153250"/>
            <a:ext cx="713247" cy="687999"/>
          </a:xfrm>
          <a:prstGeom prst="chevron">
            <a:avLst>
              <a:gd fmla="val 50000" name="adj"/>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22"/>
          <p:cNvSpPr/>
          <p:nvPr/>
        </p:nvSpPr>
        <p:spPr>
          <a:xfrm>
            <a:off x="7323589" y="2836752"/>
            <a:ext cx="686019" cy="1861477"/>
          </a:xfrm>
          <a:prstGeom prst="chevron">
            <a:avLst>
              <a:gd fmla="val 50000" name="adj"/>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22"/>
          <p:cNvSpPr/>
          <p:nvPr/>
        </p:nvSpPr>
        <p:spPr>
          <a:xfrm>
            <a:off x="6853204" y="2858323"/>
            <a:ext cx="686019" cy="1861477"/>
          </a:xfrm>
          <a:prstGeom prst="chevron">
            <a:avLst>
              <a:gd fmla="val 50000" name="adj"/>
            </a:avLst>
          </a:prstGeom>
          <a:solidFill>
            <a:srgbClr val="BFBFBF"/>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22"/>
          <p:cNvSpPr/>
          <p:nvPr/>
        </p:nvSpPr>
        <p:spPr>
          <a:xfrm>
            <a:off x="3071448" y="2940175"/>
            <a:ext cx="2281394" cy="520463"/>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Case Studies</a:t>
            </a:r>
            <a:endParaRPr b="1" i="0" sz="2600" u="none" cap="none" strike="noStrike">
              <a:solidFill>
                <a:srgbClr val="2E75B5"/>
              </a:solidFill>
              <a:latin typeface="Helvetica Neue"/>
              <a:ea typeface="Helvetica Neue"/>
              <a:cs typeface="Helvetica Neue"/>
              <a:sym typeface="Helvetica Neue"/>
            </a:endParaRPr>
          </a:p>
        </p:txBody>
      </p:sp>
      <p:sp>
        <p:nvSpPr>
          <p:cNvPr id="195" name="Google Shape;195;p22"/>
          <p:cNvSpPr/>
          <p:nvPr/>
        </p:nvSpPr>
        <p:spPr>
          <a:xfrm>
            <a:off x="2941146" y="4129624"/>
            <a:ext cx="3126562" cy="520463"/>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Laboratory Works</a:t>
            </a:r>
            <a:r>
              <a:rPr b="0" i="0" lang="en-US" sz="2600" u="none" cap="none" strike="noStrike">
                <a:solidFill>
                  <a:srgbClr val="2E75B5"/>
                </a:solidFill>
                <a:latin typeface="Helvetica Neue"/>
                <a:ea typeface="Helvetica Neue"/>
                <a:cs typeface="Helvetica Neue"/>
                <a:sym typeface="Helvetica Neue"/>
              </a:rPr>
              <a:t> </a:t>
            </a:r>
            <a:endParaRPr b="1" i="0" sz="2600" u="none" cap="none" strike="noStrike">
              <a:solidFill>
                <a:srgbClr val="2E75B5"/>
              </a:solidFill>
              <a:latin typeface="Helvetica Neue"/>
              <a:ea typeface="Helvetica Neue"/>
              <a:cs typeface="Helvetica Neue"/>
              <a:sym typeface="Helvetica Neue"/>
            </a:endParaRPr>
          </a:p>
        </p:txBody>
      </p:sp>
      <p:cxnSp>
        <p:nvCxnSpPr>
          <p:cNvPr id="196" name="Google Shape;196;p22"/>
          <p:cNvCxnSpPr/>
          <p:nvPr/>
        </p:nvCxnSpPr>
        <p:spPr>
          <a:xfrm flipH="1" rot="10800000">
            <a:off x="3119307" y="3446620"/>
            <a:ext cx="2227433" cy="1"/>
          </a:xfrm>
          <a:prstGeom prst="straightConnector1">
            <a:avLst/>
          </a:prstGeom>
          <a:noFill/>
          <a:ln cap="flat" cmpd="sng" w="38100">
            <a:solidFill>
              <a:schemeClr val="accent1"/>
            </a:solidFill>
            <a:prstDash val="solid"/>
            <a:miter lim="800000"/>
            <a:headEnd len="sm" w="sm" type="none"/>
            <a:tailEnd len="sm" w="sm" type="none"/>
          </a:ln>
        </p:spPr>
      </p:cxnSp>
      <p:cxnSp>
        <p:nvCxnSpPr>
          <p:cNvPr id="197" name="Google Shape;197;p22"/>
          <p:cNvCxnSpPr/>
          <p:nvPr/>
        </p:nvCxnSpPr>
        <p:spPr>
          <a:xfrm flipH="1" rot="10800000">
            <a:off x="3044143" y="4161989"/>
            <a:ext cx="2564505" cy="12189"/>
          </a:xfrm>
          <a:prstGeom prst="straightConnector1">
            <a:avLst/>
          </a:prstGeom>
          <a:noFill/>
          <a:ln cap="flat" cmpd="sng" w="38100">
            <a:solidFill>
              <a:schemeClr val="accent1"/>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idx="1" type="subTitle"/>
          </p:nvPr>
        </p:nvSpPr>
        <p:spPr>
          <a:xfrm>
            <a:off x="3962683" y="165437"/>
            <a:ext cx="3307977" cy="71744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5A5A5"/>
              </a:buClr>
              <a:buSzPts val="3200"/>
              <a:buNone/>
            </a:pPr>
            <a:r>
              <a:rPr b="1" lang="en-US" sz="3200">
                <a:solidFill>
                  <a:srgbClr val="A5A5A5"/>
                </a:solidFill>
                <a:latin typeface="Cambria"/>
                <a:ea typeface="Cambria"/>
                <a:cs typeface="Cambria"/>
                <a:sym typeface="Cambria"/>
              </a:rPr>
              <a:t>Course Outline</a:t>
            </a:r>
            <a:endParaRPr b="1" sz="3200">
              <a:solidFill>
                <a:srgbClr val="A5A5A5"/>
              </a:solidFill>
              <a:latin typeface="Cambria"/>
              <a:ea typeface="Cambria"/>
              <a:cs typeface="Cambria"/>
              <a:sym typeface="Cambria"/>
            </a:endParaRPr>
          </a:p>
        </p:txBody>
      </p:sp>
      <p:sp>
        <p:nvSpPr>
          <p:cNvPr id="204" name="Google Shape;20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205" name="Google Shape;20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6" name="Google Shape;206;p23"/>
          <p:cNvSpPr/>
          <p:nvPr/>
        </p:nvSpPr>
        <p:spPr>
          <a:xfrm>
            <a:off x="144166" y="1327013"/>
            <a:ext cx="6531461" cy="4587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rgbClr val="2E75B5"/>
              </a:buClr>
              <a:buSzPts val="2400"/>
              <a:buFont typeface="Calibri"/>
              <a:buAutoNum type="arabicPeriod"/>
            </a:pPr>
            <a:r>
              <a:rPr b="1" i="0" lang="en-US" sz="2400" u="none" cap="none" strike="noStrike">
                <a:solidFill>
                  <a:srgbClr val="2E75B5"/>
                </a:solidFill>
                <a:latin typeface="Helvetica Neue"/>
                <a:ea typeface="Helvetica Neue"/>
                <a:cs typeface="Helvetica Neue"/>
                <a:sym typeface="Helvetica Neue"/>
              </a:rPr>
              <a:t>Geographical Information System</a:t>
            </a:r>
            <a:endParaRPr b="1" i="0" sz="2400" u="none" cap="none" strike="noStrike">
              <a:solidFill>
                <a:srgbClr val="2E75B5"/>
              </a:solidFill>
              <a:latin typeface="Helvetica Neue"/>
              <a:ea typeface="Helvetica Neue"/>
              <a:cs typeface="Helvetica Neue"/>
              <a:sym typeface="Helvetica Neue"/>
            </a:endParaRPr>
          </a:p>
        </p:txBody>
      </p:sp>
      <p:sp>
        <p:nvSpPr>
          <p:cNvPr id="207" name="Google Shape;207;p23"/>
          <p:cNvSpPr/>
          <p:nvPr/>
        </p:nvSpPr>
        <p:spPr>
          <a:xfrm>
            <a:off x="238835" y="2022808"/>
            <a:ext cx="2249334"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2. Remote Sensing</a:t>
            </a:r>
            <a:endParaRPr b="1" i="0" sz="1800" u="none" cap="none" strike="noStrike">
              <a:solidFill>
                <a:srgbClr val="A5A5A5"/>
              </a:solidFill>
              <a:latin typeface="Helvetica Neue"/>
              <a:ea typeface="Helvetica Neue"/>
              <a:cs typeface="Helvetica Neue"/>
              <a:sym typeface="Helvetica Neue"/>
            </a:endParaRPr>
          </a:p>
        </p:txBody>
      </p:sp>
      <p:sp>
        <p:nvSpPr>
          <p:cNvPr id="208" name="Google Shape;208;p23"/>
          <p:cNvSpPr/>
          <p:nvPr/>
        </p:nvSpPr>
        <p:spPr>
          <a:xfrm>
            <a:off x="238835" y="2692065"/>
            <a:ext cx="928459"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3. GPS</a:t>
            </a:r>
            <a:endParaRPr b="1" i="0" sz="1800" u="none" cap="none" strike="noStrike">
              <a:solidFill>
                <a:srgbClr val="A5A5A5"/>
              </a:solidFill>
              <a:latin typeface="Helvetica Neue"/>
              <a:ea typeface="Helvetica Neue"/>
              <a:cs typeface="Helvetica Neue"/>
              <a:sym typeface="Helvetica Neue"/>
            </a:endParaRPr>
          </a:p>
        </p:txBody>
      </p:sp>
      <p:sp>
        <p:nvSpPr>
          <p:cNvPr id="209" name="Google Shape;209;p23"/>
          <p:cNvSpPr/>
          <p:nvPr/>
        </p:nvSpPr>
        <p:spPr>
          <a:xfrm>
            <a:off x="238835" y="3330236"/>
            <a:ext cx="1890261"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4. Case Studies</a:t>
            </a:r>
            <a:endParaRPr b="1" i="0" sz="1800" u="none" cap="none" strike="noStrike">
              <a:solidFill>
                <a:srgbClr val="A5A5A5"/>
              </a:solidFill>
              <a:latin typeface="Helvetica Neue"/>
              <a:ea typeface="Helvetica Neue"/>
              <a:cs typeface="Helvetica Neue"/>
              <a:sym typeface="Helvetica Neue"/>
            </a:endParaRPr>
          </a:p>
        </p:txBody>
      </p:sp>
      <p:sp>
        <p:nvSpPr>
          <p:cNvPr id="210" name="Google Shape;210;p23"/>
          <p:cNvSpPr/>
          <p:nvPr/>
        </p:nvSpPr>
        <p:spPr>
          <a:xfrm>
            <a:off x="193135" y="4008951"/>
            <a:ext cx="2475999"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5. Laboratory Works</a:t>
            </a:r>
            <a:r>
              <a:rPr b="0" i="0" lang="en-US" sz="1800" u="none" cap="none" strike="noStrike">
                <a:solidFill>
                  <a:srgbClr val="A5A5A5"/>
                </a:solidFill>
                <a:latin typeface="Helvetica Neue"/>
                <a:ea typeface="Helvetica Neue"/>
                <a:cs typeface="Helvetica Neue"/>
                <a:sym typeface="Helvetica Neue"/>
              </a:rPr>
              <a:t> </a:t>
            </a:r>
            <a:endParaRPr b="1" i="0" sz="1800" u="none" cap="none" strike="noStrike">
              <a:solidFill>
                <a:srgbClr val="A5A5A5"/>
              </a:solidFill>
              <a:latin typeface="Helvetica Neue"/>
              <a:ea typeface="Helvetica Neue"/>
              <a:cs typeface="Helvetica Neue"/>
              <a:sym typeface="Helvetica Neue"/>
            </a:endParaRPr>
          </a:p>
        </p:txBody>
      </p:sp>
      <p:sp>
        <p:nvSpPr>
          <p:cNvPr id="211" name="Google Shape;211;p23"/>
          <p:cNvSpPr/>
          <p:nvPr/>
        </p:nvSpPr>
        <p:spPr>
          <a:xfrm>
            <a:off x="193135" y="4812916"/>
            <a:ext cx="4160113"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6. Introduction to hydro-informatics </a:t>
            </a:r>
            <a:endParaRPr b="1" i="0" sz="1800" u="none" cap="none" strike="noStrike">
              <a:solidFill>
                <a:srgbClr val="A5A5A5"/>
              </a:solidFill>
              <a:latin typeface="Helvetica Neue"/>
              <a:ea typeface="Helvetica Neue"/>
              <a:cs typeface="Helvetica Neue"/>
              <a:sym typeface="Helvetica Neue"/>
            </a:endParaRPr>
          </a:p>
        </p:txBody>
      </p:sp>
      <p:sp>
        <p:nvSpPr>
          <p:cNvPr id="212" name="Google Shape;212;p23"/>
          <p:cNvSpPr/>
          <p:nvPr/>
        </p:nvSpPr>
        <p:spPr>
          <a:xfrm>
            <a:off x="193135" y="5512109"/>
            <a:ext cx="485261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7. Hydro-informatics in water management</a:t>
            </a:r>
            <a:endParaRPr b="1" i="0" sz="1800" u="none" cap="none" strike="noStrike">
              <a:solidFill>
                <a:srgbClr val="A5A5A5"/>
              </a:solidFill>
              <a:latin typeface="Helvetica Neue"/>
              <a:ea typeface="Helvetica Neue"/>
              <a:cs typeface="Helvetica Neue"/>
              <a:sym typeface="Helvetica Neue"/>
            </a:endParaRPr>
          </a:p>
        </p:txBody>
      </p:sp>
      <p:sp>
        <p:nvSpPr>
          <p:cNvPr id="213" name="Google Shape;213;p23"/>
          <p:cNvSpPr/>
          <p:nvPr/>
        </p:nvSpPr>
        <p:spPr>
          <a:xfrm>
            <a:off x="5753502" y="1587889"/>
            <a:ext cx="6246796" cy="4662815"/>
          </a:xfrm>
          <a:prstGeom prst="rect">
            <a:avLst/>
          </a:prstGeom>
          <a:no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Introduction to GIS; </a:t>
            </a:r>
            <a:endParaRPr b="1" i="0" sz="2000" u="none" cap="none" strike="noStrike">
              <a:solidFill>
                <a:schemeClr val="dk1"/>
              </a:solidFill>
              <a:latin typeface="Cambria"/>
              <a:ea typeface="Cambria"/>
              <a:cs typeface="Cambria"/>
              <a:sym typeface="Cambria"/>
            </a:endParaRPr>
          </a:p>
          <a:p>
            <a:pPr indent="-285750" lvl="0" marL="28575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GIS Data Formats: Vector and raster data, TIN;</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Map Projections and Coordinate Systems; </a:t>
            </a:r>
            <a:endParaRPr b="1" i="0" sz="2000" u="none" cap="none" strike="noStrike">
              <a:solidFill>
                <a:schemeClr val="dk1"/>
              </a:solidFill>
              <a:latin typeface="Cambria"/>
              <a:ea typeface="Cambria"/>
              <a:cs typeface="Cambria"/>
              <a:sym typeface="Cambria"/>
            </a:endParaRPr>
          </a:p>
          <a:p>
            <a:pPr indent="-285750" lvl="0" marL="28575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GIS Data Input: digitizing, remote sensing, field data and GPS; </a:t>
            </a:r>
            <a:endParaRPr b="1" i="0" sz="2000" u="none" cap="none" strike="noStrike">
              <a:solidFill>
                <a:schemeClr val="dk1"/>
              </a:solidFill>
              <a:latin typeface="Cambria"/>
              <a:ea typeface="Cambria"/>
              <a:cs typeface="Cambria"/>
              <a:sym typeface="Cambria"/>
            </a:endParaRPr>
          </a:p>
          <a:p>
            <a:pPr indent="-285750" lvl="0" marL="28575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Spatial Analysis: </a:t>
            </a:r>
            <a:r>
              <a:rPr b="1" i="0" lang="en-US" sz="1800" u="none" cap="none" strike="noStrike">
                <a:solidFill>
                  <a:schemeClr val="dk1"/>
                </a:solidFill>
                <a:latin typeface="Cambria"/>
                <a:ea typeface="Cambria"/>
                <a:cs typeface="Cambria"/>
                <a:sym typeface="Cambria"/>
              </a:rPr>
              <a:t>Vector and raster analysis, measurement, query, statistical surfaces (DEM)</a:t>
            </a:r>
            <a:r>
              <a:rPr b="1" i="0" lang="en-US" sz="2000" u="none" cap="none" strike="noStrike">
                <a:solidFill>
                  <a:schemeClr val="dk1"/>
                </a:solidFill>
                <a:latin typeface="Cambria"/>
                <a:ea typeface="Cambria"/>
                <a:cs typeface="Cambria"/>
                <a:sym typeface="Cambria"/>
              </a:rPr>
              <a:t>; </a:t>
            </a:r>
            <a:endParaRPr b="1" i="0" sz="2000" u="none" cap="none" strike="noStrike">
              <a:solidFill>
                <a:schemeClr val="dk1"/>
              </a:solidFill>
              <a:latin typeface="Cambria"/>
              <a:ea typeface="Cambria"/>
              <a:cs typeface="Cambria"/>
              <a:sym typeface="Cambria"/>
            </a:endParaRPr>
          </a:p>
          <a:p>
            <a:pPr indent="-285750" lvl="0" marL="28575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Accuracy and Errors; </a:t>
            </a:r>
            <a:endParaRPr b="1" i="0" sz="2000" u="none" cap="none" strike="noStrike">
              <a:solidFill>
                <a:schemeClr val="dk1"/>
              </a:solidFill>
              <a:latin typeface="Cambria"/>
              <a:ea typeface="Cambria"/>
              <a:cs typeface="Cambria"/>
              <a:sym typeface="Cambria"/>
            </a:endParaRPr>
          </a:p>
          <a:p>
            <a:pPr indent="-285750" lvl="0" marL="28575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GIS Output: </a:t>
            </a:r>
            <a:r>
              <a:rPr b="1" i="0" lang="en-US" sz="1800" u="none" cap="none" strike="noStrike">
                <a:solidFill>
                  <a:schemeClr val="dk1"/>
                </a:solidFill>
                <a:latin typeface="Cambria"/>
                <a:ea typeface="Cambria"/>
                <a:cs typeface="Cambria"/>
                <a:sym typeface="Cambria"/>
              </a:rPr>
              <a:t>Map functions in GIS, map design and elements; </a:t>
            </a:r>
            <a:endParaRPr b="1" i="0" sz="1800" u="none" cap="none" strike="noStrike">
              <a:solidFill>
                <a:schemeClr val="dk1"/>
              </a:solidFill>
              <a:latin typeface="Cambria"/>
              <a:ea typeface="Cambria"/>
              <a:cs typeface="Cambria"/>
              <a:sym typeface="Cambria"/>
            </a:endParaRPr>
          </a:p>
        </p:txBody>
      </p:sp>
      <p:sp>
        <p:nvSpPr>
          <p:cNvPr id="214" name="Google Shape;214;p23"/>
          <p:cNvSpPr/>
          <p:nvPr/>
        </p:nvSpPr>
        <p:spPr>
          <a:xfrm>
            <a:off x="5753502" y="1143758"/>
            <a:ext cx="6246796" cy="487506"/>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rgbClr val="2E75B5"/>
              </a:buClr>
              <a:buSzPts val="2400"/>
              <a:buFont typeface="Calibri"/>
              <a:buAutoNum type="arabicPeriod"/>
            </a:pPr>
            <a:r>
              <a:rPr b="1" i="0" lang="en-US" sz="2400" u="none" cap="none" strike="noStrike">
                <a:solidFill>
                  <a:srgbClr val="2E75B5"/>
                </a:solidFill>
                <a:latin typeface="Helvetica Neue"/>
                <a:ea typeface="Helvetica Neue"/>
                <a:cs typeface="Helvetica Neue"/>
                <a:sym typeface="Helvetica Neue"/>
              </a:rPr>
              <a:t>Geographical Information System</a:t>
            </a:r>
            <a:endParaRPr b="1" i="0" sz="2400" u="none" cap="none" strike="noStrike">
              <a:solidFill>
                <a:srgbClr val="2E75B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idx="1" type="subTitle"/>
          </p:nvPr>
        </p:nvSpPr>
        <p:spPr>
          <a:xfrm>
            <a:off x="3962683" y="165437"/>
            <a:ext cx="3307977" cy="71744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5A5A5"/>
              </a:buClr>
              <a:buSzPts val="3200"/>
              <a:buNone/>
            </a:pPr>
            <a:r>
              <a:rPr b="1" lang="en-US" sz="3200">
                <a:solidFill>
                  <a:srgbClr val="A5A5A5"/>
                </a:solidFill>
                <a:latin typeface="Cambria"/>
                <a:ea typeface="Cambria"/>
                <a:cs typeface="Cambria"/>
                <a:sym typeface="Cambria"/>
              </a:rPr>
              <a:t>Course Outline</a:t>
            </a:r>
            <a:endParaRPr b="1" sz="3200">
              <a:solidFill>
                <a:srgbClr val="A5A5A5"/>
              </a:solidFill>
              <a:latin typeface="Cambria"/>
              <a:ea typeface="Cambria"/>
              <a:cs typeface="Cambria"/>
              <a:sym typeface="Cambria"/>
            </a:endParaRPr>
          </a:p>
        </p:txBody>
      </p:sp>
      <p:sp>
        <p:nvSpPr>
          <p:cNvPr id="221" name="Google Shape;2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222" name="Google Shape;2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3" name="Google Shape;223;p24"/>
          <p:cNvSpPr/>
          <p:nvPr/>
        </p:nvSpPr>
        <p:spPr>
          <a:xfrm>
            <a:off x="183297" y="1382981"/>
            <a:ext cx="6531461" cy="4587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rgbClr val="A5A5A5"/>
              </a:buClr>
              <a:buSzPts val="1800"/>
              <a:buFont typeface="Calibri"/>
              <a:buAutoNum type="arabicPeriod"/>
            </a:pPr>
            <a:r>
              <a:rPr b="1" i="0" lang="en-US" sz="1800" u="none" cap="none" strike="noStrike">
                <a:solidFill>
                  <a:srgbClr val="A5A5A5"/>
                </a:solidFill>
                <a:latin typeface="Helvetica Neue"/>
                <a:ea typeface="Helvetica Neue"/>
                <a:cs typeface="Helvetica Neue"/>
                <a:sym typeface="Helvetica Neue"/>
              </a:rPr>
              <a:t>Geographical</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Information</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System</a:t>
            </a:r>
            <a:endParaRPr b="0" i="0" sz="1400" u="none" cap="none" strike="noStrike">
              <a:solidFill>
                <a:srgbClr val="000000"/>
              </a:solidFill>
              <a:latin typeface="Arial"/>
              <a:ea typeface="Arial"/>
              <a:cs typeface="Arial"/>
              <a:sym typeface="Arial"/>
            </a:endParaRPr>
          </a:p>
        </p:txBody>
      </p:sp>
      <p:sp>
        <p:nvSpPr>
          <p:cNvPr id="224" name="Google Shape;224;p24"/>
          <p:cNvSpPr/>
          <p:nvPr/>
        </p:nvSpPr>
        <p:spPr>
          <a:xfrm>
            <a:off x="238835" y="2022808"/>
            <a:ext cx="2916183" cy="45878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2. Remote</a:t>
            </a:r>
            <a:r>
              <a:rPr b="1" i="0" lang="en-US" sz="1800" u="none" cap="none" strike="noStrike">
                <a:solidFill>
                  <a:srgbClr val="A5A5A5"/>
                </a:solidFill>
                <a:latin typeface="Helvetica Neue"/>
                <a:ea typeface="Helvetica Neue"/>
                <a:cs typeface="Helvetica Neue"/>
                <a:sym typeface="Helvetica Neue"/>
              </a:rPr>
              <a:t> </a:t>
            </a:r>
            <a:r>
              <a:rPr b="1" i="0" lang="en-US" sz="2400" u="none" cap="none" strike="noStrike">
                <a:solidFill>
                  <a:srgbClr val="2E75B5"/>
                </a:solidFill>
                <a:latin typeface="Helvetica Neue"/>
                <a:ea typeface="Helvetica Neue"/>
                <a:cs typeface="Helvetica Neue"/>
                <a:sym typeface="Helvetica Neue"/>
              </a:rPr>
              <a:t>Sensing</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a:off x="238835" y="2692065"/>
            <a:ext cx="928459"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3. GPS</a:t>
            </a:r>
            <a:endParaRPr b="1" i="0" sz="1800" u="none" cap="none" strike="noStrike">
              <a:solidFill>
                <a:srgbClr val="A5A5A5"/>
              </a:solidFill>
              <a:latin typeface="Helvetica Neue"/>
              <a:ea typeface="Helvetica Neue"/>
              <a:cs typeface="Helvetica Neue"/>
              <a:sym typeface="Helvetica Neue"/>
            </a:endParaRPr>
          </a:p>
        </p:txBody>
      </p:sp>
      <p:sp>
        <p:nvSpPr>
          <p:cNvPr id="226" name="Google Shape;226;p24"/>
          <p:cNvSpPr/>
          <p:nvPr/>
        </p:nvSpPr>
        <p:spPr>
          <a:xfrm>
            <a:off x="238835" y="3330236"/>
            <a:ext cx="1890261"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4. Case Studies</a:t>
            </a:r>
            <a:endParaRPr b="1" i="0" sz="1800" u="none" cap="none" strike="noStrike">
              <a:solidFill>
                <a:srgbClr val="A5A5A5"/>
              </a:solidFill>
              <a:latin typeface="Helvetica Neue"/>
              <a:ea typeface="Helvetica Neue"/>
              <a:cs typeface="Helvetica Neue"/>
              <a:sym typeface="Helvetica Neue"/>
            </a:endParaRPr>
          </a:p>
        </p:txBody>
      </p:sp>
      <p:sp>
        <p:nvSpPr>
          <p:cNvPr id="227" name="Google Shape;227;p24"/>
          <p:cNvSpPr/>
          <p:nvPr/>
        </p:nvSpPr>
        <p:spPr>
          <a:xfrm>
            <a:off x="193135" y="4008951"/>
            <a:ext cx="2475999"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5. Laboratory Works</a:t>
            </a:r>
            <a:r>
              <a:rPr b="0" i="0" lang="en-US" sz="1800" u="none" cap="none" strike="noStrike">
                <a:solidFill>
                  <a:srgbClr val="A5A5A5"/>
                </a:solidFill>
                <a:latin typeface="Helvetica Neue"/>
                <a:ea typeface="Helvetica Neue"/>
                <a:cs typeface="Helvetica Neue"/>
                <a:sym typeface="Helvetica Neue"/>
              </a:rPr>
              <a:t> </a:t>
            </a:r>
            <a:endParaRPr b="1" i="0" sz="1800" u="none" cap="none" strike="noStrike">
              <a:solidFill>
                <a:srgbClr val="A5A5A5"/>
              </a:solidFill>
              <a:latin typeface="Helvetica Neue"/>
              <a:ea typeface="Helvetica Neue"/>
              <a:cs typeface="Helvetica Neue"/>
              <a:sym typeface="Helvetica Neue"/>
            </a:endParaRPr>
          </a:p>
        </p:txBody>
      </p:sp>
      <p:sp>
        <p:nvSpPr>
          <p:cNvPr id="228" name="Google Shape;228;p24"/>
          <p:cNvSpPr/>
          <p:nvPr/>
        </p:nvSpPr>
        <p:spPr>
          <a:xfrm>
            <a:off x="193135" y="4812916"/>
            <a:ext cx="4160113"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6. Introduction to hydro-informatics </a:t>
            </a:r>
            <a:endParaRPr b="1" i="0" sz="1800" u="none" cap="none" strike="noStrike">
              <a:solidFill>
                <a:srgbClr val="A5A5A5"/>
              </a:solidFill>
              <a:latin typeface="Helvetica Neue"/>
              <a:ea typeface="Helvetica Neue"/>
              <a:cs typeface="Helvetica Neue"/>
              <a:sym typeface="Helvetica Neue"/>
            </a:endParaRPr>
          </a:p>
        </p:txBody>
      </p:sp>
      <p:sp>
        <p:nvSpPr>
          <p:cNvPr id="229" name="Google Shape;229;p24"/>
          <p:cNvSpPr/>
          <p:nvPr/>
        </p:nvSpPr>
        <p:spPr>
          <a:xfrm>
            <a:off x="193135" y="5512109"/>
            <a:ext cx="485261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7. Hydro-informatics in water management</a:t>
            </a:r>
            <a:endParaRPr b="1" i="0" sz="1800" u="none" cap="none" strike="noStrike">
              <a:solidFill>
                <a:srgbClr val="A5A5A5"/>
              </a:solidFill>
              <a:latin typeface="Helvetica Neue"/>
              <a:ea typeface="Helvetica Neue"/>
              <a:cs typeface="Helvetica Neue"/>
              <a:sym typeface="Helvetica Neue"/>
            </a:endParaRPr>
          </a:p>
        </p:txBody>
      </p:sp>
      <p:sp>
        <p:nvSpPr>
          <p:cNvPr id="230" name="Google Shape;230;p24"/>
          <p:cNvSpPr/>
          <p:nvPr/>
        </p:nvSpPr>
        <p:spPr>
          <a:xfrm>
            <a:off x="5209272" y="1726457"/>
            <a:ext cx="6802656" cy="4154984"/>
          </a:xfrm>
          <a:prstGeom prst="rect">
            <a:avLst/>
          </a:prstGeom>
          <a:no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Electromagnetic spectrum; </a:t>
            </a:r>
            <a:endParaRPr b="1" i="0" sz="2000" u="none" cap="none" strike="noStrike">
              <a:solidFill>
                <a:schemeClr val="dk1"/>
              </a:solidFill>
              <a:latin typeface="Cambria"/>
              <a:ea typeface="Cambria"/>
              <a:cs typeface="Cambria"/>
              <a:sym typeface="Cambria"/>
            </a:endParaRPr>
          </a:p>
          <a:p>
            <a:pPr indent="-342900" lvl="0" marL="34290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Energy interactions; </a:t>
            </a:r>
            <a:endParaRPr b="1" i="0" sz="2000" u="none" cap="none" strike="noStrike">
              <a:solidFill>
                <a:schemeClr val="dk1"/>
              </a:solidFill>
              <a:latin typeface="Cambria"/>
              <a:ea typeface="Cambria"/>
              <a:cs typeface="Cambria"/>
              <a:sym typeface="Cambria"/>
            </a:endParaRPr>
          </a:p>
          <a:p>
            <a:pPr indent="-342900" lvl="0" marL="34290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Platforms and remote sensing sensors: Photographic</a:t>
            </a:r>
            <a:br>
              <a:rPr b="1" i="0" lang="en-US" sz="2000" u="none" cap="none" strike="noStrike">
                <a:solidFill>
                  <a:schemeClr val="dk1"/>
                </a:solidFill>
                <a:latin typeface="Cambria"/>
                <a:ea typeface="Cambria"/>
                <a:cs typeface="Cambria"/>
                <a:sym typeface="Cambria"/>
              </a:rPr>
            </a:br>
            <a:r>
              <a:rPr b="1" i="0" lang="en-US" sz="2000" u="none" cap="none" strike="noStrike">
                <a:solidFill>
                  <a:schemeClr val="dk1"/>
                </a:solidFill>
                <a:latin typeface="Cambria"/>
                <a:ea typeface="Cambria"/>
                <a:cs typeface="Cambria"/>
                <a:sym typeface="Cambria"/>
              </a:rPr>
              <a:t>camera, scanners, </a:t>
            </a:r>
            <a:endParaRPr b="1" i="0" sz="2000" u="none" cap="none" strike="noStrike">
              <a:solidFill>
                <a:schemeClr val="dk1"/>
              </a:solidFill>
              <a:latin typeface="Cambria"/>
              <a:ea typeface="Cambria"/>
              <a:cs typeface="Cambria"/>
              <a:sym typeface="Cambria"/>
            </a:endParaRPr>
          </a:p>
          <a:p>
            <a:pPr indent="-342900" lvl="0" marL="34290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Earth resources satellites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Active and passive microwave sensors; </a:t>
            </a:r>
            <a:endParaRPr b="1" i="0" sz="2000" u="none" cap="none" strike="noStrike">
              <a:solidFill>
                <a:schemeClr val="dk1"/>
              </a:solidFill>
              <a:latin typeface="Cambria"/>
              <a:ea typeface="Cambria"/>
              <a:cs typeface="Cambria"/>
              <a:sym typeface="Cambria"/>
            </a:endParaRPr>
          </a:p>
          <a:p>
            <a:pPr indent="-342900" lvl="0" marL="34290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Digital image processing: </a:t>
            </a:r>
            <a:r>
              <a:rPr b="1" i="0" lang="en-US" sz="1800" u="none" cap="none" strike="noStrike">
                <a:solidFill>
                  <a:schemeClr val="dk1"/>
                </a:solidFill>
                <a:latin typeface="Cambria"/>
                <a:ea typeface="Cambria"/>
                <a:cs typeface="Cambria"/>
                <a:sym typeface="Cambria"/>
              </a:rPr>
              <a:t>Image rectification, image enhancement, image classification and accuracy, Image interpretation.</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a:off x="5753502" y="1143758"/>
            <a:ext cx="6246796" cy="48750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2. Remote Sensing</a:t>
            </a:r>
            <a:endParaRPr b="1" i="0" sz="2400" u="none" cap="none" strike="noStrike">
              <a:solidFill>
                <a:srgbClr val="2E75B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idx="1" type="subTitle"/>
          </p:nvPr>
        </p:nvSpPr>
        <p:spPr>
          <a:xfrm>
            <a:off x="3962683" y="165437"/>
            <a:ext cx="3307977" cy="71744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5A5A5"/>
              </a:buClr>
              <a:buSzPts val="3200"/>
              <a:buNone/>
            </a:pPr>
            <a:r>
              <a:rPr b="1" lang="en-US" sz="3200">
                <a:solidFill>
                  <a:srgbClr val="A5A5A5"/>
                </a:solidFill>
                <a:latin typeface="Cambria"/>
                <a:ea typeface="Cambria"/>
                <a:cs typeface="Cambria"/>
                <a:sym typeface="Cambria"/>
              </a:rPr>
              <a:t>Course Outline</a:t>
            </a:r>
            <a:endParaRPr b="1" sz="3200">
              <a:solidFill>
                <a:srgbClr val="A5A5A5"/>
              </a:solidFill>
              <a:latin typeface="Cambria"/>
              <a:ea typeface="Cambria"/>
              <a:cs typeface="Cambria"/>
              <a:sym typeface="Cambria"/>
            </a:endParaRPr>
          </a:p>
        </p:txBody>
      </p:sp>
      <p:sp>
        <p:nvSpPr>
          <p:cNvPr id="238" name="Google Shape;2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239" name="Google Shape;2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0" name="Google Shape;240;p25"/>
          <p:cNvSpPr/>
          <p:nvPr/>
        </p:nvSpPr>
        <p:spPr>
          <a:xfrm>
            <a:off x="183297" y="1382981"/>
            <a:ext cx="6531461" cy="4587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rgbClr val="A5A5A5"/>
              </a:buClr>
              <a:buSzPts val="1800"/>
              <a:buFont typeface="Calibri"/>
              <a:buAutoNum type="arabicPeriod"/>
            </a:pPr>
            <a:r>
              <a:rPr b="1" i="0" lang="en-US" sz="1800" u="none" cap="none" strike="noStrike">
                <a:solidFill>
                  <a:srgbClr val="A5A5A5"/>
                </a:solidFill>
                <a:latin typeface="Helvetica Neue"/>
                <a:ea typeface="Helvetica Neue"/>
                <a:cs typeface="Helvetica Neue"/>
                <a:sym typeface="Helvetica Neue"/>
              </a:rPr>
              <a:t>Geographical</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Information</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System</a:t>
            </a:r>
            <a:endParaRPr b="0" i="0" sz="1400" u="none" cap="none" strike="noStrike">
              <a:solidFill>
                <a:srgbClr val="000000"/>
              </a:solidFill>
              <a:latin typeface="Arial"/>
              <a:ea typeface="Arial"/>
              <a:cs typeface="Arial"/>
              <a:sym typeface="Arial"/>
            </a:endParaRPr>
          </a:p>
        </p:txBody>
      </p:sp>
      <p:sp>
        <p:nvSpPr>
          <p:cNvPr id="241" name="Google Shape;241;p25"/>
          <p:cNvSpPr/>
          <p:nvPr/>
        </p:nvSpPr>
        <p:spPr>
          <a:xfrm>
            <a:off x="238835" y="2022808"/>
            <a:ext cx="2249334"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2. Remote Sensing</a:t>
            </a:r>
            <a:endParaRPr b="0" i="0" sz="1400" u="none" cap="none" strike="noStrike">
              <a:solidFill>
                <a:srgbClr val="000000"/>
              </a:solidFill>
              <a:latin typeface="Arial"/>
              <a:ea typeface="Arial"/>
              <a:cs typeface="Arial"/>
              <a:sym typeface="Arial"/>
            </a:endParaRPr>
          </a:p>
        </p:txBody>
      </p:sp>
      <p:sp>
        <p:nvSpPr>
          <p:cNvPr id="242" name="Google Shape;242;p25"/>
          <p:cNvSpPr/>
          <p:nvPr/>
        </p:nvSpPr>
        <p:spPr>
          <a:xfrm>
            <a:off x="255506" y="2690409"/>
            <a:ext cx="1175322" cy="48750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3. GPS</a:t>
            </a:r>
            <a:endParaRPr b="0" i="0" sz="1400" u="none" cap="none" strike="noStrike">
              <a:solidFill>
                <a:srgbClr val="000000"/>
              </a:solidFill>
              <a:latin typeface="Arial"/>
              <a:ea typeface="Arial"/>
              <a:cs typeface="Arial"/>
              <a:sym typeface="Arial"/>
            </a:endParaRPr>
          </a:p>
        </p:txBody>
      </p:sp>
      <p:sp>
        <p:nvSpPr>
          <p:cNvPr id="243" name="Google Shape;243;p25"/>
          <p:cNvSpPr/>
          <p:nvPr/>
        </p:nvSpPr>
        <p:spPr>
          <a:xfrm>
            <a:off x="238835" y="3330236"/>
            <a:ext cx="1890261"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4. Case Studies</a:t>
            </a:r>
            <a:endParaRPr b="1" i="0" sz="1800" u="none" cap="none" strike="noStrike">
              <a:solidFill>
                <a:srgbClr val="A5A5A5"/>
              </a:solidFill>
              <a:latin typeface="Helvetica Neue"/>
              <a:ea typeface="Helvetica Neue"/>
              <a:cs typeface="Helvetica Neue"/>
              <a:sym typeface="Helvetica Neue"/>
            </a:endParaRPr>
          </a:p>
        </p:txBody>
      </p:sp>
      <p:sp>
        <p:nvSpPr>
          <p:cNvPr id="244" name="Google Shape;244;p25"/>
          <p:cNvSpPr/>
          <p:nvPr/>
        </p:nvSpPr>
        <p:spPr>
          <a:xfrm>
            <a:off x="193135" y="4008951"/>
            <a:ext cx="2475999"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5. Laboratory Works</a:t>
            </a:r>
            <a:r>
              <a:rPr b="0" i="0" lang="en-US" sz="1800" u="none" cap="none" strike="noStrike">
                <a:solidFill>
                  <a:srgbClr val="A5A5A5"/>
                </a:solidFill>
                <a:latin typeface="Helvetica Neue"/>
                <a:ea typeface="Helvetica Neue"/>
                <a:cs typeface="Helvetica Neue"/>
                <a:sym typeface="Helvetica Neue"/>
              </a:rPr>
              <a:t> </a:t>
            </a:r>
            <a:endParaRPr b="1" i="0" sz="1800" u="none" cap="none" strike="noStrike">
              <a:solidFill>
                <a:srgbClr val="A5A5A5"/>
              </a:solidFill>
              <a:latin typeface="Helvetica Neue"/>
              <a:ea typeface="Helvetica Neue"/>
              <a:cs typeface="Helvetica Neue"/>
              <a:sym typeface="Helvetica Neue"/>
            </a:endParaRPr>
          </a:p>
        </p:txBody>
      </p:sp>
      <p:sp>
        <p:nvSpPr>
          <p:cNvPr id="245" name="Google Shape;245;p25"/>
          <p:cNvSpPr/>
          <p:nvPr/>
        </p:nvSpPr>
        <p:spPr>
          <a:xfrm>
            <a:off x="193135" y="4812916"/>
            <a:ext cx="4160113"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6. Introduction to hydro-informatics </a:t>
            </a:r>
            <a:endParaRPr b="1" i="0" sz="1800" u="none" cap="none" strike="noStrike">
              <a:solidFill>
                <a:srgbClr val="A5A5A5"/>
              </a:solidFill>
              <a:latin typeface="Helvetica Neue"/>
              <a:ea typeface="Helvetica Neue"/>
              <a:cs typeface="Helvetica Neue"/>
              <a:sym typeface="Helvetica Neue"/>
            </a:endParaRPr>
          </a:p>
        </p:txBody>
      </p:sp>
      <p:sp>
        <p:nvSpPr>
          <p:cNvPr id="246" name="Google Shape;246;p25"/>
          <p:cNvSpPr/>
          <p:nvPr/>
        </p:nvSpPr>
        <p:spPr>
          <a:xfrm>
            <a:off x="193135" y="5512109"/>
            <a:ext cx="485261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7. Hydro-informatics in water management</a:t>
            </a:r>
            <a:endParaRPr b="1" i="0" sz="1800" u="none" cap="none" strike="noStrike">
              <a:solidFill>
                <a:srgbClr val="A5A5A5"/>
              </a:solidFill>
              <a:latin typeface="Helvetica Neue"/>
              <a:ea typeface="Helvetica Neue"/>
              <a:cs typeface="Helvetica Neue"/>
              <a:sym typeface="Helvetica Neue"/>
            </a:endParaRPr>
          </a:p>
        </p:txBody>
      </p:sp>
      <p:sp>
        <p:nvSpPr>
          <p:cNvPr id="247" name="Google Shape;247;p25"/>
          <p:cNvSpPr/>
          <p:nvPr/>
        </p:nvSpPr>
        <p:spPr>
          <a:xfrm>
            <a:off x="5332161" y="2186692"/>
            <a:ext cx="6207281" cy="1477328"/>
          </a:xfrm>
          <a:prstGeom prst="rect">
            <a:avLst/>
          </a:prstGeom>
          <a:no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(GPS Fundamentals)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GPS system</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Accuracy and Sources of error in GPS.</a:t>
            </a:r>
            <a:endParaRPr b="0" i="0" sz="1400" u="none" cap="none" strike="noStrike">
              <a:solidFill>
                <a:srgbClr val="000000"/>
              </a:solidFill>
              <a:latin typeface="Arial"/>
              <a:ea typeface="Arial"/>
              <a:cs typeface="Arial"/>
              <a:sym typeface="Arial"/>
            </a:endParaRPr>
          </a:p>
        </p:txBody>
      </p:sp>
      <p:sp>
        <p:nvSpPr>
          <p:cNvPr id="248" name="Google Shape;248;p25"/>
          <p:cNvSpPr/>
          <p:nvPr/>
        </p:nvSpPr>
        <p:spPr>
          <a:xfrm>
            <a:off x="5332161" y="1201026"/>
            <a:ext cx="6246796" cy="48750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3. GPS (Global Positioning System)</a:t>
            </a:r>
            <a:endParaRPr b="1" i="0" sz="2400" u="none" cap="none" strike="noStrike">
              <a:solidFill>
                <a:srgbClr val="2E75B5"/>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idx="1" type="subTitle"/>
          </p:nvPr>
        </p:nvSpPr>
        <p:spPr>
          <a:xfrm>
            <a:off x="3962683" y="165437"/>
            <a:ext cx="3307977" cy="71744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5A5A5"/>
              </a:buClr>
              <a:buSzPts val="3200"/>
              <a:buNone/>
            </a:pPr>
            <a:r>
              <a:rPr b="1" lang="en-US" sz="3200">
                <a:solidFill>
                  <a:srgbClr val="A5A5A5"/>
                </a:solidFill>
                <a:latin typeface="Cambria"/>
                <a:ea typeface="Cambria"/>
                <a:cs typeface="Cambria"/>
                <a:sym typeface="Cambria"/>
              </a:rPr>
              <a:t>Course Outline</a:t>
            </a:r>
            <a:endParaRPr b="1" sz="3200">
              <a:solidFill>
                <a:srgbClr val="A5A5A5"/>
              </a:solidFill>
              <a:latin typeface="Cambria"/>
              <a:ea typeface="Cambria"/>
              <a:cs typeface="Cambria"/>
              <a:sym typeface="Cambria"/>
            </a:endParaRPr>
          </a:p>
        </p:txBody>
      </p:sp>
      <p:sp>
        <p:nvSpPr>
          <p:cNvPr id="255" name="Google Shape;25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256" name="Google Shape;25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7" name="Google Shape;257;p26"/>
          <p:cNvSpPr/>
          <p:nvPr/>
        </p:nvSpPr>
        <p:spPr>
          <a:xfrm>
            <a:off x="183297" y="1382981"/>
            <a:ext cx="6531461" cy="4587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rgbClr val="A5A5A5"/>
              </a:buClr>
              <a:buSzPts val="1800"/>
              <a:buFont typeface="Calibri"/>
              <a:buAutoNum type="arabicPeriod"/>
            </a:pPr>
            <a:r>
              <a:rPr b="1" i="0" lang="en-US" sz="1800" u="none" cap="none" strike="noStrike">
                <a:solidFill>
                  <a:srgbClr val="A5A5A5"/>
                </a:solidFill>
                <a:latin typeface="Helvetica Neue"/>
                <a:ea typeface="Helvetica Neue"/>
                <a:cs typeface="Helvetica Neue"/>
                <a:sym typeface="Helvetica Neue"/>
              </a:rPr>
              <a:t>Geographical</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Information</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System</a:t>
            </a:r>
            <a:endParaRPr b="0" i="0" sz="1400" u="none" cap="none" strike="noStrike">
              <a:solidFill>
                <a:srgbClr val="000000"/>
              </a:solidFill>
              <a:latin typeface="Arial"/>
              <a:ea typeface="Arial"/>
              <a:cs typeface="Arial"/>
              <a:sym typeface="Arial"/>
            </a:endParaRPr>
          </a:p>
        </p:txBody>
      </p:sp>
      <p:sp>
        <p:nvSpPr>
          <p:cNvPr id="258" name="Google Shape;258;p26"/>
          <p:cNvSpPr/>
          <p:nvPr/>
        </p:nvSpPr>
        <p:spPr>
          <a:xfrm>
            <a:off x="238835" y="2022808"/>
            <a:ext cx="2249334"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2. Remote Sensing</a:t>
            </a:r>
            <a:endParaRPr b="0" i="0" sz="1400" u="none" cap="none" strike="noStrike">
              <a:solidFill>
                <a:srgbClr val="000000"/>
              </a:solidFill>
              <a:latin typeface="Arial"/>
              <a:ea typeface="Arial"/>
              <a:cs typeface="Arial"/>
              <a:sym typeface="Arial"/>
            </a:endParaRPr>
          </a:p>
        </p:txBody>
      </p:sp>
      <p:sp>
        <p:nvSpPr>
          <p:cNvPr id="259" name="Google Shape;259;p26"/>
          <p:cNvSpPr/>
          <p:nvPr/>
        </p:nvSpPr>
        <p:spPr>
          <a:xfrm>
            <a:off x="238835" y="2682053"/>
            <a:ext cx="928459"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3. GPS</a:t>
            </a:r>
            <a:endParaRPr b="0" i="0" sz="1400" u="none" cap="none" strike="noStrike">
              <a:solidFill>
                <a:srgbClr val="000000"/>
              </a:solidFill>
              <a:latin typeface="Arial"/>
              <a:ea typeface="Arial"/>
              <a:cs typeface="Arial"/>
              <a:sym typeface="Arial"/>
            </a:endParaRPr>
          </a:p>
        </p:txBody>
      </p:sp>
      <p:sp>
        <p:nvSpPr>
          <p:cNvPr id="260" name="Google Shape;260;p26"/>
          <p:cNvSpPr/>
          <p:nvPr/>
        </p:nvSpPr>
        <p:spPr>
          <a:xfrm>
            <a:off x="160112" y="3239674"/>
            <a:ext cx="2459328" cy="45878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4. Case Studies</a:t>
            </a:r>
            <a:endParaRPr b="0" i="0" sz="1400" u="none" cap="none" strike="noStrike">
              <a:solidFill>
                <a:srgbClr val="000000"/>
              </a:solidFill>
              <a:latin typeface="Arial"/>
              <a:ea typeface="Arial"/>
              <a:cs typeface="Arial"/>
              <a:sym typeface="Arial"/>
            </a:endParaRPr>
          </a:p>
        </p:txBody>
      </p:sp>
      <p:sp>
        <p:nvSpPr>
          <p:cNvPr id="261" name="Google Shape;261;p26"/>
          <p:cNvSpPr/>
          <p:nvPr/>
        </p:nvSpPr>
        <p:spPr>
          <a:xfrm>
            <a:off x="193135" y="4008951"/>
            <a:ext cx="2475999"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5. Laboratory Works</a:t>
            </a:r>
            <a:r>
              <a:rPr b="0" i="0" lang="en-US" sz="1800" u="none" cap="none" strike="noStrike">
                <a:solidFill>
                  <a:srgbClr val="A5A5A5"/>
                </a:solidFill>
                <a:latin typeface="Helvetica Neue"/>
                <a:ea typeface="Helvetica Neue"/>
                <a:cs typeface="Helvetica Neue"/>
                <a:sym typeface="Helvetica Neue"/>
              </a:rPr>
              <a:t> </a:t>
            </a:r>
            <a:endParaRPr b="1" i="0" sz="1800" u="none" cap="none" strike="noStrike">
              <a:solidFill>
                <a:srgbClr val="A5A5A5"/>
              </a:solidFill>
              <a:latin typeface="Helvetica Neue"/>
              <a:ea typeface="Helvetica Neue"/>
              <a:cs typeface="Helvetica Neue"/>
              <a:sym typeface="Helvetica Neue"/>
            </a:endParaRPr>
          </a:p>
        </p:txBody>
      </p:sp>
      <p:sp>
        <p:nvSpPr>
          <p:cNvPr id="262" name="Google Shape;262;p26"/>
          <p:cNvSpPr/>
          <p:nvPr/>
        </p:nvSpPr>
        <p:spPr>
          <a:xfrm>
            <a:off x="193135" y="4812916"/>
            <a:ext cx="4160113"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6. Introduction to hydro-informatics </a:t>
            </a:r>
            <a:endParaRPr b="1" i="0" sz="1800" u="none" cap="none" strike="noStrike">
              <a:solidFill>
                <a:srgbClr val="A5A5A5"/>
              </a:solidFill>
              <a:latin typeface="Helvetica Neue"/>
              <a:ea typeface="Helvetica Neue"/>
              <a:cs typeface="Helvetica Neue"/>
              <a:sym typeface="Helvetica Neue"/>
            </a:endParaRPr>
          </a:p>
        </p:txBody>
      </p:sp>
      <p:sp>
        <p:nvSpPr>
          <p:cNvPr id="263" name="Google Shape;263;p26"/>
          <p:cNvSpPr/>
          <p:nvPr/>
        </p:nvSpPr>
        <p:spPr>
          <a:xfrm>
            <a:off x="193135" y="5512109"/>
            <a:ext cx="485261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7. Hydro-informatics in water management</a:t>
            </a:r>
            <a:endParaRPr b="1" i="0" sz="1800" u="none" cap="none" strike="noStrike">
              <a:solidFill>
                <a:srgbClr val="A5A5A5"/>
              </a:solidFill>
              <a:latin typeface="Helvetica Neue"/>
              <a:ea typeface="Helvetica Neue"/>
              <a:cs typeface="Helvetica Neue"/>
              <a:sym typeface="Helvetica Neue"/>
            </a:endParaRPr>
          </a:p>
        </p:txBody>
      </p:sp>
      <p:sp>
        <p:nvSpPr>
          <p:cNvPr id="264" name="Google Shape;264;p26"/>
          <p:cNvSpPr/>
          <p:nvPr/>
        </p:nvSpPr>
        <p:spPr>
          <a:xfrm>
            <a:off x="5332161" y="2186692"/>
            <a:ext cx="6207281" cy="707886"/>
          </a:xfrm>
          <a:prstGeom prst="rect">
            <a:avLst/>
          </a:prstGeom>
          <a:no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mbria"/>
                <a:ea typeface="Cambria"/>
                <a:cs typeface="Cambria"/>
                <a:sym typeface="Cambria"/>
              </a:rPr>
              <a:t>RS and GIS application in land and water resources systems.</a:t>
            </a:r>
            <a:endParaRPr b="1" i="0" sz="2000" u="none" cap="none" strike="noStrike">
              <a:solidFill>
                <a:schemeClr val="dk1"/>
              </a:solidFill>
              <a:latin typeface="Cambria"/>
              <a:ea typeface="Cambria"/>
              <a:cs typeface="Cambria"/>
              <a:sym typeface="Cambria"/>
            </a:endParaRPr>
          </a:p>
        </p:txBody>
      </p:sp>
      <p:sp>
        <p:nvSpPr>
          <p:cNvPr id="265" name="Google Shape;265;p26"/>
          <p:cNvSpPr/>
          <p:nvPr/>
        </p:nvSpPr>
        <p:spPr>
          <a:xfrm>
            <a:off x="5332161" y="1201026"/>
            <a:ext cx="6246796" cy="48750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4. Case Studies</a:t>
            </a:r>
            <a:endParaRPr b="1" i="0" sz="2400" u="none" cap="none" strike="noStrike">
              <a:solidFill>
                <a:srgbClr val="2E75B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7"/>
          <p:cNvSpPr txBox="1"/>
          <p:nvPr>
            <p:ph idx="1" type="subTitle"/>
          </p:nvPr>
        </p:nvSpPr>
        <p:spPr>
          <a:xfrm>
            <a:off x="3962683" y="165437"/>
            <a:ext cx="3307977" cy="71744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5A5A5"/>
              </a:buClr>
              <a:buSzPts val="3200"/>
              <a:buNone/>
            </a:pPr>
            <a:r>
              <a:rPr b="1" lang="en-US" sz="3200">
                <a:solidFill>
                  <a:srgbClr val="A5A5A5"/>
                </a:solidFill>
                <a:latin typeface="Cambria"/>
                <a:ea typeface="Cambria"/>
                <a:cs typeface="Cambria"/>
                <a:sym typeface="Cambria"/>
              </a:rPr>
              <a:t>Course Outline</a:t>
            </a:r>
            <a:endParaRPr b="1" sz="3200">
              <a:solidFill>
                <a:srgbClr val="A5A5A5"/>
              </a:solidFill>
              <a:latin typeface="Cambria"/>
              <a:ea typeface="Cambria"/>
              <a:cs typeface="Cambria"/>
              <a:sym typeface="Cambria"/>
            </a:endParaRPr>
          </a:p>
        </p:txBody>
      </p:sp>
      <p:sp>
        <p:nvSpPr>
          <p:cNvPr id="272" name="Google Shape;2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273" name="Google Shape;2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4" name="Google Shape;274;p27"/>
          <p:cNvSpPr/>
          <p:nvPr/>
        </p:nvSpPr>
        <p:spPr>
          <a:xfrm>
            <a:off x="183297" y="1382981"/>
            <a:ext cx="6531461" cy="4587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rgbClr val="A5A5A5"/>
              </a:buClr>
              <a:buSzPts val="1800"/>
              <a:buFont typeface="Calibri"/>
              <a:buAutoNum type="arabicPeriod"/>
            </a:pPr>
            <a:r>
              <a:rPr b="1" i="0" lang="en-US" sz="1800" u="none" cap="none" strike="noStrike">
                <a:solidFill>
                  <a:srgbClr val="A5A5A5"/>
                </a:solidFill>
                <a:latin typeface="Helvetica Neue"/>
                <a:ea typeface="Helvetica Neue"/>
                <a:cs typeface="Helvetica Neue"/>
                <a:sym typeface="Helvetica Neue"/>
              </a:rPr>
              <a:t>Geographical</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Information</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System</a:t>
            </a:r>
            <a:endParaRPr b="0" i="0" sz="1400" u="none" cap="none" strike="noStrike">
              <a:solidFill>
                <a:srgbClr val="000000"/>
              </a:solidFill>
              <a:latin typeface="Arial"/>
              <a:ea typeface="Arial"/>
              <a:cs typeface="Arial"/>
              <a:sym typeface="Arial"/>
            </a:endParaRPr>
          </a:p>
        </p:txBody>
      </p:sp>
      <p:sp>
        <p:nvSpPr>
          <p:cNvPr id="275" name="Google Shape;275;p27"/>
          <p:cNvSpPr/>
          <p:nvPr/>
        </p:nvSpPr>
        <p:spPr>
          <a:xfrm>
            <a:off x="238835" y="2022808"/>
            <a:ext cx="2249334"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2. Remote Sensing</a:t>
            </a:r>
            <a:endParaRPr b="0" i="0" sz="1400" u="none" cap="none" strike="noStrike">
              <a:solidFill>
                <a:srgbClr val="000000"/>
              </a:solidFill>
              <a:latin typeface="Arial"/>
              <a:ea typeface="Arial"/>
              <a:cs typeface="Arial"/>
              <a:sym typeface="Arial"/>
            </a:endParaRPr>
          </a:p>
        </p:txBody>
      </p:sp>
      <p:sp>
        <p:nvSpPr>
          <p:cNvPr id="276" name="Google Shape;276;p27"/>
          <p:cNvSpPr/>
          <p:nvPr/>
        </p:nvSpPr>
        <p:spPr>
          <a:xfrm>
            <a:off x="238835" y="2682053"/>
            <a:ext cx="928459"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3. GPS</a:t>
            </a:r>
            <a:endParaRPr b="0" i="0" sz="1400" u="none" cap="none" strike="noStrike">
              <a:solidFill>
                <a:srgbClr val="000000"/>
              </a:solidFill>
              <a:latin typeface="Arial"/>
              <a:ea typeface="Arial"/>
              <a:cs typeface="Arial"/>
              <a:sym typeface="Arial"/>
            </a:endParaRPr>
          </a:p>
        </p:txBody>
      </p:sp>
      <p:sp>
        <p:nvSpPr>
          <p:cNvPr id="277" name="Google Shape;277;p27"/>
          <p:cNvSpPr/>
          <p:nvPr/>
        </p:nvSpPr>
        <p:spPr>
          <a:xfrm>
            <a:off x="160112" y="3239674"/>
            <a:ext cx="1890261"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4. Case Studies</a:t>
            </a:r>
            <a:endParaRPr b="0" i="0" sz="1400" u="none" cap="none" strike="noStrike">
              <a:solidFill>
                <a:srgbClr val="000000"/>
              </a:solidFill>
              <a:latin typeface="Arial"/>
              <a:ea typeface="Arial"/>
              <a:cs typeface="Arial"/>
              <a:sym typeface="Arial"/>
            </a:endParaRPr>
          </a:p>
        </p:txBody>
      </p:sp>
      <p:sp>
        <p:nvSpPr>
          <p:cNvPr id="278" name="Google Shape;278;p27"/>
          <p:cNvSpPr/>
          <p:nvPr/>
        </p:nvSpPr>
        <p:spPr>
          <a:xfrm>
            <a:off x="193135" y="4008951"/>
            <a:ext cx="3239220" cy="45878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5. Laboratory Works </a:t>
            </a:r>
            <a:endParaRPr b="0" i="0" sz="1400" u="none" cap="none" strike="noStrike">
              <a:solidFill>
                <a:srgbClr val="000000"/>
              </a:solidFill>
              <a:latin typeface="Arial"/>
              <a:ea typeface="Arial"/>
              <a:cs typeface="Arial"/>
              <a:sym typeface="Arial"/>
            </a:endParaRPr>
          </a:p>
        </p:txBody>
      </p:sp>
      <p:sp>
        <p:nvSpPr>
          <p:cNvPr id="279" name="Google Shape;279;p27"/>
          <p:cNvSpPr/>
          <p:nvPr/>
        </p:nvSpPr>
        <p:spPr>
          <a:xfrm>
            <a:off x="193135" y="4812916"/>
            <a:ext cx="4160113"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6. Introduction to hydro-informatics </a:t>
            </a:r>
            <a:endParaRPr b="1" i="0" sz="1800" u="none" cap="none" strike="noStrike">
              <a:solidFill>
                <a:srgbClr val="A5A5A5"/>
              </a:solidFill>
              <a:latin typeface="Helvetica Neue"/>
              <a:ea typeface="Helvetica Neue"/>
              <a:cs typeface="Helvetica Neue"/>
              <a:sym typeface="Helvetica Neue"/>
            </a:endParaRPr>
          </a:p>
        </p:txBody>
      </p:sp>
      <p:sp>
        <p:nvSpPr>
          <p:cNvPr id="280" name="Google Shape;280;p27"/>
          <p:cNvSpPr/>
          <p:nvPr/>
        </p:nvSpPr>
        <p:spPr>
          <a:xfrm>
            <a:off x="193135" y="5512109"/>
            <a:ext cx="485261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7. Hydro-informatics in water management</a:t>
            </a:r>
            <a:endParaRPr b="1" i="0" sz="1800" u="none" cap="none" strike="noStrike">
              <a:solidFill>
                <a:srgbClr val="A5A5A5"/>
              </a:solidFill>
              <a:latin typeface="Helvetica Neue"/>
              <a:ea typeface="Helvetica Neue"/>
              <a:cs typeface="Helvetica Neue"/>
              <a:sym typeface="Helvetica Neue"/>
            </a:endParaRPr>
          </a:p>
        </p:txBody>
      </p:sp>
      <p:sp>
        <p:nvSpPr>
          <p:cNvPr id="281" name="Google Shape;281;p27"/>
          <p:cNvSpPr/>
          <p:nvPr/>
        </p:nvSpPr>
        <p:spPr>
          <a:xfrm>
            <a:off x="5332161" y="2186692"/>
            <a:ext cx="6207281" cy="2554545"/>
          </a:xfrm>
          <a:prstGeom prst="rect">
            <a:avLst/>
          </a:prstGeom>
          <a:no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Digital database creation: point, line and polygon features;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Data processing: dissolving and merging, clipping, intersection, union, buffering techniques;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Spatial and attribute query; </a:t>
            </a:r>
            <a:br>
              <a:rPr b="1" i="0" lang="en-US" sz="2000" u="none" cap="none" strike="noStrike">
                <a:solidFill>
                  <a:schemeClr val="dk1"/>
                </a:solidFill>
                <a:latin typeface="Calibri"/>
                <a:ea typeface="Calibri"/>
                <a:cs typeface="Calibri"/>
                <a:sym typeface="Calibri"/>
              </a:rPr>
            </a:br>
            <a:r>
              <a:rPr b="1" i="0" lang="en-US" sz="2000" u="none" cap="none" strike="noStrike">
                <a:solidFill>
                  <a:schemeClr val="dk1"/>
                </a:solidFill>
                <a:latin typeface="Calibri"/>
                <a:ea typeface="Calibri"/>
                <a:cs typeface="Calibri"/>
                <a:sym typeface="Calibri"/>
              </a:rPr>
              <a:t>Spatial analysis and modeling;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Digital terrain modeling;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Application of GPS in field survey</a:t>
            </a:r>
            <a:endParaRPr b="1" i="0" sz="2000" u="none" cap="none" strike="noStrike">
              <a:solidFill>
                <a:schemeClr val="dk1"/>
              </a:solidFill>
              <a:latin typeface="Cambria"/>
              <a:ea typeface="Cambria"/>
              <a:cs typeface="Cambria"/>
              <a:sym typeface="Cambria"/>
            </a:endParaRPr>
          </a:p>
        </p:txBody>
      </p:sp>
      <p:sp>
        <p:nvSpPr>
          <p:cNvPr id="282" name="Google Shape;282;p27"/>
          <p:cNvSpPr/>
          <p:nvPr/>
        </p:nvSpPr>
        <p:spPr>
          <a:xfrm>
            <a:off x="5487202" y="1382981"/>
            <a:ext cx="6246796" cy="48750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4. Laboratory Works</a:t>
            </a:r>
            <a:endParaRPr b="1" i="0" sz="2400" u="none" cap="none" strike="noStrike">
              <a:solidFill>
                <a:srgbClr val="2E75B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idx="1" type="subTitle"/>
          </p:nvPr>
        </p:nvSpPr>
        <p:spPr>
          <a:xfrm>
            <a:off x="3962683" y="165437"/>
            <a:ext cx="3307977" cy="71744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5A5A5"/>
              </a:buClr>
              <a:buSzPts val="3200"/>
              <a:buNone/>
            </a:pPr>
            <a:r>
              <a:rPr b="1" lang="en-US" sz="3200">
                <a:solidFill>
                  <a:srgbClr val="A5A5A5"/>
                </a:solidFill>
                <a:latin typeface="Cambria"/>
                <a:ea typeface="Cambria"/>
                <a:cs typeface="Cambria"/>
                <a:sym typeface="Cambria"/>
              </a:rPr>
              <a:t>Course Outline</a:t>
            </a:r>
            <a:endParaRPr b="1" sz="3200">
              <a:solidFill>
                <a:srgbClr val="A5A5A5"/>
              </a:solidFill>
              <a:latin typeface="Cambria"/>
              <a:ea typeface="Cambria"/>
              <a:cs typeface="Cambria"/>
              <a:sym typeface="Cambria"/>
            </a:endParaRPr>
          </a:p>
        </p:txBody>
      </p:sp>
      <p:sp>
        <p:nvSpPr>
          <p:cNvPr id="289" name="Google Shape;28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290" name="Google Shape;29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1" name="Google Shape;291;p28"/>
          <p:cNvSpPr/>
          <p:nvPr/>
        </p:nvSpPr>
        <p:spPr>
          <a:xfrm>
            <a:off x="183297" y="1382981"/>
            <a:ext cx="6531461" cy="4587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rgbClr val="A5A5A5"/>
              </a:buClr>
              <a:buSzPts val="1800"/>
              <a:buFont typeface="Calibri"/>
              <a:buAutoNum type="arabicPeriod"/>
            </a:pPr>
            <a:r>
              <a:rPr b="1" i="0" lang="en-US" sz="1800" u="none" cap="none" strike="noStrike">
                <a:solidFill>
                  <a:srgbClr val="A5A5A5"/>
                </a:solidFill>
                <a:latin typeface="Helvetica Neue"/>
                <a:ea typeface="Helvetica Neue"/>
                <a:cs typeface="Helvetica Neue"/>
                <a:sym typeface="Helvetica Neue"/>
              </a:rPr>
              <a:t>Geographical</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Information</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System</a:t>
            </a:r>
            <a:endParaRPr b="0" i="0" sz="1400" u="none" cap="none" strike="noStrike">
              <a:solidFill>
                <a:srgbClr val="000000"/>
              </a:solidFill>
              <a:latin typeface="Arial"/>
              <a:ea typeface="Arial"/>
              <a:cs typeface="Arial"/>
              <a:sym typeface="Arial"/>
            </a:endParaRPr>
          </a:p>
        </p:txBody>
      </p:sp>
      <p:sp>
        <p:nvSpPr>
          <p:cNvPr id="292" name="Google Shape;292;p28"/>
          <p:cNvSpPr/>
          <p:nvPr/>
        </p:nvSpPr>
        <p:spPr>
          <a:xfrm>
            <a:off x="238835" y="2022808"/>
            <a:ext cx="2249334"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2. Remote Sensing</a:t>
            </a:r>
            <a:endParaRPr b="0" i="0" sz="1400" u="none" cap="none" strike="noStrike">
              <a:solidFill>
                <a:srgbClr val="000000"/>
              </a:solidFill>
              <a:latin typeface="Arial"/>
              <a:ea typeface="Arial"/>
              <a:cs typeface="Arial"/>
              <a:sym typeface="Arial"/>
            </a:endParaRPr>
          </a:p>
        </p:txBody>
      </p:sp>
      <p:sp>
        <p:nvSpPr>
          <p:cNvPr id="293" name="Google Shape;293;p28"/>
          <p:cNvSpPr/>
          <p:nvPr/>
        </p:nvSpPr>
        <p:spPr>
          <a:xfrm>
            <a:off x="238835" y="2682053"/>
            <a:ext cx="928459"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3. GPS</a:t>
            </a:r>
            <a:endParaRPr b="0" i="0" sz="1400" u="none" cap="none" strike="noStrike">
              <a:solidFill>
                <a:srgbClr val="000000"/>
              </a:solidFill>
              <a:latin typeface="Arial"/>
              <a:ea typeface="Arial"/>
              <a:cs typeface="Arial"/>
              <a:sym typeface="Arial"/>
            </a:endParaRPr>
          </a:p>
        </p:txBody>
      </p:sp>
      <p:sp>
        <p:nvSpPr>
          <p:cNvPr id="294" name="Google Shape;294;p28"/>
          <p:cNvSpPr/>
          <p:nvPr/>
        </p:nvSpPr>
        <p:spPr>
          <a:xfrm>
            <a:off x="160112" y="3239674"/>
            <a:ext cx="1890261"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4. Case Studies</a:t>
            </a:r>
            <a:endParaRPr b="0" i="0" sz="1400" u="none" cap="none" strike="noStrike">
              <a:solidFill>
                <a:srgbClr val="000000"/>
              </a:solidFill>
              <a:latin typeface="Arial"/>
              <a:ea typeface="Arial"/>
              <a:cs typeface="Arial"/>
              <a:sym typeface="Arial"/>
            </a:endParaRPr>
          </a:p>
        </p:txBody>
      </p:sp>
      <p:sp>
        <p:nvSpPr>
          <p:cNvPr id="295" name="Google Shape;295;p28"/>
          <p:cNvSpPr/>
          <p:nvPr/>
        </p:nvSpPr>
        <p:spPr>
          <a:xfrm>
            <a:off x="193135" y="4008951"/>
            <a:ext cx="2475999"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5. Laboratory Works </a:t>
            </a:r>
            <a:endParaRPr b="0" i="0" sz="1400" u="none" cap="none" strike="noStrike">
              <a:solidFill>
                <a:srgbClr val="000000"/>
              </a:solidFill>
              <a:latin typeface="Arial"/>
              <a:ea typeface="Arial"/>
              <a:cs typeface="Arial"/>
              <a:sym typeface="Arial"/>
            </a:endParaRPr>
          </a:p>
        </p:txBody>
      </p:sp>
      <p:sp>
        <p:nvSpPr>
          <p:cNvPr id="296" name="Google Shape;296;p28"/>
          <p:cNvSpPr/>
          <p:nvPr/>
        </p:nvSpPr>
        <p:spPr>
          <a:xfrm>
            <a:off x="193135" y="4812916"/>
            <a:ext cx="5479385" cy="45878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6. Introduction to hydro-informatics </a:t>
            </a:r>
            <a:endParaRPr b="0" i="0" sz="1400" u="none" cap="none" strike="noStrike">
              <a:solidFill>
                <a:srgbClr val="000000"/>
              </a:solidFill>
              <a:latin typeface="Arial"/>
              <a:ea typeface="Arial"/>
              <a:cs typeface="Arial"/>
              <a:sym typeface="Arial"/>
            </a:endParaRPr>
          </a:p>
        </p:txBody>
      </p:sp>
      <p:sp>
        <p:nvSpPr>
          <p:cNvPr id="297" name="Google Shape;297;p28"/>
          <p:cNvSpPr/>
          <p:nvPr/>
        </p:nvSpPr>
        <p:spPr>
          <a:xfrm>
            <a:off x="193135" y="5512109"/>
            <a:ext cx="485261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7. Hydro-informatics in water management</a:t>
            </a:r>
            <a:endParaRPr b="1" i="0" sz="1800" u="none" cap="none" strike="noStrike">
              <a:solidFill>
                <a:srgbClr val="A5A5A5"/>
              </a:solidFill>
              <a:latin typeface="Helvetica Neue"/>
              <a:ea typeface="Helvetica Neue"/>
              <a:cs typeface="Helvetica Neue"/>
              <a:sym typeface="Helvetica Neue"/>
            </a:endParaRPr>
          </a:p>
        </p:txBody>
      </p:sp>
      <p:sp>
        <p:nvSpPr>
          <p:cNvPr id="298" name="Google Shape;298;p28"/>
          <p:cNvSpPr/>
          <p:nvPr/>
        </p:nvSpPr>
        <p:spPr>
          <a:xfrm>
            <a:off x="5332161" y="2186692"/>
            <a:ext cx="6207281" cy="1938992"/>
          </a:xfrm>
          <a:prstGeom prst="rect">
            <a:avLst/>
          </a:prstGeom>
          <a:no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Data-driven modeling for water systems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 Model classification,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Models overview,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Modeling accuracy,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Introduction to machine learning and artificial intelligence; </a:t>
            </a:r>
            <a:endParaRPr b="0" i="0" sz="1400" u="none" cap="none" strike="noStrike">
              <a:solidFill>
                <a:srgbClr val="000000"/>
              </a:solidFill>
              <a:latin typeface="Arial"/>
              <a:ea typeface="Arial"/>
              <a:cs typeface="Arial"/>
              <a:sym typeface="Arial"/>
            </a:endParaRPr>
          </a:p>
        </p:txBody>
      </p:sp>
      <p:sp>
        <p:nvSpPr>
          <p:cNvPr id="299" name="Google Shape;299;p28"/>
          <p:cNvSpPr/>
          <p:nvPr/>
        </p:nvSpPr>
        <p:spPr>
          <a:xfrm>
            <a:off x="5487202" y="1382981"/>
            <a:ext cx="6246796" cy="458780"/>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6. Introduction to hydro-informatics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txBox="1"/>
          <p:nvPr>
            <p:ph idx="1" type="subTitle"/>
          </p:nvPr>
        </p:nvSpPr>
        <p:spPr>
          <a:xfrm>
            <a:off x="3962683" y="165437"/>
            <a:ext cx="3307977" cy="71744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5A5A5"/>
              </a:buClr>
              <a:buSzPts val="3200"/>
              <a:buNone/>
            </a:pPr>
            <a:r>
              <a:rPr b="1" lang="en-US" sz="3200">
                <a:solidFill>
                  <a:srgbClr val="A5A5A5"/>
                </a:solidFill>
                <a:latin typeface="Cambria"/>
                <a:ea typeface="Cambria"/>
                <a:cs typeface="Cambria"/>
                <a:sym typeface="Cambria"/>
              </a:rPr>
              <a:t>Course Outline</a:t>
            </a:r>
            <a:endParaRPr b="1" sz="3200">
              <a:solidFill>
                <a:srgbClr val="A5A5A5"/>
              </a:solidFill>
              <a:latin typeface="Cambria"/>
              <a:ea typeface="Cambria"/>
              <a:cs typeface="Cambria"/>
              <a:sym typeface="Cambria"/>
            </a:endParaRPr>
          </a:p>
        </p:txBody>
      </p:sp>
      <p:sp>
        <p:nvSpPr>
          <p:cNvPr id="306" name="Google Shape;30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307" name="Google Shape;30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8" name="Google Shape;308;p29"/>
          <p:cNvSpPr/>
          <p:nvPr/>
        </p:nvSpPr>
        <p:spPr>
          <a:xfrm>
            <a:off x="183297" y="1382981"/>
            <a:ext cx="6531461" cy="45878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rgbClr val="A5A5A5"/>
              </a:buClr>
              <a:buSzPts val="1800"/>
              <a:buFont typeface="Calibri"/>
              <a:buAutoNum type="arabicPeriod"/>
            </a:pPr>
            <a:r>
              <a:rPr b="1" i="0" lang="en-US" sz="1800" u="none" cap="none" strike="noStrike">
                <a:solidFill>
                  <a:srgbClr val="A5A5A5"/>
                </a:solidFill>
                <a:latin typeface="Helvetica Neue"/>
                <a:ea typeface="Helvetica Neue"/>
                <a:cs typeface="Helvetica Neue"/>
                <a:sym typeface="Helvetica Neue"/>
              </a:rPr>
              <a:t>Geographical</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Information</a:t>
            </a:r>
            <a:r>
              <a:rPr b="1" i="0" lang="en-US" sz="2400" u="none" cap="none" strike="noStrike">
                <a:solidFill>
                  <a:srgbClr val="2E75B5"/>
                </a:solidFill>
                <a:latin typeface="Helvetica Neue"/>
                <a:ea typeface="Helvetica Neue"/>
                <a:cs typeface="Helvetica Neue"/>
                <a:sym typeface="Helvetica Neue"/>
              </a:rPr>
              <a:t> </a:t>
            </a:r>
            <a:r>
              <a:rPr b="1" i="0" lang="en-US" sz="1800" u="none" cap="none" strike="noStrike">
                <a:solidFill>
                  <a:srgbClr val="A5A5A5"/>
                </a:solidFill>
                <a:latin typeface="Helvetica Neue"/>
                <a:ea typeface="Helvetica Neue"/>
                <a:cs typeface="Helvetica Neue"/>
                <a:sym typeface="Helvetica Neue"/>
              </a:rPr>
              <a:t>System</a:t>
            </a:r>
            <a:endParaRPr b="0" i="0" sz="1400" u="none" cap="none" strike="noStrike">
              <a:solidFill>
                <a:srgbClr val="000000"/>
              </a:solidFill>
              <a:latin typeface="Arial"/>
              <a:ea typeface="Arial"/>
              <a:cs typeface="Arial"/>
              <a:sym typeface="Arial"/>
            </a:endParaRPr>
          </a:p>
        </p:txBody>
      </p:sp>
      <p:sp>
        <p:nvSpPr>
          <p:cNvPr id="309" name="Google Shape;309;p29"/>
          <p:cNvSpPr/>
          <p:nvPr/>
        </p:nvSpPr>
        <p:spPr>
          <a:xfrm>
            <a:off x="238835" y="2022808"/>
            <a:ext cx="2249334"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2. Remote Sensing</a:t>
            </a:r>
            <a:endParaRPr b="0" i="0" sz="1400" u="none" cap="none" strike="noStrike">
              <a:solidFill>
                <a:srgbClr val="000000"/>
              </a:solidFill>
              <a:latin typeface="Arial"/>
              <a:ea typeface="Arial"/>
              <a:cs typeface="Arial"/>
              <a:sym typeface="Arial"/>
            </a:endParaRPr>
          </a:p>
        </p:txBody>
      </p:sp>
      <p:sp>
        <p:nvSpPr>
          <p:cNvPr id="310" name="Google Shape;310;p29"/>
          <p:cNvSpPr/>
          <p:nvPr/>
        </p:nvSpPr>
        <p:spPr>
          <a:xfrm>
            <a:off x="238835" y="2682053"/>
            <a:ext cx="928459"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3. GPS</a:t>
            </a:r>
            <a:endParaRPr b="0" i="0" sz="1400" u="none" cap="none" strike="noStrike">
              <a:solidFill>
                <a:srgbClr val="000000"/>
              </a:solidFill>
              <a:latin typeface="Arial"/>
              <a:ea typeface="Arial"/>
              <a:cs typeface="Arial"/>
              <a:sym typeface="Arial"/>
            </a:endParaRPr>
          </a:p>
        </p:txBody>
      </p:sp>
      <p:sp>
        <p:nvSpPr>
          <p:cNvPr id="311" name="Google Shape;311;p29"/>
          <p:cNvSpPr/>
          <p:nvPr/>
        </p:nvSpPr>
        <p:spPr>
          <a:xfrm>
            <a:off x="160112" y="3239674"/>
            <a:ext cx="1890261"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4. Case Studies</a:t>
            </a:r>
            <a:endParaRPr b="0" i="0" sz="1400" u="none" cap="none" strike="noStrike">
              <a:solidFill>
                <a:srgbClr val="000000"/>
              </a:solidFill>
              <a:latin typeface="Arial"/>
              <a:ea typeface="Arial"/>
              <a:cs typeface="Arial"/>
              <a:sym typeface="Arial"/>
            </a:endParaRPr>
          </a:p>
        </p:txBody>
      </p:sp>
      <p:sp>
        <p:nvSpPr>
          <p:cNvPr id="312" name="Google Shape;312;p29"/>
          <p:cNvSpPr/>
          <p:nvPr/>
        </p:nvSpPr>
        <p:spPr>
          <a:xfrm>
            <a:off x="193135" y="4008951"/>
            <a:ext cx="2475999" cy="36721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5. Laboratory Works </a:t>
            </a:r>
            <a:endParaRPr b="0" i="0" sz="1400" u="none" cap="none" strike="noStrike">
              <a:solidFill>
                <a:srgbClr val="000000"/>
              </a:solidFill>
              <a:latin typeface="Arial"/>
              <a:ea typeface="Arial"/>
              <a:cs typeface="Arial"/>
              <a:sym typeface="Arial"/>
            </a:endParaRPr>
          </a:p>
        </p:txBody>
      </p:sp>
      <p:sp>
        <p:nvSpPr>
          <p:cNvPr id="313" name="Google Shape;313;p29"/>
          <p:cNvSpPr/>
          <p:nvPr/>
        </p:nvSpPr>
        <p:spPr>
          <a:xfrm>
            <a:off x="130006" y="4757679"/>
            <a:ext cx="4160113" cy="38869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Arial"/>
              <a:buNone/>
            </a:pPr>
            <a:r>
              <a:rPr b="1" i="0" lang="en-US" sz="1800" u="none" cap="none" strike="noStrike">
                <a:solidFill>
                  <a:srgbClr val="A5A5A5"/>
                </a:solidFill>
                <a:latin typeface="Helvetica Neue"/>
                <a:ea typeface="Helvetica Neue"/>
                <a:cs typeface="Helvetica Neue"/>
                <a:sym typeface="Helvetica Neue"/>
              </a:rPr>
              <a:t>6. Introduction to hydro-informatics </a:t>
            </a:r>
            <a:endParaRPr b="0" i="0" sz="1400" u="none" cap="none" strike="noStrike">
              <a:solidFill>
                <a:srgbClr val="000000"/>
              </a:solidFill>
              <a:latin typeface="Arial"/>
              <a:ea typeface="Arial"/>
              <a:cs typeface="Arial"/>
              <a:sym typeface="Arial"/>
            </a:endParaRPr>
          </a:p>
        </p:txBody>
      </p:sp>
      <p:sp>
        <p:nvSpPr>
          <p:cNvPr id="314" name="Google Shape;314;p29"/>
          <p:cNvSpPr/>
          <p:nvPr/>
        </p:nvSpPr>
        <p:spPr>
          <a:xfrm>
            <a:off x="130006" y="5465173"/>
            <a:ext cx="6409127"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7. Hydro-informatics in water management</a:t>
            </a:r>
            <a:endParaRPr b="0" i="0" sz="1400" u="none" cap="none" strike="noStrike">
              <a:solidFill>
                <a:srgbClr val="000000"/>
              </a:solidFill>
              <a:latin typeface="Arial"/>
              <a:ea typeface="Arial"/>
              <a:cs typeface="Arial"/>
              <a:sym typeface="Arial"/>
            </a:endParaRPr>
          </a:p>
        </p:txBody>
      </p:sp>
      <p:sp>
        <p:nvSpPr>
          <p:cNvPr id="315" name="Google Shape;315;p29"/>
          <p:cNvSpPr/>
          <p:nvPr/>
        </p:nvSpPr>
        <p:spPr>
          <a:xfrm>
            <a:off x="5269408" y="1976276"/>
            <a:ext cx="6207281" cy="3170099"/>
          </a:xfrm>
          <a:prstGeom prst="rect">
            <a:avLst/>
          </a:prstGeom>
          <a:noFill/>
          <a:ln cap="flat" cmpd="sng" w="9525">
            <a:solidFill>
              <a:srgbClr val="595959"/>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Information and communication technologies applied in hydro-informatics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Acquisition and processing of input data,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Simulation models,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Processing of model’s output data;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Rainfall-Runoff models</a:t>
            </a:r>
            <a:r>
              <a:rPr b="1" i="0" lang="en-US" sz="20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HEC-HMS; AWBM; SWAT;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Modeling of water flow in open channels and floodplains: HEC-RAS;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Ground water flow modeling: Processing MODFLOW;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Pipe system flow modeling: Pipe Flow</a:t>
            </a:r>
            <a:endParaRPr b="1" i="0" sz="2000" u="none" cap="none" strike="noStrike">
              <a:solidFill>
                <a:schemeClr val="dk1"/>
              </a:solidFill>
              <a:latin typeface="Calibri"/>
              <a:ea typeface="Calibri"/>
              <a:cs typeface="Calibri"/>
              <a:sym typeface="Calibri"/>
            </a:endParaRPr>
          </a:p>
        </p:txBody>
      </p:sp>
      <p:sp>
        <p:nvSpPr>
          <p:cNvPr id="316" name="Google Shape;316;p29"/>
          <p:cNvSpPr/>
          <p:nvPr/>
        </p:nvSpPr>
        <p:spPr>
          <a:xfrm>
            <a:off x="5190565" y="1382981"/>
            <a:ext cx="6543433"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E75B5"/>
                </a:solidFill>
                <a:latin typeface="Helvetica Neue"/>
                <a:ea typeface="Helvetica Neue"/>
                <a:cs typeface="Helvetica Neue"/>
                <a:sym typeface="Helvetica Neue"/>
              </a:rPr>
              <a:t>7. Hydro-informatics in water management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type="ctrTitle"/>
          </p:nvPr>
        </p:nvSpPr>
        <p:spPr>
          <a:xfrm>
            <a:off x="1296650" y="440367"/>
            <a:ext cx="9144000" cy="7530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Some Course Logistics</a:t>
            </a:r>
            <a:endParaRPr/>
          </a:p>
        </p:txBody>
      </p:sp>
      <p:sp>
        <p:nvSpPr>
          <p:cNvPr id="323" name="Google Shape;323;p30"/>
          <p:cNvSpPr txBox="1"/>
          <p:nvPr>
            <p:ph idx="1" type="subTitle"/>
          </p:nvPr>
        </p:nvSpPr>
        <p:spPr>
          <a:xfrm>
            <a:off x="1145100" y="1496650"/>
            <a:ext cx="10297500" cy="48597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AutoNum type="arabicPeriod"/>
            </a:pPr>
            <a:r>
              <a:rPr lang="en-US"/>
              <a:t>Google Classroom (or other mutually agreeable alternative) for dissemination of course material.</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AutoNum type="arabicPeriod"/>
            </a:pPr>
            <a:r>
              <a:rPr lang="en-US"/>
              <a:t>Google Meet (</a:t>
            </a:r>
            <a:r>
              <a:rPr lang="en-US"/>
              <a:t>or other mutually agreeable alternative</a:t>
            </a:r>
            <a:r>
              <a:rPr lang="en-US"/>
              <a:t>) for online classes.</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AutoNum type="arabicPeriod"/>
            </a:pPr>
            <a:r>
              <a:rPr lang="en-US"/>
              <a:t>Communicate through WhatsApp (</a:t>
            </a:r>
            <a:r>
              <a:rPr lang="en-US"/>
              <a:t>or other mutually agreeable alternative</a:t>
            </a:r>
            <a:r>
              <a:rPr lang="en-US"/>
              <a:t>)</a:t>
            </a:r>
            <a:endParaRPr/>
          </a:p>
          <a:p>
            <a:pPr indent="0" lvl="0" marL="457200" rtl="0" algn="l">
              <a:spcBef>
                <a:spcPts val="1000"/>
              </a:spcBef>
              <a:spcAft>
                <a:spcPts val="0"/>
              </a:spcAft>
              <a:buNone/>
            </a:pPr>
            <a:r>
              <a:t/>
            </a:r>
            <a:endParaRPr/>
          </a:p>
          <a:p>
            <a:pPr indent="-381000" lvl="0" marL="457200" rtl="0" algn="l">
              <a:spcBef>
                <a:spcPts val="1000"/>
              </a:spcBef>
              <a:spcAft>
                <a:spcPts val="0"/>
              </a:spcAft>
              <a:buSzPts val="2400"/>
              <a:buAutoNum type="arabicPeriod"/>
            </a:pPr>
            <a:r>
              <a:rPr lang="en-US"/>
              <a:t>As a masters level course, students are encouraged to work themselves developing independent problem solving skills but also learn to work in teams. The courses will be re-modelled to include mini-projects.</a:t>
            </a:r>
            <a:endParaRPr/>
          </a:p>
        </p:txBody>
      </p:sp>
      <p:sp>
        <p:nvSpPr>
          <p:cNvPr id="324" name="Google Shape;324;p3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331" name="Google Shape;33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2" name="Google Shape;332;p31"/>
          <p:cNvSpPr txBox="1"/>
          <p:nvPr>
            <p:ph type="title"/>
          </p:nvPr>
        </p:nvSpPr>
        <p:spPr>
          <a:xfrm>
            <a:off x="3909320" y="97739"/>
            <a:ext cx="3358415" cy="53553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E75B5"/>
              </a:buClr>
              <a:buSzPts val="3200"/>
              <a:buFont typeface="Helvetica Neue"/>
              <a:buNone/>
            </a:pPr>
            <a:r>
              <a:rPr b="1" lang="en-US" sz="3200">
                <a:solidFill>
                  <a:srgbClr val="2E75B5"/>
                </a:solidFill>
                <a:latin typeface="Helvetica Neue"/>
                <a:ea typeface="Helvetica Neue"/>
                <a:cs typeface="Helvetica Neue"/>
                <a:sym typeface="Helvetica Neue"/>
              </a:rPr>
              <a:t>Expectations</a:t>
            </a:r>
            <a:endParaRPr b="1" sz="3200">
              <a:solidFill>
                <a:srgbClr val="2E75B5"/>
              </a:solidFill>
              <a:latin typeface="Helvetica Neue"/>
              <a:ea typeface="Helvetica Neue"/>
              <a:cs typeface="Helvetica Neue"/>
              <a:sym typeface="Helvetica Neue"/>
            </a:endParaRPr>
          </a:p>
        </p:txBody>
      </p:sp>
      <p:sp>
        <p:nvSpPr>
          <p:cNvPr id="333" name="Google Shape;333;p31"/>
          <p:cNvSpPr txBox="1"/>
          <p:nvPr/>
        </p:nvSpPr>
        <p:spPr>
          <a:xfrm>
            <a:off x="6295725" y="1825625"/>
            <a:ext cx="4032183" cy="4351338"/>
          </a:xfrm>
          <a:prstGeom prst="rect">
            <a:avLst/>
          </a:prstGeom>
          <a:noFill/>
          <a:ln>
            <a:noFill/>
          </a:ln>
        </p:spPr>
        <p:txBody>
          <a:bodyPr anchorCtr="0" anchor="t" bIns="45700" lIns="91425" spcFirstLastPara="1" rIns="91425" wrap="square" tIns="45700">
            <a:no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334" name="Google Shape;334;p31"/>
          <p:cNvSpPr txBox="1"/>
          <p:nvPr/>
        </p:nvSpPr>
        <p:spPr>
          <a:xfrm>
            <a:off x="1478549" y="633270"/>
            <a:ext cx="1838278"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7F7F7F"/>
              </a:buClr>
              <a:buSzPts val="3200"/>
              <a:buFont typeface="Helvetica Neue"/>
              <a:buNone/>
            </a:pPr>
            <a:r>
              <a:rPr b="1" i="0" lang="en-US" sz="3200" u="none" cap="none" strike="noStrike">
                <a:solidFill>
                  <a:srgbClr val="7F7F7F"/>
                </a:solidFill>
                <a:latin typeface="Helvetica Neue"/>
                <a:ea typeface="Helvetica Neue"/>
                <a:cs typeface="Helvetica Neue"/>
                <a:sym typeface="Helvetica Neue"/>
              </a:rPr>
              <a:t>My Side</a:t>
            </a:r>
            <a:endParaRPr b="1" i="0" sz="3200" u="none" cap="none" strike="noStrike">
              <a:solidFill>
                <a:srgbClr val="7F7F7F"/>
              </a:solidFill>
              <a:latin typeface="Helvetica Neue"/>
              <a:ea typeface="Helvetica Neue"/>
              <a:cs typeface="Helvetica Neue"/>
              <a:sym typeface="Helvetica Neue"/>
            </a:endParaRPr>
          </a:p>
        </p:txBody>
      </p:sp>
      <p:pic>
        <p:nvPicPr>
          <p:cNvPr descr="https://live.staticflickr.com/4045/4530185934_d44eed3c70_b.jpg" id="335" name="Google Shape;335;p31"/>
          <p:cNvPicPr preferRelativeResize="0"/>
          <p:nvPr/>
        </p:nvPicPr>
        <p:blipFill rotWithShape="1">
          <a:blip r:embed="rId3">
            <a:alphaModFix/>
          </a:blip>
          <a:srcRect b="0" l="0" r="0" t="0"/>
          <a:stretch/>
        </p:blipFill>
        <p:spPr>
          <a:xfrm>
            <a:off x="379692" y="3836121"/>
            <a:ext cx="4035992" cy="2684092"/>
          </a:xfrm>
          <a:prstGeom prst="rect">
            <a:avLst/>
          </a:prstGeom>
          <a:noFill/>
          <a:ln>
            <a:noFill/>
          </a:ln>
        </p:spPr>
      </p:pic>
      <p:pic>
        <p:nvPicPr>
          <p:cNvPr descr="Image result for sweat more in training bleed less in war" id="336" name="Google Shape;336;p31"/>
          <p:cNvPicPr preferRelativeResize="0"/>
          <p:nvPr/>
        </p:nvPicPr>
        <p:blipFill rotWithShape="1">
          <a:blip r:embed="rId4">
            <a:alphaModFix/>
          </a:blip>
          <a:srcRect b="0" l="0" r="0" t="0"/>
          <a:stretch/>
        </p:blipFill>
        <p:spPr>
          <a:xfrm>
            <a:off x="379692" y="1188858"/>
            <a:ext cx="4035992" cy="2500172"/>
          </a:xfrm>
          <a:prstGeom prst="rect">
            <a:avLst/>
          </a:prstGeom>
          <a:noFill/>
          <a:ln>
            <a:noFill/>
          </a:ln>
        </p:spPr>
      </p:pic>
      <p:sp>
        <p:nvSpPr>
          <p:cNvPr id="337" name="Google Shape;337;p31"/>
          <p:cNvSpPr txBox="1"/>
          <p:nvPr>
            <p:ph idx="1" type="body"/>
          </p:nvPr>
        </p:nvSpPr>
        <p:spPr>
          <a:xfrm>
            <a:off x="5513294" y="1308847"/>
            <a:ext cx="5840506" cy="4868116"/>
          </a:xfrm>
          <a:prstGeom prst="rect">
            <a:avLst/>
          </a:prstGeom>
          <a:noFill/>
          <a:ln cap="flat" cmpd="sng" w="38100">
            <a:solidFill>
              <a:schemeClr val="dk1"/>
            </a:solidFill>
            <a:prstDash val="dash"/>
            <a:round/>
            <a:headEnd len="sm" w="sm" type="none"/>
            <a:tailEnd len="sm" w="sm" type="none"/>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38" name="Google Shape;338;p31"/>
          <p:cNvSpPr txBox="1"/>
          <p:nvPr/>
        </p:nvSpPr>
        <p:spPr>
          <a:xfrm>
            <a:off x="7392677" y="693916"/>
            <a:ext cx="2549182"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7F7F7F"/>
              </a:buClr>
              <a:buSzPts val="3200"/>
              <a:buFont typeface="Helvetica Neue"/>
              <a:buNone/>
            </a:pPr>
            <a:r>
              <a:rPr b="1" i="0" lang="en-US" sz="3200" u="none" cap="none" strike="noStrike">
                <a:solidFill>
                  <a:srgbClr val="7F7F7F"/>
                </a:solidFill>
                <a:latin typeface="Helvetica Neue"/>
                <a:ea typeface="Helvetica Neue"/>
                <a:cs typeface="Helvetica Neue"/>
                <a:sym typeface="Helvetica Neue"/>
              </a:rPr>
              <a:t>Your Side</a:t>
            </a:r>
            <a:endParaRPr b="1" i="0" sz="3200" u="none" cap="none" strike="noStrike">
              <a:solidFill>
                <a:srgbClr val="7F7F7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204275" y="1498075"/>
            <a:ext cx="4658100" cy="5038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4101A"/>
              </a:buClr>
              <a:buSzPts val="2800"/>
              <a:buFont typeface="Cambria"/>
              <a:buNone/>
            </a:pPr>
            <a:r>
              <a:rPr b="1" lang="en-US" sz="1900">
                <a:solidFill>
                  <a:srgbClr val="04101A"/>
                </a:solidFill>
                <a:latin typeface="Cambria"/>
                <a:ea typeface="Cambria"/>
                <a:cs typeface="Cambria"/>
                <a:sym typeface="Cambria"/>
              </a:rPr>
              <a:t>Er. Mahesh Thapa</a:t>
            </a:r>
            <a:br>
              <a:rPr b="1" lang="en-US" sz="1900">
                <a:solidFill>
                  <a:srgbClr val="04101A"/>
                </a:solidFill>
                <a:latin typeface="Cambria"/>
                <a:ea typeface="Cambria"/>
                <a:cs typeface="Cambria"/>
                <a:sym typeface="Cambria"/>
              </a:rPr>
            </a:br>
            <a:r>
              <a:rPr b="1" lang="en-US" sz="1900">
                <a:solidFill>
                  <a:srgbClr val="04101A"/>
                </a:solidFill>
                <a:latin typeface="Cambria"/>
                <a:ea typeface="Cambria"/>
                <a:cs typeface="Cambria"/>
                <a:sym typeface="Cambria"/>
              </a:rPr>
              <a:t>Geomatics Engineer</a:t>
            </a:r>
            <a:br>
              <a:rPr b="1" lang="en-US" sz="1900">
                <a:solidFill>
                  <a:srgbClr val="04101A"/>
                </a:solidFill>
                <a:latin typeface="Cambria"/>
                <a:ea typeface="Cambria"/>
                <a:cs typeface="Cambria"/>
                <a:sym typeface="Cambria"/>
              </a:rPr>
            </a:br>
            <a:r>
              <a:rPr b="1" i="1" lang="en-US" sz="1900">
                <a:solidFill>
                  <a:srgbClr val="04101A"/>
                </a:solidFill>
                <a:latin typeface="Cambria"/>
                <a:ea typeface="Cambria"/>
                <a:cs typeface="Cambria"/>
                <a:sym typeface="Cambria"/>
              </a:rPr>
              <a:t>mahesh100thapa@gmail.com</a:t>
            </a:r>
            <a:br>
              <a:rPr lang="en-US" sz="3200">
                <a:solidFill>
                  <a:srgbClr val="04101A"/>
                </a:solidFill>
                <a:latin typeface="Cambria"/>
                <a:ea typeface="Cambria"/>
                <a:cs typeface="Cambria"/>
                <a:sym typeface="Cambria"/>
              </a:rPr>
            </a:br>
            <a:br>
              <a:rPr b="1" lang="en-US" sz="3200">
                <a:solidFill>
                  <a:srgbClr val="04101A"/>
                </a:solidFill>
                <a:latin typeface="Cambria"/>
                <a:ea typeface="Cambria"/>
                <a:cs typeface="Cambria"/>
                <a:sym typeface="Cambria"/>
              </a:rPr>
            </a:br>
            <a:r>
              <a:rPr lang="en-US" sz="1500">
                <a:solidFill>
                  <a:srgbClr val="04101A"/>
                </a:solidFill>
                <a:latin typeface="Cambria"/>
                <a:ea typeface="Cambria"/>
                <a:cs typeface="Cambria"/>
                <a:sym typeface="Cambria"/>
              </a:rPr>
              <a:t>Undergraduate in Geomatics Engineering, Kathmandu University 2011</a:t>
            </a:r>
            <a:br>
              <a:rPr lang="en-US" sz="2300">
                <a:solidFill>
                  <a:srgbClr val="04101A"/>
                </a:solidFill>
                <a:latin typeface="Cambria"/>
                <a:ea typeface="Cambria"/>
                <a:cs typeface="Cambria"/>
                <a:sym typeface="Cambria"/>
              </a:rPr>
            </a:br>
            <a:r>
              <a:rPr i="1" lang="en-US" sz="1500">
                <a:solidFill>
                  <a:srgbClr val="04101A"/>
                </a:solidFill>
                <a:latin typeface="Cambria"/>
                <a:ea typeface="Cambria"/>
                <a:cs typeface="Cambria"/>
                <a:sym typeface="Cambria"/>
              </a:rPr>
              <a:t>Thesis : “Lake Morphometry and Hydrological Modeling of Begnas and Rupa Lakes’ Watersheds</a:t>
            </a:r>
            <a:br>
              <a:rPr i="1" lang="en-US" sz="1500">
                <a:solidFill>
                  <a:srgbClr val="04101A"/>
                </a:solidFill>
                <a:latin typeface="Cambria"/>
                <a:ea typeface="Cambria"/>
                <a:cs typeface="Cambria"/>
                <a:sym typeface="Cambria"/>
              </a:rPr>
            </a:br>
            <a:br>
              <a:rPr lang="en-US" sz="2300">
                <a:solidFill>
                  <a:srgbClr val="04101A"/>
                </a:solidFill>
                <a:latin typeface="Cambria"/>
                <a:ea typeface="Cambria"/>
                <a:cs typeface="Cambria"/>
                <a:sym typeface="Cambria"/>
              </a:rPr>
            </a:br>
            <a:r>
              <a:rPr lang="en-US" sz="1300">
                <a:solidFill>
                  <a:srgbClr val="04101A"/>
                </a:solidFill>
                <a:latin typeface="Cambria"/>
                <a:ea typeface="Cambria"/>
                <a:cs typeface="Cambria"/>
                <a:sym typeface="Cambria"/>
              </a:rPr>
              <a:t>M.Sc. In Geospatial Technologies (Erasmus)</a:t>
            </a:r>
            <a:br>
              <a:rPr lang="en-US" sz="1300">
                <a:solidFill>
                  <a:srgbClr val="04101A"/>
                </a:solidFill>
                <a:latin typeface="Cambria"/>
                <a:ea typeface="Cambria"/>
                <a:cs typeface="Cambria"/>
                <a:sym typeface="Cambria"/>
              </a:rPr>
            </a:br>
            <a:r>
              <a:rPr lang="en-US" sz="1300">
                <a:solidFill>
                  <a:srgbClr val="04101A"/>
                </a:solidFill>
                <a:latin typeface="Cambria"/>
                <a:ea typeface="Cambria"/>
                <a:cs typeface="Cambria"/>
                <a:sym typeface="Cambria"/>
              </a:rPr>
              <a:t>University of Jaume I, Spain | University of Muenster, Spain</a:t>
            </a:r>
            <a:br>
              <a:rPr lang="en-US" sz="1900">
                <a:solidFill>
                  <a:srgbClr val="04101A"/>
                </a:solidFill>
                <a:latin typeface="Cambria"/>
                <a:ea typeface="Cambria"/>
                <a:cs typeface="Cambria"/>
                <a:sym typeface="Cambria"/>
              </a:rPr>
            </a:br>
            <a:r>
              <a:rPr i="1" lang="en-US" sz="1500">
                <a:solidFill>
                  <a:srgbClr val="04101A"/>
                </a:solidFill>
                <a:latin typeface="Cambria"/>
                <a:ea typeface="Cambria"/>
                <a:cs typeface="Cambria"/>
                <a:sym typeface="Cambria"/>
              </a:rPr>
              <a:t>Thesis : “Transforming Texts to Maps: Geovisualizing topics in texts”</a:t>
            </a:r>
            <a:br>
              <a:rPr i="1" lang="en-US" sz="1500">
                <a:solidFill>
                  <a:srgbClr val="04101A"/>
                </a:solidFill>
                <a:latin typeface="Cambria"/>
                <a:ea typeface="Cambria"/>
                <a:cs typeface="Cambria"/>
                <a:sym typeface="Cambria"/>
              </a:rPr>
            </a:br>
            <a:r>
              <a:rPr i="1" lang="en-US" sz="1500">
                <a:solidFill>
                  <a:srgbClr val="04101A"/>
                </a:solidFill>
                <a:latin typeface="Cambria"/>
                <a:ea typeface="Cambria"/>
                <a:cs typeface="Cambria"/>
                <a:sym typeface="Cambria"/>
              </a:rPr>
              <a:t>Project : </a:t>
            </a:r>
            <a:r>
              <a:rPr lang="en-US" sz="1500">
                <a:solidFill>
                  <a:srgbClr val="04101A"/>
                </a:solidFill>
                <a:latin typeface="Cambria"/>
                <a:ea typeface="Cambria"/>
                <a:cs typeface="Cambria"/>
                <a:sym typeface="Cambria"/>
              </a:rPr>
              <a:t>"Determination of Surface Velocity of a River using Videos captured from Unmanned Aerial System (UAS)"</a:t>
            </a:r>
            <a:endParaRPr i="1" sz="1500">
              <a:solidFill>
                <a:srgbClr val="04101A"/>
              </a:solidFill>
              <a:latin typeface="Cambria"/>
              <a:ea typeface="Cambria"/>
              <a:cs typeface="Cambria"/>
              <a:sym typeface="Cambria"/>
            </a:endParaRPr>
          </a:p>
        </p:txBody>
      </p:sp>
      <p:sp>
        <p:nvSpPr>
          <p:cNvPr id="99" name="Google Shape;9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100" name="Google Shape;10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1" name="Google Shape;101;p14"/>
          <p:cNvPicPr preferRelativeResize="0"/>
          <p:nvPr/>
        </p:nvPicPr>
        <p:blipFill rotWithShape="1">
          <a:blip r:embed="rId3">
            <a:alphaModFix/>
          </a:blip>
          <a:srcRect b="0" l="0" r="0" t="0"/>
          <a:stretch/>
        </p:blipFill>
        <p:spPr>
          <a:xfrm>
            <a:off x="5729575" y="1850525"/>
            <a:ext cx="6066829" cy="45500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2"/>
          <p:cNvSpPr txBox="1"/>
          <p:nvPr>
            <p:ph idx="1" type="body"/>
          </p:nvPr>
        </p:nvSpPr>
        <p:spPr>
          <a:xfrm>
            <a:off x="1004048" y="2031812"/>
            <a:ext cx="9453282" cy="236985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A5A5A5"/>
              </a:buClr>
              <a:buSzPts val="2400"/>
              <a:buNone/>
            </a:pPr>
            <a:r>
              <a:rPr b="1" lang="en-US" sz="2400">
                <a:solidFill>
                  <a:srgbClr val="A5A5A5"/>
                </a:solidFill>
                <a:latin typeface="Cambria"/>
                <a:ea typeface="Cambria"/>
                <a:cs typeface="Cambria"/>
                <a:sym typeface="Cambria"/>
              </a:rPr>
              <a:t>End of Session</a:t>
            </a:r>
            <a:endParaRPr/>
          </a:p>
          <a:p>
            <a:pPr indent="0" lvl="0" marL="0" rtl="0" algn="ctr">
              <a:lnSpc>
                <a:spcPct val="90000"/>
              </a:lnSpc>
              <a:spcBef>
                <a:spcPts val="1000"/>
              </a:spcBef>
              <a:spcAft>
                <a:spcPts val="0"/>
              </a:spcAft>
              <a:buClr>
                <a:srgbClr val="2E75B5"/>
              </a:buClr>
              <a:buSzPts val="2400"/>
              <a:buNone/>
            </a:pPr>
            <a:r>
              <a:rPr b="1" lang="en-US" sz="2400">
                <a:solidFill>
                  <a:srgbClr val="2E75B5"/>
                </a:solidFill>
                <a:latin typeface="Cambria"/>
                <a:ea typeface="Cambria"/>
                <a:cs typeface="Cambria"/>
                <a:sym typeface="Cambria"/>
              </a:rPr>
              <a:t>Course Introduction </a:t>
            </a:r>
            <a:endParaRPr/>
          </a:p>
          <a:p>
            <a:pPr indent="0" lvl="0" marL="0" rtl="0" algn="ctr">
              <a:lnSpc>
                <a:spcPct val="90000"/>
              </a:lnSpc>
              <a:spcBef>
                <a:spcPts val="1000"/>
              </a:spcBef>
              <a:spcAft>
                <a:spcPts val="0"/>
              </a:spcAft>
              <a:buClr>
                <a:srgbClr val="2E75B5"/>
              </a:buClr>
              <a:buSzPts val="2400"/>
              <a:buNone/>
            </a:pPr>
            <a:r>
              <a:rPr b="1" lang="en-US" sz="2400">
                <a:solidFill>
                  <a:srgbClr val="2E75B5"/>
                </a:solidFill>
                <a:latin typeface="Cambria"/>
                <a:ea typeface="Cambria"/>
                <a:cs typeface="Cambria"/>
                <a:sym typeface="Cambria"/>
              </a:rPr>
              <a:t>Geo-hydro-informatics for Land and Water Resources</a:t>
            </a:r>
            <a:endParaRPr sz="2400"/>
          </a:p>
        </p:txBody>
      </p:sp>
      <p:sp>
        <p:nvSpPr>
          <p:cNvPr id="344" name="Google Shape;34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345" name="Google Shape;34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Today’s Objective</a:t>
            </a:r>
            <a:endParaRPr b="1"/>
          </a:p>
        </p:txBody>
      </p:sp>
      <p:sp>
        <p:nvSpPr>
          <p:cNvPr id="108" name="Google Shape;108;p1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AutoNum type="arabicPeriod"/>
            </a:pPr>
            <a:r>
              <a:rPr b="1" lang="en-US" sz="3000"/>
              <a:t>Justifying the need of this course</a:t>
            </a:r>
            <a:endParaRPr b="1" sz="3000"/>
          </a:p>
          <a:p>
            <a:pPr indent="0" lvl="0" marL="457200" rtl="0" algn="l">
              <a:spcBef>
                <a:spcPts val="1000"/>
              </a:spcBef>
              <a:spcAft>
                <a:spcPts val="0"/>
              </a:spcAft>
              <a:buNone/>
            </a:pPr>
            <a:r>
              <a:t/>
            </a:r>
            <a:endParaRPr b="1" sz="3000"/>
          </a:p>
          <a:p>
            <a:pPr indent="-355600" lvl="0" marL="457200" rtl="0" algn="l">
              <a:spcBef>
                <a:spcPts val="1000"/>
              </a:spcBef>
              <a:spcAft>
                <a:spcPts val="0"/>
              </a:spcAft>
              <a:buSzPts val="2000"/>
              <a:buAutoNum type="arabicPeriod"/>
            </a:pPr>
            <a:r>
              <a:rPr b="1" lang="en-US" sz="3000"/>
              <a:t>Brief elaboration on course</a:t>
            </a:r>
            <a:endParaRPr b="1" sz="3000"/>
          </a:p>
          <a:p>
            <a:pPr indent="0" lvl="0" marL="457200" rtl="0" algn="l">
              <a:spcBef>
                <a:spcPts val="1000"/>
              </a:spcBef>
              <a:spcAft>
                <a:spcPts val="0"/>
              </a:spcAft>
              <a:buNone/>
            </a:pPr>
            <a:r>
              <a:t/>
            </a:r>
            <a:endParaRPr b="1" sz="3000"/>
          </a:p>
          <a:p>
            <a:pPr indent="-355600" lvl="0" marL="457200" rtl="0" algn="l">
              <a:spcBef>
                <a:spcPts val="1000"/>
              </a:spcBef>
              <a:spcAft>
                <a:spcPts val="0"/>
              </a:spcAft>
              <a:buSzPts val="2000"/>
              <a:buAutoNum type="arabicPeriod"/>
            </a:pPr>
            <a:r>
              <a:rPr b="1" lang="en-US" sz="3000"/>
              <a:t>Breaking into the syllabus</a:t>
            </a:r>
            <a:endParaRPr b="1" sz="3000"/>
          </a:p>
          <a:p>
            <a:pPr indent="0" lvl="0" marL="457200" rtl="0" algn="l">
              <a:spcBef>
                <a:spcPts val="1000"/>
              </a:spcBef>
              <a:spcAft>
                <a:spcPts val="0"/>
              </a:spcAft>
              <a:buNone/>
            </a:pPr>
            <a:r>
              <a:t/>
            </a:r>
            <a:endParaRPr b="1" sz="3000"/>
          </a:p>
          <a:p>
            <a:pPr indent="-355600" lvl="0" marL="457200" rtl="0" algn="l">
              <a:spcBef>
                <a:spcPts val="1000"/>
              </a:spcBef>
              <a:spcAft>
                <a:spcPts val="0"/>
              </a:spcAft>
              <a:buSzPts val="2000"/>
              <a:buAutoNum type="arabicPeriod"/>
            </a:pPr>
            <a:r>
              <a:rPr b="1" lang="en-US" sz="3000"/>
              <a:t>Discussion on Class Logistics</a:t>
            </a:r>
            <a:endParaRPr b="1" sz="3000"/>
          </a:p>
        </p:txBody>
      </p:sp>
      <p:sp>
        <p:nvSpPr>
          <p:cNvPr id="109" name="Google Shape;109;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5"/>
              </a:buClr>
              <a:buSzPts val="4400"/>
              <a:buFont typeface="Cambria"/>
              <a:buNone/>
            </a:pPr>
            <a:r>
              <a:rPr b="1" lang="en-US">
                <a:solidFill>
                  <a:srgbClr val="2E75B5"/>
                </a:solidFill>
                <a:latin typeface="Cambria"/>
                <a:ea typeface="Cambria"/>
                <a:cs typeface="Cambria"/>
                <a:sym typeface="Cambria"/>
              </a:rPr>
              <a:t>Why this course? </a:t>
            </a:r>
            <a:endParaRPr/>
          </a:p>
        </p:txBody>
      </p:sp>
      <p:sp>
        <p:nvSpPr>
          <p:cNvPr id="115" name="Google Shape;115;p16"/>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chemeClr val="dk1"/>
              </a:buClr>
              <a:buSzPts val="2800"/>
              <a:buChar char="•"/>
            </a:pPr>
            <a:r>
              <a:rPr lang="en-US"/>
              <a:t>We study, investigate to solve a problem or make things better.</a:t>
            </a:r>
            <a:endParaRPr/>
          </a:p>
          <a:p>
            <a:pPr indent="-165100" lvl="0" marL="228600" rtl="0" algn="l">
              <a:lnSpc>
                <a:spcPct val="90000"/>
              </a:lnSpc>
              <a:spcBef>
                <a:spcPts val="1000"/>
              </a:spcBef>
              <a:spcAft>
                <a:spcPts val="0"/>
              </a:spcAft>
              <a:buSzPts val="1800"/>
              <a:buChar char="•"/>
            </a:pPr>
            <a:r>
              <a:rPr lang="en-US"/>
              <a:t>This course provides you with the fundamental and generic theoretical understanding and technical skills regarding geoinformation  that would serve you in your higher aim of being a Land and Water Resource professional.</a:t>
            </a:r>
            <a:endParaRPr/>
          </a:p>
          <a:p>
            <a:pPr indent="-165100" lvl="0" marL="228600" rtl="0" algn="l">
              <a:lnSpc>
                <a:spcPct val="90000"/>
              </a:lnSpc>
              <a:spcBef>
                <a:spcPts val="1000"/>
              </a:spcBef>
              <a:spcAft>
                <a:spcPts val="0"/>
              </a:spcAft>
              <a:buSzPts val="1800"/>
              <a:buChar char="•"/>
            </a:pPr>
            <a:r>
              <a:rPr lang="en-US"/>
              <a:t>With analogy to carpenter: if carpentry teaches you about wood and how to acquire,store, process, use it and then provides you with craftsmanship about carpentry, then this course provides you with theoretical knowledge about geographic phenomena and how to use information technology to acquire, store, process, disseminate it.</a:t>
            </a:r>
            <a:endParaRPr/>
          </a:p>
          <a:p>
            <a:pPr indent="0" lvl="0" marL="457200" rtl="0" algn="l">
              <a:lnSpc>
                <a:spcPct val="90000"/>
              </a:lnSpc>
              <a:spcBef>
                <a:spcPts val="1000"/>
              </a:spcBef>
              <a:spcAft>
                <a:spcPts val="0"/>
              </a:spcAft>
              <a:buSzPts val="1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6" name="Google Shape;11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117" name="Google Shape;11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Related image" id="123" name="Google Shape;123;p17"/>
          <p:cNvPicPr preferRelativeResize="0"/>
          <p:nvPr/>
        </p:nvPicPr>
        <p:blipFill rotWithShape="1">
          <a:blip r:embed="rId3">
            <a:alphaModFix/>
          </a:blip>
          <a:srcRect b="0" l="0" r="0" t="0"/>
          <a:stretch/>
        </p:blipFill>
        <p:spPr>
          <a:xfrm>
            <a:off x="0" y="3415306"/>
            <a:ext cx="7987397" cy="2767504"/>
          </a:xfrm>
          <a:prstGeom prst="rect">
            <a:avLst/>
          </a:prstGeom>
          <a:noFill/>
          <a:ln>
            <a:noFill/>
          </a:ln>
        </p:spPr>
      </p:pic>
      <p:sp>
        <p:nvSpPr>
          <p:cNvPr id="124" name="Google Shape;124;p17"/>
          <p:cNvSpPr txBox="1"/>
          <p:nvPr>
            <p:ph idx="1" type="subTitle"/>
          </p:nvPr>
        </p:nvSpPr>
        <p:spPr>
          <a:xfrm>
            <a:off x="134470" y="317980"/>
            <a:ext cx="5378824" cy="19891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2E75B5"/>
              </a:buClr>
              <a:buSzPts val="3200"/>
              <a:buNone/>
            </a:pPr>
            <a:r>
              <a:rPr b="1" lang="en-US" sz="3200">
                <a:solidFill>
                  <a:srgbClr val="2E75B5"/>
                </a:solidFill>
                <a:latin typeface="Cambria"/>
                <a:ea typeface="Cambria"/>
                <a:cs typeface="Cambria"/>
                <a:sym typeface="Cambria"/>
              </a:rPr>
              <a:t>Why informatics ?</a:t>
            </a:r>
            <a:endParaRPr/>
          </a:p>
          <a:p>
            <a:pPr indent="0" lvl="0" marL="0" rtl="0" algn="l">
              <a:lnSpc>
                <a:spcPct val="90000"/>
              </a:lnSpc>
              <a:spcBef>
                <a:spcPts val="1000"/>
              </a:spcBef>
              <a:spcAft>
                <a:spcPts val="0"/>
              </a:spcAft>
              <a:buClr>
                <a:srgbClr val="BFBFBF"/>
              </a:buClr>
              <a:buSzPts val="2800"/>
              <a:buNone/>
            </a:pPr>
            <a:r>
              <a:rPr b="1" lang="en-US" sz="2800">
                <a:solidFill>
                  <a:srgbClr val="BFBFBF"/>
                </a:solidFill>
                <a:latin typeface="Cambria"/>
                <a:ea typeface="Cambria"/>
                <a:cs typeface="Cambria"/>
                <a:sym typeface="Cambria"/>
              </a:rPr>
              <a:t>Why geo-informatics? </a:t>
            </a:r>
            <a:endParaRPr/>
          </a:p>
          <a:p>
            <a:pPr indent="0" lvl="0" marL="0" rtl="0" algn="l">
              <a:lnSpc>
                <a:spcPct val="90000"/>
              </a:lnSpc>
              <a:spcBef>
                <a:spcPts val="1000"/>
              </a:spcBef>
              <a:spcAft>
                <a:spcPts val="0"/>
              </a:spcAft>
              <a:buClr>
                <a:srgbClr val="BFBFBF"/>
              </a:buClr>
              <a:buSzPts val="2800"/>
              <a:buNone/>
            </a:pPr>
            <a:r>
              <a:rPr b="1" lang="en-US" sz="2800">
                <a:solidFill>
                  <a:srgbClr val="BFBFBF"/>
                </a:solidFill>
                <a:latin typeface="Cambria"/>
                <a:ea typeface="Cambria"/>
                <a:cs typeface="Cambria"/>
                <a:sym typeface="Cambria"/>
              </a:rPr>
              <a:t>Why geo-hydro-informatics?</a:t>
            </a:r>
            <a:endParaRPr b="1" sz="2800">
              <a:solidFill>
                <a:srgbClr val="BFBFBF"/>
              </a:solidFill>
              <a:latin typeface="Cambria"/>
              <a:ea typeface="Cambria"/>
              <a:cs typeface="Cambria"/>
              <a:sym typeface="Cambria"/>
            </a:endParaRPr>
          </a:p>
        </p:txBody>
      </p:sp>
      <p:sp>
        <p:nvSpPr>
          <p:cNvPr id="125" name="Google Shape;1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126" name="Google Shape;1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7" name="Google Shape;127;p17"/>
          <p:cNvSpPr txBox="1"/>
          <p:nvPr/>
        </p:nvSpPr>
        <p:spPr>
          <a:xfrm>
            <a:off x="6096000" y="405350"/>
            <a:ext cx="6181164" cy="1728250"/>
          </a:xfrm>
          <a:prstGeom prst="rect">
            <a:avLst/>
          </a:prstGeom>
          <a:noFill/>
          <a:ln>
            <a:noFill/>
          </a:ln>
        </p:spPr>
        <p:txBody>
          <a:bodyPr anchorCtr="0" anchor="t" bIns="45700" lIns="91425" spcFirstLastPara="1" rIns="91425" wrap="square" tIns="45700">
            <a:noAutofit/>
          </a:bodyPr>
          <a:lstStyle/>
          <a:p>
            <a:pPr indent="-571500" lvl="0" marL="5715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Helvetica Neue"/>
                <a:ea typeface="Helvetica Neue"/>
                <a:cs typeface="Helvetica Neue"/>
                <a:sym typeface="Helvetica Neue"/>
              </a:rPr>
              <a:t>The rapid development of information technology has transformed the traditional ways of information processing. </a:t>
            </a:r>
            <a:endParaRPr b="0" i="0" sz="2400" u="none" cap="none" strike="noStrike">
              <a:solidFill>
                <a:schemeClr val="dk1"/>
              </a:solidFill>
              <a:latin typeface="Helvetica Neue"/>
              <a:ea typeface="Helvetica Neue"/>
              <a:cs typeface="Helvetica Neue"/>
              <a:sym typeface="Helvetica Neue"/>
            </a:endParaRPr>
          </a:p>
        </p:txBody>
      </p:sp>
      <p:sp>
        <p:nvSpPr>
          <p:cNvPr id="128" name="Google Shape;128;p17"/>
          <p:cNvSpPr txBox="1"/>
          <p:nvPr/>
        </p:nvSpPr>
        <p:spPr>
          <a:xfrm>
            <a:off x="6096000" y="1914251"/>
            <a:ext cx="5880100" cy="2058190"/>
          </a:xfrm>
          <a:prstGeom prst="rect">
            <a:avLst/>
          </a:prstGeom>
          <a:noFill/>
          <a:ln>
            <a:noFill/>
          </a:ln>
        </p:spPr>
        <p:txBody>
          <a:bodyPr anchorCtr="0" anchor="t" bIns="45700" lIns="91425" spcFirstLastPara="1" rIns="91425" wrap="square" tIns="45700">
            <a:noAutofit/>
          </a:bodyPr>
          <a:lstStyle/>
          <a:p>
            <a:pPr indent="-571500" lvl="0" marL="5715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Helvetica Neue"/>
                <a:ea typeface="Helvetica Neue"/>
                <a:cs typeface="Helvetica Neue"/>
                <a:sym typeface="Helvetica Neue"/>
              </a:rPr>
              <a:t>The emphasis is to use information technology to do the </a:t>
            </a:r>
            <a:r>
              <a:rPr b="1" i="0" lang="en-US" sz="2400" u="none" cap="none" strike="noStrike">
                <a:solidFill>
                  <a:schemeClr val="dk1"/>
                </a:solidFill>
                <a:latin typeface="Helvetica Neue"/>
                <a:ea typeface="Helvetica Neue"/>
                <a:cs typeface="Helvetica Neue"/>
                <a:sym typeface="Helvetica Neue"/>
              </a:rPr>
              <a:t>difficult and repetitive tasks</a:t>
            </a:r>
            <a:r>
              <a:rPr b="0" i="0" lang="en-US" sz="2400" u="none" cap="none" strike="noStrike">
                <a:solidFill>
                  <a:schemeClr val="dk1"/>
                </a:solidFill>
                <a:latin typeface="Helvetica Neue"/>
                <a:ea typeface="Helvetica Neue"/>
                <a:cs typeface="Helvetica Neue"/>
                <a:sym typeface="Helvetica Neue"/>
              </a:rPr>
              <a:t> so that scholars can focus on </a:t>
            </a:r>
            <a:r>
              <a:rPr b="1" i="0" lang="en-US" sz="2400" u="none" cap="none" strike="noStrike">
                <a:solidFill>
                  <a:schemeClr val="dk1"/>
                </a:solidFill>
                <a:latin typeface="Helvetica Neue"/>
                <a:ea typeface="Helvetica Neue"/>
                <a:cs typeface="Helvetica Neue"/>
                <a:sym typeface="Helvetica Neue"/>
              </a:rPr>
              <a:t>improving the overall workflow.</a:t>
            </a:r>
            <a:r>
              <a:rPr b="0" i="0" lang="en-US" sz="2400" u="none" cap="none" strike="noStrike">
                <a:solidFill>
                  <a:schemeClr val="dk1"/>
                </a:solidFill>
                <a:latin typeface="Helvetica Neue"/>
                <a:ea typeface="Helvetica Neue"/>
                <a:cs typeface="Helvetica Neue"/>
                <a:sym typeface="Helvetica Neue"/>
              </a:rPr>
              <a:t> </a:t>
            </a:r>
            <a:endParaRPr b="0" i="0" sz="2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135" name="Google Shape;1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6" name="Google Shape;136;p18"/>
          <p:cNvSpPr txBox="1"/>
          <p:nvPr/>
        </p:nvSpPr>
        <p:spPr>
          <a:xfrm>
            <a:off x="6412006" y="845061"/>
            <a:ext cx="4941794" cy="907210"/>
          </a:xfrm>
          <a:prstGeom prst="rect">
            <a:avLst/>
          </a:prstGeom>
          <a:noFill/>
          <a:ln>
            <a:noFill/>
          </a:ln>
        </p:spPr>
        <p:txBody>
          <a:bodyPr anchorCtr="0" anchor="t" bIns="45700" lIns="91425" spcFirstLastPara="1" rIns="91425" wrap="square" tIns="45700">
            <a:noAutofit/>
          </a:bodyPr>
          <a:lstStyle/>
          <a:p>
            <a:pPr indent="-571500" lvl="0" marL="5715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Approximately </a:t>
            </a:r>
            <a:r>
              <a:rPr b="1" i="0" lang="en-US" sz="2800" u="none" cap="none" strike="noStrike">
                <a:solidFill>
                  <a:schemeClr val="dk1"/>
                </a:solidFill>
                <a:latin typeface="Calibri"/>
                <a:ea typeface="Calibri"/>
                <a:cs typeface="Calibri"/>
                <a:sym typeface="Calibri"/>
              </a:rPr>
              <a:t>80% of information</a:t>
            </a:r>
            <a:r>
              <a:rPr b="0" i="0" lang="en-US" sz="2800" u="none" cap="none" strike="noStrike">
                <a:solidFill>
                  <a:schemeClr val="dk1"/>
                </a:solidFill>
                <a:latin typeface="Calibri"/>
                <a:ea typeface="Calibri"/>
                <a:cs typeface="Calibri"/>
                <a:sym typeface="Calibri"/>
              </a:rPr>
              <a:t> is </a:t>
            </a:r>
            <a:r>
              <a:rPr b="1" i="0" lang="en-US" sz="2800" u="none" cap="none" strike="noStrike">
                <a:solidFill>
                  <a:schemeClr val="dk1"/>
                </a:solidFill>
                <a:latin typeface="Calibri"/>
                <a:ea typeface="Calibri"/>
                <a:cs typeface="Calibri"/>
                <a:sym typeface="Calibri"/>
              </a:rPr>
              <a:t>geospatial</a:t>
            </a: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p:txBody>
      </p:sp>
      <p:sp>
        <p:nvSpPr>
          <p:cNvPr id="137" name="Google Shape;137;p18"/>
          <p:cNvSpPr txBox="1"/>
          <p:nvPr/>
        </p:nvSpPr>
        <p:spPr>
          <a:xfrm>
            <a:off x="641023" y="566490"/>
            <a:ext cx="5199529" cy="19891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BFBFBF"/>
              </a:buClr>
              <a:buSzPts val="2800"/>
              <a:buFont typeface="Arial"/>
              <a:buNone/>
            </a:pPr>
            <a:r>
              <a:rPr b="1" i="0" lang="en-US" sz="2800" u="none" cap="none" strike="noStrike">
                <a:solidFill>
                  <a:srgbClr val="BFBFBF"/>
                </a:solidFill>
                <a:latin typeface="Cambria"/>
                <a:ea typeface="Cambria"/>
                <a:cs typeface="Cambria"/>
                <a:sym typeface="Cambria"/>
              </a:rPr>
              <a:t>Why informatics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2E75B5"/>
              </a:buClr>
              <a:buSzPts val="3200"/>
              <a:buFont typeface="Arial"/>
              <a:buNone/>
            </a:pPr>
            <a:r>
              <a:rPr b="1" i="0" lang="en-US" sz="3200" u="none" cap="none" strike="noStrike">
                <a:solidFill>
                  <a:srgbClr val="2E75B5"/>
                </a:solidFill>
                <a:latin typeface="Cambria"/>
                <a:ea typeface="Cambria"/>
                <a:cs typeface="Cambria"/>
                <a:sym typeface="Cambria"/>
              </a:rPr>
              <a:t>Why geo-informatics?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BFBFBF"/>
              </a:buClr>
              <a:buSzPts val="2800"/>
              <a:buFont typeface="Arial"/>
              <a:buNone/>
            </a:pPr>
            <a:r>
              <a:rPr b="1" i="0" lang="en-US" sz="2800" u="none" cap="none" strike="noStrike">
                <a:solidFill>
                  <a:srgbClr val="BFBFBF"/>
                </a:solidFill>
                <a:latin typeface="Cambria"/>
                <a:ea typeface="Cambria"/>
                <a:cs typeface="Cambria"/>
                <a:sym typeface="Cambria"/>
              </a:rPr>
              <a:t>Why geo-hydro-informatics?</a:t>
            </a:r>
            <a:endParaRPr b="0" i="0" sz="1400" u="none" cap="none" strike="noStrike">
              <a:solidFill>
                <a:srgbClr val="000000"/>
              </a:solidFill>
              <a:latin typeface="Arial"/>
              <a:ea typeface="Arial"/>
              <a:cs typeface="Arial"/>
              <a:sym typeface="Arial"/>
            </a:endParaRPr>
          </a:p>
        </p:txBody>
      </p:sp>
      <p:sp>
        <p:nvSpPr>
          <p:cNvPr id="138" name="Google Shape;138;p18"/>
          <p:cNvSpPr txBox="1"/>
          <p:nvPr/>
        </p:nvSpPr>
        <p:spPr>
          <a:xfrm>
            <a:off x="6196182" y="2555650"/>
            <a:ext cx="5982182" cy="3155972"/>
          </a:xfrm>
          <a:prstGeom prst="rect">
            <a:avLst/>
          </a:prstGeom>
          <a:noFill/>
          <a:ln>
            <a:noFill/>
          </a:ln>
        </p:spPr>
        <p:txBody>
          <a:bodyPr anchorCtr="0" anchor="t" bIns="45700" lIns="91425" spcFirstLastPara="1" rIns="91425" wrap="square" tIns="45700">
            <a:noAutofit/>
          </a:bodyPr>
          <a:lstStyle/>
          <a:p>
            <a:pPr indent="-571500" lvl="0" marL="5715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Processing of geospatial information is different than processing non-spatial information.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It requires </a:t>
            </a:r>
            <a:r>
              <a:rPr b="1" i="0" lang="en-US" sz="2800" u="none" cap="none" strike="noStrike">
                <a:solidFill>
                  <a:schemeClr val="dk1"/>
                </a:solidFill>
                <a:latin typeface="Calibri"/>
                <a:ea typeface="Calibri"/>
                <a:cs typeface="Calibri"/>
                <a:sym typeface="Calibri"/>
              </a:rPr>
              <a:t>special (geospatial)</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software</a:t>
            </a:r>
            <a:r>
              <a:rPr b="0" i="0" lang="en-US" sz="2800" u="none" cap="none" strike="noStrike">
                <a:solidFill>
                  <a:schemeClr val="dk1"/>
                </a:solidFill>
                <a:latin typeface="Calibri"/>
                <a:ea typeface="Calibri"/>
                <a:cs typeface="Calibri"/>
                <a:sym typeface="Calibri"/>
              </a:rPr>
              <a:t> that has capability to process geospatial information.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145" name="Google Shape;14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6" name="Google Shape;146;p19"/>
          <p:cNvSpPr txBox="1"/>
          <p:nvPr/>
        </p:nvSpPr>
        <p:spPr>
          <a:xfrm>
            <a:off x="5970495" y="640865"/>
            <a:ext cx="5544670" cy="2150461"/>
          </a:xfrm>
          <a:prstGeom prst="rect">
            <a:avLst/>
          </a:prstGeom>
          <a:noFill/>
          <a:ln>
            <a:noFill/>
          </a:ln>
        </p:spPr>
        <p:txBody>
          <a:bodyPr anchorCtr="0" anchor="t" bIns="45700" lIns="91425" spcFirstLastPara="1" rIns="91425" wrap="square" tIns="45700">
            <a:noAutofit/>
          </a:bodyPr>
          <a:lstStyle/>
          <a:p>
            <a:pPr indent="-571500" lvl="0" marL="5715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Geography provides </a:t>
            </a:r>
            <a:r>
              <a:rPr b="1" i="0" lang="en-US" sz="2800" u="none" cap="none" strike="noStrike">
                <a:solidFill>
                  <a:schemeClr val="dk1"/>
                </a:solidFill>
                <a:latin typeface="Calibri"/>
                <a:ea typeface="Calibri"/>
                <a:cs typeface="Calibri"/>
                <a:sym typeface="Calibri"/>
              </a:rPr>
              <a:t>context/background</a:t>
            </a:r>
            <a:r>
              <a:rPr b="0" i="0" lang="en-US" sz="2800" u="none" cap="none" strike="noStrike">
                <a:solidFill>
                  <a:schemeClr val="dk1"/>
                </a:solidFill>
                <a:latin typeface="Calibri"/>
                <a:ea typeface="Calibri"/>
                <a:cs typeface="Calibri"/>
                <a:sym typeface="Calibri"/>
              </a:rPr>
              <a:t> to water related phenomena with </a:t>
            </a:r>
            <a:r>
              <a:rPr b="1" i="0" lang="en-US" sz="2800" u="none" cap="none" strike="noStrike">
                <a:solidFill>
                  <a:schemeClr val="dk1"/>
                </a:solidFill>
                <a:latin typeface="Calibri"/>
                <a:ea typeface="Calibri"/>
                <a:cs typeface="Calibri"/>
                <a:sym typeface="Calibri"/>
              </a:rPr>
              <a:t>geography exerting a massive influence</a:t>
            </a:r>
            <a:r>
              <a:rPr b="0" i="0" lang="en-US" sz="2800" u="none" cap="none" strike="noStrike">
                <a:solidFill>
                  <a:schemeClr val="dk1"/>
                </a:solidFill>
                <a:latin typeface="Calibri"/>
                <a:ea typeface="Calibri"/>
                <a:cs typeface="Calibri"/>
                <a:sym typeface="Calibri"/>
              </a:rPr>
              <a:t> to these phenomena. </a:t>
            </a:r>
            <a:endParaRPr b="0" i="0" sz="1400" u="none" cap="none" strike="noStrike">
              <a:solidFill>
                <a:srgbClr val="000000"/>
              </a:solidFill>
              <a:latin typeface="Arial"/>
              <a:ea typeface="Arial"/>
              <a:cs typeface="Arial"/>
              <a:sym typeface="Arial"/>
            </a:endParaRPr>
          </a:p>
        </p:txBody>
      </p:sp>
      <p:sp>
        <p:nvSpPr>
          <p:cNvPr id="147" name="Google Shape;147;p19"/>
          <p:cNvSpPr txBox="1"/>
          <p:nvPr/>
        </p:nvSpPr>
        <p:spPr>
          <a:xfrm>
            <a:off x="5999630" y="3464915"/>
            <a:ext cx="5221940" cy="2405927"/>
          </a:xfrm>
          <a:prstGeom prst="rect">
            <a:avLst/>
          </a:prstGeom>
          <a:noFill/>
          <a:ln>
            <a:noFill/>
          </a:ln>
        </p:spPr>
        <p:txBody>
          <a:bodyPr anchorCtr="0" anchor="t" bIns="45700" lIns="91425" spcFirstLastPara="1" rIns="91425" wrap="square" tIns="45700">
            <a:noAutofit/>
          </a:bodyPr>
          <a:lstStyle/>
          <a:p>
            <a:pPr indent="-571500" lvl="0" marL="5715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Utilizing the </a:t>
            </a:r>
            <a:r>
              <a:rPr b="1" i="0" lang="en-US" sz="2800" u="none" cap="none" strike="noStrike">
                <a:solidFill>
                  <a:schemeClr val="dk1"/>
                </a:solidFill>
                <a:latin typeface="Calibri"/>
                <a:ea typeface="Calibri"/>
                <a:cs typeface="Calibri"/>
                <a:sym typeface="Calibri"/>
              </a:rPr>
              <a:t>gallery of geospatial tools and techniques</a:t>
            </a:r>
            <a:r>
              <a:rPr b="0" i="0" lang="en-US" sz="2800" u="none" cap="none" strike="noStrike">
                <a:solidFill>
                  <a:schemeClr val="dk1"/>
                </a:solidFill>
                <a:latin typeface="Calibri"/>
                <a:ea typeface="Calibri"/>
                <a:cs typeface="Calibri"/>
                <a:sym typeface="Calibri"/>
              </a:rPr>
              <a:t> helps to efficiently process and better understand  water relevant phenomena.</a:t>
            </a:r>
            <a:endParaRPr b="0" i="0" sz="1400" u="none" cap="none" strike="noStrike">
              <a:solidFill>
                <a:srgbClr val="000000"/>
              </a:solidFill>
              <a:latin typeface="Arial"/>
              <a:ea typeface="Arial"/>
              <a:cs typeface="Arial"/>
              <a:sym typeface="Arial"/>
            </a:endParaRPr>
          </a:p>
        </p:txBody>
      </p:sp>
      <p:sp>
        <p:nvSpPr>
          <p:cNvPr id="148" name="Google Shape;148;p19"/>
          <p:cNvSpPr txBox="1"/>
          <p:nvPr/>
        </p:nvSpPr>
        <p:spPr>
          <a:xfrm>
            <a:off x="118240" y="719600"/>
            <a:ext cx="5585012" cy="198916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BFBFBF"/>
              </a:buClr>
              <a:buSzPts val="2800"/>
              <a:buFont typeface="Arial"/>
              <a:buNone/>
            </a:pPr>
            <a:r>
              <a:rPr b="1" i="0" lang="en-US" sz="2800" u="none" cap="none" strike="noStrike">
                <a:solidFill>
                  <a:srgbClr val="BFBFBF"/>
                </a:solidFill>
                <a:latin typeface="Cambria"/>
                <a:ea typeface="Cambria"/>
                <a:cs typeface="Cambria"/>
                <a:sym typeface="Cambria"/>
              </a:rPr>
              <a:t>Why informatics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BFBFBF"/>
              </a:buClr>
              <a:buSzPts val="2800"/>
              <a:buFont typeface="Arial"/>
              <a:buNone/>
            </a:pPr>
            <a:r>
              <a:rPr b="1" i="0" lang="en-US" sz="2800" u="none" cap="none" strike="noStrike">
                <a:solidFill>
                  <a:srgbClr val="BFBFBF"/>
                </a:solidFill>
                <a:latin typeface="Cambria"/>
                <a:ea typeface="Cambria"/>
                <a:cs typeface="Cambria"/>
                <a:sym typeface="Cambria"/>
              </a:rPr>
              <a:t>Why geo-informatics?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2E75B5"/>
              </a:buClr>
              <a:buSzPts val="3200"/>
              <a:buFont typeface="Arial"/>
              <a:buNone/>
            </a:pPr>
            <a:r>
              <a:rPr b="1" i="0" lang="en-US" sz="3200" u="none" cap="none" strike="noStrike">
                <a:solidFill>
                  <a:srgbClr val="2E75B5"/>
                </a:solidFill>
                <a:latin typeface="Cambria"/>
                <a:ea typeface="Cambria"/>
                <a:cs typeface="Cambria"/>
                <a:sym typeface="Cambria"/>
              </a:rPr>
              <a:t>Why geo-hydro-informatics</a:t>
            </a:r>
            <a:r>
              <a:rPr b="1" i="0" lang="en-US" sz="2800" u="none" cap="none" strike="noStrike">
                <a:solidFill>
                  <a:srgbClr val="2E75B5"/>
                </a:solidFill>
                <a:latin typeface="Cambria"/>
                <a:ea typeface="Cambria"/>
                <a:cs typeface="Cambria"/>
                <a:sym typeface="Cambria"/>
              </a:rPr>
              <a:t>?</a:t>
            </a:r>
            <a:endParaRPr b="1" i="0" sz="2800" u="none" cap="none" strike="noStrike">
              <a:solidFill>
                <a:srgbClr val="2E75B5"/>
              </a:solidFill>
              <a:latin typeface="Cambria"/>
              <a:ea typeface="Cambria"/>
              <a:cs typeface="Cambria"/>
              <a:sym typeface="Cambria"/>
            </a:endParaRPr>
          </a:p>
        </p:txBody>
      </p:sp>
      <p:pic>
        <p:nvPicPr>
          <p:cNvPr descr="Image result for influence of geography in hydrology" id="149" name="Google Shape;149;p19"/>
          <p:cNvPicPr preferRelativeResize="0"/>
          <p:nvPr/>
        </p:nvPicPr>
        <p:blipFill rotWithShape="1">
          <a:blip r:embed="rId3">
            <a:alphaModFix/>
          </a:blip>
          <a:srcRect b="0" l="0" r="0" t="0"/>
          <a:stretch/>
        </p:blipFill>
        <p:spPr>
          <a:xfrm>
            <a:off x="404262" y="2791326"/>
            <a:ext cx="4812632" cy="31540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Image result for puzzle" id="154" name="Google Shape;154;p20"/>
          <p:cNvPicPr preferRelativeResize="0"/>
          <p:nvPr/>
        </p:nvPicPr>
        <p:blipFill rotWithShape="1">
          <a:blip r:embed="rId3">
            <a:alphaModFix/>
          </a:blip>
          <a:srcRect b="26779" l="0" r="0" t="34357"/>
          <a:stretch/>
        </p:blipFill>
        <p:spPr>
          <a:xfrm>
            <a:off x="0" y="5144703"/>
            <a:ext cx="6066564" cy="1713297"/>
          </a:xfrm>
          <a:prstGeom prst="rect">
            <a:avLst/>
          </a:prstGeom>
          <a:noFill/>
          <a:ln>
            <a:noFill/>
          </a:ln>
        </p:spPr>
      </p:pic>
      <p:sp>
        <p:nvSpPr>
          <p:cNvPr id="155" name="Google Shape;155;p20"/>
          <p:cNvSpPr txBox="1"/>
          <p:nvPr>
            <p:ph idx="1" type="body"/>
          </p:nvPr>
        </p:nvSpPr>
        <p:spPr>
          <a:xfrm>
            <a:off x="51535" y="609432"/>
            <a:ext cx="12030056" cy="4398746"/>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i="1" lang="en-US" sz="1600"/>
              <a:t>Core 3: Geo-Hydro-Informatics for Land and Water Resources (2-0-2)</a:t>
            </a:r>
            <a:br>
              <a:rPr i="1" lang="en-US" sz="1600"/>
            </a:br>
            <a:r>
              <a:rPr lang="en-US" sz="1600"/>
              <a:t>Credit: 4 Hours Year/Semester: I/I</a:t>
            </a:r>
            <a:br>
              <a:rPr lang="en-US" sz="1600"/>
            </a:br>
            <a:r>
              <a:rPr lang="en-US" sz="1600"/>
              <a:t>Electromagnetic spectrum; Energy interactions; Platforms and remote sensing sensors: Photographic</a:t>
            </a:r>
            <a:br>
              <a:rPr lang="en-US" sz="1600"/>
            </a:br>
            <a:r>
              <a:rPr lang="en-US" sz="1600"/>
              <a:t>camera, scanners, earth resources satellites, active and passive microwave sensors; Digital image</a:t>
            </a:r>
            <a:br>
              <a:rPr lang="en-US" sz="1600"/>
            </a:br>
            <a:r>
              <a:rPr lang="en-US" sz="1600"/>
              <a:t>processing: Image rectification, image enhancement, image classification and accuracy, Image</a:t>
            </a:r>
            <a:br>
              <a:rPr lang="en-US" sz="1600"/>
            </a:br>
            <a:r>
              <a:rPr lang="en-US" sz="1600"/>
              <a:t>interpretation. Introduction to GIS; Map Projections and Coordinate Systems; GIS Data Formats: Vector</a:t>
            </a:r>
            <a:br>
              <a:rPr lang="en-US" sz="1600"/>
            </a:br>
            <a:r>
              <a:rPr lang="en-US" sz="1600"/>
              <a:t>and raster data, TIN; GIS Data Input: digitizing, remote sensing, field data and GPS; Spatial Analysis:</a:t>
            </a:r>
            <a:br>
              <a:rPr lang="en-US" sz="1600"/>
            </a:br>
            <a:r>
              <a:rPr lang="en-US" sz="1600"/>
              <a:t>Vector and raster analysis, measurement, query, statistical surfaces (DEM); Accuracy and Errors; GIS</a:t>
            </a:r>
            <a:br>
              <a:rPr lang="en-US" sz="1600"/>
            </a:br>
            <a:r>
              <a:rPr lang="en-US" sz="1600"/>
              <a:t>Output: Map functions in GIS, map design and elements; GPS Fundamentals: GPS system, accuracy and</a:t>
            </a:r>
            <a:br>
              <a:rPr lang="en-US" sz="1600"/>
            </a:br>
            <a:r>
              <a:rPr lang="en-US" sz="1600"/>
              <a:t>sources of error in GPS. Case Studies: RS and GIS application in land and water resources systems.</a:t>
            </a:r>
            <a:br>
              <a:rPr lang="en-US" sz="1600"/>
            </a:br>
            <a:r>
              <a:rPr b="1" lang="en-US" sz="1600"/>
              <a:t>Laboratory Works: </a:t>
            </a:r>
            <a:r>
              <a:rPr lang="en-US" sz="1600"/>
              <a:t>Digital database creation: point, line and polygon features; Data processing:</a:t>
            </a:r>
            <a:br>
              <a:rPr lang="en-US" sz="1600"/>
            </a:br>
            <a:r>
              <a:rPr lang="en-US" sz="1600"/>
              <a:t>dissolving and merging, clipping, intersection, union, buffering techniques; Spatial and attribute query;</a:t>
            </a:r>
            <a:br>
              <a:rPr lang="en-US" sz="1600"/>
            </a:br>
            <a:r>
              <a:rPr lang="en-US" sz="1600"/>
              <a:t>Spatial analysis and modeling; Digital terrain modeling; Application of GPS in field survey.</a:t>
            </a:r>
            <a:br>
              <a:rPr lang="en-US" sz="1600"/>
            </a:br>
            <a:r>
              <a:rPr b="1" lang="en-US" sz="1600"/>
              <a:t>Introduction to hydro-informatics: </a:t>
            </a:r>
            <a:r>
              <a:rPr lang="en-US" sz="1600"/>
              <a:t>Data-driven modeling for water systems, Model</a:t>
            </a:r>
            <a:br>
              <a:rPr lang="en-US" sz="1600"/>
            </a:br>
            <a:r>
              <a:rPr lang="en-US" sz="1600"/>
              <a:t>classification, Models overview, Modeling accuracy, Introduction to machine learning and</a:t>
            </a:r>
            <a:br>
              <a:rPr lang="en-US" sz="1600"/>
            </a:br>
            <a:r>
              <a:rPr lang="en-US" sz="1600"/>
              <a:t>artificial intelligence; </a:t>
            </a:r>
            <a:r>
              <a:rPr b="1" lang="en-US" sz="1600"/>
              <a:t>Hydro-informatics in water management</a:t>
            </a:r>
            <a:r>
              <a:rPr lang="en-US" sz="1600"/>
              <a:t>: Information and</a:t>
            </a:r>
            <a:br>
              <a:rPr lang="en-US" sz="1600"/>
            </a:br>
            <a:r>
              <a:rPr lang="en-US" sz="1600"/>
              <a:t>communication technologies applied in hydro-informatics, Acquisition and processing of input</a:t>
            </a:r>
            <a:br>
              <a:rPr lang="en-US" sz="1600"/>
            </a:br>
            <a:r>
              <a:rPr lang="en-US" sz="1600"/>
              <a:t>data, Simulation models, Processing of model’s output data; </a:t>
            </a:r>
            <a:r>
              <a:rPr b="1" lang="en-US" sz="1600"/>
              <a:t>Rainfall-Runoff models: </a:t>
            </a:r>
            <a:r>
              <a:rPr lang="en-US" sz="1600"/>
              <a:t>HEC-HMSAWBM; SWAT; Modeling of water flow in open channels and floodplains: HEC-RAS; Ground water flow modeling: Processing MODFLOW; Pipe system flow modeling: Pipe Flow</a:t>
            </a:r>
            <a:endParaRPr/>
          </a:p>
          <a:p>
            <a:pPr indent="-127000" lvl="0" marL="228600" rtl="0" algn="l">
              <a:lnSpc>
                <a:spcPct val="90000"/>
              </a:lnSpc>
              <a:spcBef>
                <a:spcPts val="1000"/>
              </a:spcBef>
              <a:spcAft>
                <a:spcPts val="0"/>
              </a:spcAft>
              <a:buClr>
                <a:schemeClr val="dk1"/>
              </a:buClr>
              <a:buSzPts val="1600"/>
              <a:buNone/>
            </a:pPr>
            <a:r>
              <a:t/>
            </a:r>
            <a:endParaRPr sz="1600"/>
          </a:p>
        </p:txBody>
      </p:sp>
      <p:sp>
        <p:nvSpPr>
          <p:cNvPr id="156" name="Google Shape;15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157" name="Google Shape;15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8" name="Google Shape;158;p20"/>
          <p:cNvSpPr txBox="1"/>
          <p:nvPr/>
        </p:nvSpPr>
        <p:spPr>
          <a:xfrm>
            <a:off x="243273" y="72783"/>
            <a:ext cx="7023847"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mbria"/>
                <a:ea typeface="Cambria"/>
                <a:cs typeface="Cambria"/>
                <a:sym typeface="Cambria"/>
              </a:rPr>
              <a:t>Course Outline</a:t>
            </a:r>
            <a:endParaRPr b="1" i="0" sz="3200" u="none" cap="none" strike="noStrike">
              <a:solidFill>
                <a:schemeClr val="dk1"/>
              </a:solidFill>
              <a:latin typeface="Cambria"/>
              <a:ea typeface="Cambria"/>
              <a:cs typeface="Cambria"/>
              <a:sym typeface="Cambria"/>
            </a:endParaRPr>
          </a:p>
        </p:txBody>
      </p:sp>
      <p:pic>
        <p:nvPicPr>
          <p:cNvPr descr="Image result for space" id="159" name="Google Shape;159;p20"/>
          <p:cNvPicPr preferRelativeResize="0"/>
          <p:nvPr/>
        </p:nvPicPr>
        <p:blipFill rotWithShape="1">
          <a:blip r:embed="rId4">
            <a:alphaModFix/>
          </a:blip>
          <a:srcRect b="20816" l="-604" r="603" t="36855"/>
          <a:stretch/>
        </p:blipFill>
        <p:spPr>
          <a:xfrm>
            <a:off x="6066565" y="5144703"/>
            <a:ext cx="6125436" cy="16832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idx="1" type="subTitle"/>
          </p:nvPr>
        </p:nvSpPr>
        <p:spPr>
          <a:xfrm>
            <a:off x="3962683" y="165437"/>
            <a:ext cx="3307977" cy="71744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A5A5A5"/>
              </a:buClr>
              <a:buSzPts val="3200"/>
              <a:buNone/>
            </a:pPr>
            <a:r>
              <a:rPr b="1" lang="en-US" sz="3200">
                <a:solidFill>
                  <a:srgbClr val="A5A5A5"/>
                </a:solidFill>
                <a:latin typeface="Cambria"/>
                <a:ea typeface="Cambria"/>
                <a:cs typeface="Cambria"/>
                <a:sym typeface="Cambria"/>
              </a:rPr>
              <a:t>Course Outline</a:t>
            </a:r>
            <a:endParaRPr b="1" sz="3200">
              <a:solidFill>
                <a:srgbClr val="A5A5A5"/>
              </a:solidFill>
              <a:latin typeface="Cambria"/>
              <a:ea typeface="Cambria"/>
              <a:cs typeface="Cambria"/>
              <a:sym typeface="Cambria"/>
            </a:endParaRPr>
          </a:p>
        </p:txBody>
      </p:sp>
      <p:sp>
        <p:nvSpPr>
          <p:cNvPr id="166" name="Google Shape;1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Session 1 Slide - Course Introduction - Geohydroinformatics for Land and Water Resources</a:t>
            </a:r>
            <a:endParaRPr/>
          </a:p>
        </p:txBody>
      </p:sp>
      <p:sp>
        <p:nvSpPr>
          <p:cNvPr id="167" name="Google Shape;1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8" name="Google Shape;168;p21"/>
          <p:cNvSpPr/>
          <p:nvPr/>
        </p:nvSpPr>
        <p:spPr>
          <a:xfrm>
            <a:off x="696106" y="882882"/>
            <a:ext cx="10366043" cy="110697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rPr b="1" i="0" lang="en-US" sz="3200" u="none" cap="none" strike="noStrike">
                <a:solidFill>
                  <a:srgbClr val="595959"/>
                </a:solidFill>
                <a:latin typeface="Cambria"/>
                <a:ea typeface="Cambria"/>
                <a:cs typeface="Cambria"/>
                <a:sym typeface="Cambria"/>
              </a:rPr>
              <a:t>Geo-Hydro-Informatics for Land and Water Resources </a:t>
            </a:r>
            <a:endParaRPr b="1" i="0" sz="3200" u="none" cap="none" strike="noStrike">
              <a:solidFill>
                <a:srgbClr val="595959"/>
              </a:solidFill>
              <a:latin typeface="Cambria"/>
              <a:ea typeface="Cambria"/>
              <a:cs typeface="Cambria"/>
              <a:sym typeface="Cambria"/>
            </a:endParaRPr>
          </a:p>
          <a:p>
            <a:pPr indent="0" lvl="0" marL="0" marR="0" rtl="0" algn="ctr">
              <a:lnSpc>
                <a:spcPct val="90000"/>
              </a:lnSpc>
              <a:spcBef>
                <a:spcPts val="1000"/>
              </a:spcBef>
              <a:spcAft>
                <a:spcPts val="0"/>
              </a:spcAft>
              <a:buClr>
                <a:srgbClr val="000000"/>
              </a:buClr>
              <a:buSzPts val="3200"/>
              <a:buFont typeface="Arial"/>
              <a:buNone/>
            </a:pPr>
            <a:r>
              <a:rPr b="1" i="0" lang="en-US" sz="3200" u="none" cap="none" strike="noStrike">
                <a:solidFill>
                  <a:srgbClr val="595959"/>
                </a:solidFill>
                <a:latin typeface="Cambria"/>
                <a:ea typeface="Cambria"/>
                <a:cs typeface="Cambria"/>
                <a:sym typeface="Cambria"/>
              </a:rPr>
              <a:t>(2-0-2)</a:t>
            </a:r>
            <a:endParaRPr b="0" i="0" sz="1400" u="none" cap="none" strike="noStrike">
              <a:solidFill>
                <a:srgbClr val="000000"/>
              </a:solidFill>
              <a:latin typeface="Arial"/>
              <a:ea typeface="Arial"/>
              <a:cs typeface="Arial"/>
              <a:sym typeface="Arial"/>
            </a:endParaRPr>
          </a:p>
        </p:txBody>
      </p:sp>
      <p:sp>
        <p:nvSpPr>
          <p:cNvPr id="169" name="Google Shape;169;p21"/>
          <p:cNvSpPr/>
          <p:nvPr/>
        </p:nvSpPr>
        <p:spPr>
          <a:xfrm>
            <a:off x="408353" y="2595311"/>
            <a:ext cx="6531461" cy="4893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7000"/>
              </a:lnSpc>
              <a:spcBef>
                <a:spcPts val="0"/>
              </a:spcBef>
              <a:spcAft>
                <a:spcPts val="0"/>
              </a:spcAft>
              <a:buClr>
                <a:srgbClr val="2E75B5"/>
              </a:buClr>
              <a:buSzPts val="2600"/>
              <a:buFont typeface="Calibri"/>
              <a:buAutoNum type="arabicPeriod"/>
            </a:pPr>
            <a:r>
              <a:rPr b="1" i="0" lang="en-US" sz="2600" u="none" cap="none" strike="noStrike">
                <a:solidFill>
                  <a:srgbClr val="2E75B5"/>
                </a:solidFill>
                <a:latin typeface="Helvetica Neue"/>
                <a:ea typeface="Helvetica Neue"/>
                <a:cs typeface="Helvetica Neue"/>
                <a:sym typeface="Helvetica Neue"/>
              </a:rPr>
              <a:t>Geographical Information System</a:t>
            </a:r>
            <a:endParaRPr b="1" i="0" sz="2600" u="none" cap="none" strike="noStrike">
              <a:solidFill>
                <a:srgbClr val="2E75B5"/>
              </a:solidFill>
              <a:latin typeface="Helvetica Neue"/>
              <a:ea typeface="Helvetica Neue"/>
              <a:cs typeface="Helvetica Neue"/>
              <a:sym typeface="Helvetica Neue"/>
            </a:endParaRPr>
          </a:p>
        </p:txBody>
      </p:sp>
      <p:sp>
        <p:nvSpPr>
          <p:cNvPr id="170" name="Google Shape;170;p21"/>
          <p:cNvSpPr/>
          <p:nvPr/>
        </p:nvSpPr>
        <p:spPr>
          <a:xfrm>
            <a:off x="471424" y="3234827"/>
            <a:ext cx="3171061" cy="48936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2. Remote Sensing</a:t>
            </a:r>
            <a:endParaRPr b="1" i="0" sz="2600" u="none" cap="none" strike="noStrike">
              <a:solidFill>
                <a:srgbClr val="2E75B5"/>
              </a:solidFill>
              <a:latin typeface="Helvetica Neue"/>
              <a:ea typeface="Helvetica Neue"/>
              <a:cs typeface="Helvetica Neue"/>
              <a:sym typeface="Helvetica Neue"/>
            </a:endParaRPr>
          </a:p>
        </p:txBody>
      </p:sp>
      <p:sp>
        <p:nvSpPr>
          <p:cNvPr id="171" name="Google Shape;171;p21"/>
          <p:cNvSpPr/>
          <p:nvPr/>
        </p:nvSpPr>
        <p:spPr>
          <a:xfrm>
            <a:off x="471424" y="3913542"/>
            <a:ext cx="1261884" cy="48936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3. GPS</a:t>
            </a:r>
            <a:endParaRPr b="1" i="0" sz="2600" u="none" cap="none" strike="noStrike">
              <a:solidFill>
                <a:srgbClr val="2E75B5"/>
              </a:solidFill>
              <a:latin typeface="Helvetica Neue"/>
              <a:ea typeface="Helvetica Neue"/>
              <a:cs typeface="Helvetica Neue"/>
              <a:sym typeface="Helvetica Neue"/>
            </a:endParaRPr>
          </a:p>
        </p:txBody>
      </p:sp>
      <p:sp>
        <p:nvSpPr>
          <p:cNvPr id="172" name="Google Shape;172;p21"/>
          <p:cNvSpPr/>
          <p:nvPr/>
        </p:nvSpPr>
        <p:spPr>
          <a:xfrm>
            <a:off x="471424" y="4551713"/>
            <a:ext cx="2653290" cy="48936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4. Case Studies</a:t>
            </a:r>
            <a:endParaRPr b="1" i="0" sz="2600" u="none" cap="none" strike="noStrike">
              <a:solidFill>
                <a:srgbClr val="2E75B5"/>
              </a:solidFill>
              <a:latin typeface="Helvetica Neue"/>
              <a:ea typeface="Helvetica Neue"/>
              <a:cs typeface="Helvetica Neue"/>
              <a:sym typeface="Helvetica Neue"/>
            </a:endParaRPr>
          </a:p>
        </p:txBody>
      </p:sp>
      <p:sp>
        <p:nvSpPr>
          <p:cNvPr id="173" name="Google Shape;173;p21"/>
          <p:cNvSpPr/>
          <p:nvPr/>
        </p:nvSpPr>
        <p:spPr>
          <a:xfrm>
            <a:off x="425724" y="5230428"/>
            <a:ext cx="3498458" cy="48936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5. Laboratory Works</a:t>
            </a:r>
            <a:r>
              <a:rPr b="0" i="0" lang="en-US" sz="2600" u="none" cap="none" strike="noStrike">
                <a:solidFill>
                  <a:srgbClr val="2E75B5"/>
                </a:solidFill>
                <a:latin typeface="Helvetica Neue"/>
                <a:ea typeface="Helvetica Neue"/>
                <a:cs typeface="Helvetica Neue"/>
                <a:sym typeface="Helvetica Neue"/>
              </a:rPr>
              <a:t> </a:t>
            </a:r>
            <a:endParaRPr b="1" i="0" sz="2600" u="none" cap="none" strike="noStrike">
              <a:solidFill>
                <a:srgbClr val="2E75B5"/>
              </a:solidFill>
              <a:latin typeface="Helvetica Neue"/>
              <a:ea typeface="Helvetica Neue"/>
              <a:cs typeface="Helvetica Neue"/>
              <a:sym typeface="Helvetica Neue"/>
            </a:endParaRPr>
          </a:p>
        </p:txBody>
      </p:sp>
      <p:sp>
        <p:nvSpPr>
          <p:cNvPr id="174" name="Google Shape;174;p21"/>
          <p:cNvSpPr/>
          <p:nvPr/>
        </p:nvSpPr>
        <p:spPr>
          <a:xfrm>
            <a:off x="4829973" y="4291482"/>
            <a:ext cx="5929828" cy="48936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6. Introduction to hydro-informatics </a:t>
            </a:r>
            <a:endParaRPr b="1" i="0" sz="2600" u="none" cap="none" strike="noStrike">
              <a:solidFill>
                <a:srgbClr val="2E75B5"/>
              </a:solidFill>
              <a:latin typeface="Helvetica Neue"/>
              <a:ea typeface="Helvetica Neue"/>
              <a:cs typeface="Helvetica Neue"/>
              <a:sym typeface="Helvetica Neue"/>
            </a:endParaRPr>
          </a:p>
        </p:txBody>
      </p:sp>
      <p:sp>
        <p:nvSpPr>
          <p:cNvPr id="175" name="Google Shape;175;p21"/>
          <p:cNvSpPr/>
          <p:nvPr/>
        </p:nvSpPr>
        <p:spPr>
          <a:xfrm>
            <a:off x="4829973" y="4990675"/>
            <a:ext cx="6934912"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2E75B5"/>
                </a:solidFill>
                <a:latin typeface="Helvetica Neue"/>
                <a:ea typeface="Helvetica Neue"/>
                <a:cs typeface="Helvetica Neue"/>
                <a:sym typeface="Helvetica Neue"/>
              </a:rPr>
              <a:t>7. Hydro-informatics in water management</a:t>
            </a:r>
            <a:endParaRPr b="1" i="0" sz="2600" u="none" cap="none" strike="noStrike">
              <a:solidFill>
                <a:srgbClr val="2E75B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