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8" r:id="rId6"/>
    <p:sldId id="262" r:id="rId7"/>
    <p:sldId id="272" r:id="rId8"/>
    <p:sldId id="273" r:id="rId9"/>
    <p:sldId id="278" r:id="rId10"/>
    <p:sldId id="274" r:id="rId11"/>
    <p:sldId id="276" r:id="rId12"/>
    <p:sldId id="275" r:id="rId13"/>
    <p:sldId id="277" r:id="rId14"/>
    <p:sldId id="280" r:id="rId15"/>
    <p:sldId id="279" r:id="rId16"/>
    <p:sldId id="283" r:id="rId17"/>
    <p:sldId id="284" r:id="rId18"/>
    <p:sldId id="281" r:id="rId19"/>
    <p:sldId id="282" r:id="rId20"/>
    <p:sldId id="266" r:id="rId21"/>
    <p:sldId id="265"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D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0704" autoAdjust="0"/>
  </p:normalViewPr>
  <p:slideViewPr>
    <p:cSldViewPr snapToGrid="0">
      <p:cViewPr varScale="1">
        <p:scale>
          <a:sx n="104" d="100"/>
          <a:sy n="104" d="100"/>
        </p:scale>
        <p:origin x="144" y="2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28/11/2022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28/11/2022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F2A48E1E-C872-4D01-91F6-7EB5B6AF47B0}" type="datetimeyyyy">
              <a:rPr lang="en-US" smtClean="0"/>
              <a:t>2022</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Suicides in Greece</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008E8D9F-6896-4961-98DB-E04D796FBF62}" type="datetimeyyyy">
              <a:rPr lang="en-US" smtClean="0"/>
              <a:t>2022</a:t>
            </a:fld>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Suicides in Greece</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28B33F65-D016-48D0-BCBB-87A8BA26A33C}" type="datetimeyyyy">
              <a:rPr lang="en-US" smtClean="0"/>
              <a:t>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Suicides in Greece</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6AFFD898-AF9F-41D0-9AB8-3572B1350CFD}" type="datetimeyyyy">
              <a:rPr lang="en-US" smtClean="0"/>
              <a:t>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Suicides in Greece</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B9484BB0-B093-4FA3-A5FE-34A0001A2727}" type="datetimeyyyy">
              <a:rPr lang="en-US" smtClean="0"/>
              <a:t>2022</a:t>
            </a:fld>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Suicides in Greece</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4DD48C05-D1DC-43BC-920E-EB7833EEE9A6}" type="datetimeyyyy">
              <a:rPr lang="en-US" smtClean="0"/>
              <a:t>2022</a:t>
            </a:fld>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Suicides in Greece</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F3FD149F-AF8E-4B56-B7FC-BCE8489AE5D9}" type="datetimeyyyy">
              <a:rPr lang="en-US" smtClean="0"/>
              <a:t>2022</a:t>
            </a:fld>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Suicides in Greece</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fld id="{B00E7551-6084-4F17-B474-1EEEFF1BD943}" type="datetimeyyyy">
              <a:rPr lang="en-US" smtClean="0"/>
              <a:t>2022</a:t>
            </a:fld>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Suicides in Greece</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CF6990B5-6DB7-4E7F-B864-45B194ED60C5}" type="datetimeyyyy">
              <a:rPr lang="en-US" smtClean="0"/>
              <a:t>2022</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Suicides in Greece</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A9F6EAC0-60A8-4F0B-8F7A-BDCF707D1B54}" type="datetimeyyyy">
              <a:rPr lang="en-US" smtClean="0"/>
              <a:t>2022</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Suicides in Greece</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fld id="{42947C38-CDED-4973-9476-51C61DAA912A}" type="datetimeyyyy">
              <a:rPr lang="en-US" smtClean="0"/>
              <a:t>2022</a:t>
            </a:fld>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Suicides in Greece</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30195960-300D-41AC-83AA-AF5888AE0EFA}" type="datetimeyyyy">
              <a:rPr lang="en-US" smtClean="0"/>
              <a:t>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Suicides in Greece</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B5C139B9-0853-4B52-A87C-0C6A85743306}" type="datetimeyyyy">
              <a:rPr lang="en-US" smtClean="0"/>
              <a:t>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Suicides in Greece</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55A07-50D6-4CAB-86B7-D0CDC54ED374}" type="datetimeyyyy">
              <a:rPr lang="en-US" smtClean="0"/>
              <a:t>2022</a:t>
            </a:fld>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Suicides in Greece</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https://ec.europa.eu/eurostat/databrowser/explore/all/all_themes?lang=en&amp;display=list&amp;sort=category"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suicides in Greece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Georgios </a:t>
            </a:r>
            <a:r>
              <a:rPr lang="en-US" dirty="0" err="1"/>
              <a:t>Chalkiopoulos</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FF672C4E-D21E-4CA6-B4ED-07EE70CF37BB}"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9180608" cy="584775"/>
          </a:xfrm>
          <a:prstGeom prst="rect">
            <a:avLst/>
          </a:prstGeom>
          <a:noFill/>
        </p:spPr>
        <p:txBody>
          <a:bodyPr wrap="square" rtlCol="0">
            <a:spAutoFit/>
          </a:bodyPr>
          <a:lstStyle/>
          <a:p>
            <a:r>
              <a:rPr lang="en-US" sz="3200" dirty="0"/>
              <a:t>Historical data: Mortality rate vs GDP in Greece</a:t>
            </a:r>
          </a:p>
        </p:txBody>
      </p:sp>
      <p:pic>
        <p:nvPicPr>
          <p:cNvPr id="3" name="Picture 2">
            <a:extLst>
              <a:ext uri="{FF2B5EF4-FFF2-40B4-BE49-F238E27FC236}">
                <a16:creationId xmlns:a16="http://schemas.microsoft.com/office/drawing/2014/main" id="{CB6B0AD6-61E8-B49C-E3AC-E2D5713A4660}"/>
              </a:ext>
            </a:extLst>
          </p:cNvPr>
          <p:cNvPicPr>
            <a:picLocks noChangeAspect="1"/>
          </p:cNvPicPr>
          <p:nvPr/>
        </p:nvPicPr>
        <p:blipFill>
          <a:blip r:embed="rId2"/>
          <a:srcRect/>
          <a:stretch/>
        </p:blipFill>
        <p:spPr>
          <a:xfrm>
            <a:off x="1462120" y="1422307"/>
            <a:ext cx="5152959" cy="4934043"/>
          </a:xfrm>
          <a:prstGeom prst="rect">
            <a:avLst/>
          </a:prstGeom>
        </p:spPr>
      </p:pic>
      <p:sp>
        <p:nvSpPr>
          <p:cNvPr id="4" name="TextBox 3">
            <a:extLst>
              <a:ext uri="{FF2B5EF4-FFF2-40B4-BE49-F238E27FC236}">
                <a16:creationId xmlns:a16="http://schemas.microsoft.com/office/drawing/2014/main" id="{BB47F595-836F-3FD4-3323-7C78CD1C2880}"/>
              </a:ext>
            </a:extLst>
          </p:cNvPr>
          <p:cNvSpPr txBox="1"/>
          <p:nvPr/>
        </p:nvSpPr>
        <p:spPr>
          <a:xfrm>
            <a:off x="8007928" y="2124364"/>
            <a:ext cx="35652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looks like the situation in Greece after 2010 has an impact on the suicide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2010, that the GDP increased and Greece went through a crisis, the suicide rate drastically increased </a:t>
            </a:r>
          </a:p>
        </p:txBody>
      </p:sp>
    </p:spTree>
    <p:extLst>
      <p:ext uri="{BB962C8B-B14F-4D97-AF65-F5344CB8AC3E}">
        <p14:creationId xmlns:p14="http://schemas.microsoft.com/office/powerpoint/2010/main" val="202720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Gender and age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normAutofit/>
          </a:bodyPr>
          <a:lstStyle/>
          <a:p>
            <a:r>
              <a:rPr lang="en-US" dirty="0"/>
              <a:t>Differences between age and gender groups*</a:t>
            </a:r>
          </a:p>
        </p:txBody>
      </p:sp>
      <p:sp>
        <p:nvSpPr>
          <p:cNvPr id="4" name="TextBox 3">
            <a:extLst>
              <a:ext uri="{FF2B5EF4-FFF2-40B4-BE49-F238E27FC236}">
                <a16:creationId xmlns:a16="http://schemas.microsoft.com/office/drawing/2014/main" id="{72D4FFFC-B060-82D8-725A-CB7ECF7913FB}"/>
              </a:ext>
            </a:extLst>
          </p:cNvPr>
          <p:cNvSpPr txBox="1"/>
          <p:nvPr/>
        </p:nvSpPr>
        <p:spPr>
          <a:xfrm>
            <a:off x="153824" y="6563170"/>
            <a:ext cx="5204389" cy="276999"/>
          </a:xfrm>
          <a:prstGeom prst="rect">
            <a:avLst/>
          </a:prstGeom>
          <a:noFill/>
        </p:spPr>
        <p:txBody>
          <a:bodyPr wrap="square" rtlCol="0">
            <a:spAutoFit/>
          </a:bodyPr>
          <a:lstStyle/>
          <a:p>
            <a:r>
              <a:rPr lang="en-US" sz="1200" dirty="0">
                <a:solidFill>
                  <a:schemeClr val="bg1">
                    <a:lumMod val="65000"/>
                  </a:schemeClr>
                </a:solidFill>
              </a:rPr>
              <a:t>*2011-2019 period</a:t>
            </a:r>
          </a:p>
        </p:txBody>
      </p:sp>
    </p:spTree>
    <p:extLst>
      <p:ext uri="{BB962C8B-B14F-4D97-AF65-F5344CB8AC3E}">
        <p14:creationId xmlns:p14="http://schemas.microsoft.com/office/powerpoint/2010/main" val="108510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FF672C4E-D21E-4CA6-B4ED-07EE70CF37BB}"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9180608" cy="584775"/>
          </a:xfrm>
          <a:prstGeom prst="rect">
            <a:avLst/>
          </a:prstGeom>
          <a:noFill/>
        </p:spPr>
        <p:txBody>
          <a:bodyPr wrap="square" rtlCol="0">
            <a:spAutoFit/>
          </a:bodyPr>
          <a:lstStyle/>
          <a:p>
            <a:r>
              <a:rPr lang="en-US" sz="3200" dirty="0"/>
              <a:t>Gender and age: Suicide Rate Europe and Greece</a:t>
            </a:r>
          </a:p>
        </p:txBody>
      </p:sp>
      <p:sp>
        <p:nvSpPr>
          <p:cNvPr id="4" name="TextBox 3">
            <a:extLst>
              <a:ext uri="{FF2B5EF4-FFF2-40B4-BE49-F238E27FC236}">
                <a16:creationId xmlns:a16="http://schemas.microsoft.com/office/drawing/2014/main" id="{BB47F595-836F-3FD4-3323-7C78CD1C2880}"/>
              </a:ext>
            </a:extLst>
          </p:cNvPr>
          <p:cNvSpPr txBox="1"/>
          <p:nvPr/>
        </p:nvSpPr>
        <p:spPr>
          <a:xfrm>
            <a:off x="8007928" y="2124364"/>
            <a:ext cx="35652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Greece follows the same pattern as the rest of Europe: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people commit suicide in the “Over 65” age group and</a:t>
            </a:r>
          </a:p>
          <a:p>
            <a:pPr marL="285750" indent="-285750">
              <a:buFont typeface="Arial" panose="020B0604020202020204" pitchFamily="34" charset="0"/>
              <a:buChar char="•"/>
            </a:pPr>
            <a:r>
              <a:rPr lang="en-US" dirty="0"/>
              <a:t>Male suicide rate is higher compared to Female</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4AA0480-1BF9-69CA-F271-2E30483890CB}"/>
              </a:ext>
            </a:extLst>
          </p:cNvPr>
          <p:cNvPicPr>
            <a:picLocks noChangeAspect="1"/>
          </p:cNvPicPr>
          <p:nvPr/>
        </p:nvPicPr>
        <p:blipFill>
          <a:blip r:embed="rId2"/>
          <a:srcRect/>
          <a:stretch/>
        </p:blipFill>
        <p:spPr>
          <a:xfrm>
            <a:off x="776574" y="1527176"/>
            <a:ext cx="7035360" cy="4692650"/>
          </a:xfrm>
          <a:prstGeom prst="rect">
            <a:avLst/>
          </a:prstGeom>
        </p:spPr>
      </p:pic>
    </p:spTree>
    <p:extLst>
      <p:ext uri="{BB962C8B-B14F-4D97-AF65-F5344CB8AC3E}">
        <p14:creationId xmlns:p14="http://schemas.microsoft.com/office/powerpoint/2010/main" val="102919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FF672C4E-D21E-4CA6-B4ED-07EE70CF37BB}"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10543872" cy="584775"/>
          </a:xfrm>
          <a:prstGeom prst="rect">
            <a:avLst/>
          </a:prstGeom>
          <a:noFill/>
        </p:spPr>
        <p:txBody>
          <a:bodyPr wrap="square" rtlCol="0">
            <a:spAutoFit/>
          </a:bodyPr>
          <a:lstStyle/>
          <a:p>
            <a:r>
              <a:rPr lang="en-US" sz="3200" dirty="0"/>
              <a:t>Gender and age: Suicide Rate in Greece 2011 vs 2019</a:t>
            </a:r>
          </a:p>
        </p:txBody>
      </p:sp>
      <p:sp>
        <p:nvSpPr>
          <p:cNvPr id="4" name="TextBox 3">
            <a:extLst>
              <a:ext uri="{FF2B5EF4-FFF2-40B4-BE49-F238E27FC236}">
                <a16:creationId xmlns:a16="http://schemas.microsoft.com/office/drawing/2014/main" id="{BB47F595-836F-3FD4-3323-7C78CD1C2880}"/>
              </a:ext>
            </a:extLst>
          </p:cNvPr>
          <p:cNvSpPr txBox="1"/>
          <p:nvPr/>
        </p:nvSpPr>
        <p:spPr>
          <a:xfrm>
            <a:off x="8007928" y="2124364"/>
            <a:ext cx="35652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All countries in Europe have decreased the suicide rate from 2011 to 2019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Greece has seen a significant increase in Males over 65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5% quantiles have been excluded for the graph</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4AA0480-1BF9-69CA-F271-2E30483890CB}"/>
              </a:ext>
            </a:extLst>
          </p:cNvPr>
          <p:cNvPicPr>
            <a:picLocks noChangeAspect="1"/>
          </p:cNvPicPr>
          <p:nvPr/>
        </p:nvPicPr>
        <p:blipFill>
          <a:blip r:embed="rId2"/>
          <a:srcRect/>
          <a:stretch/>
        </p:blipFill>
        <p:spPr>
          <a:xfrm>
            <a:off x="776574" y="1527176"/>
            <a:ext cx="7035360" cy="4692650"/>
          </a:xfrm>
          <a:prstGeom prst="rect">
            <a:avLst/>
          </a:prstGeom>
        </p:spPr>
      </p:pic>
    </p:spTree>
    <p:extLst>
      <p:ext uri="{BB962C8B-B14F-4D97-AF65-F5344CB8AC3E}">
        <p14:creationId xmlns:p14="http://schemas.microsoft.com/office/powerpoint/2010/main" val="318819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FF672C4E-D21E-4CA6-B4ED-07EE70CF37BB}"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10543872" cy="584775"/>
          </a:xfrm>
          <a:prstGeom prst="rect">
            <a:avLst/>
          </a:prstGeom>
          <a:noFill/>
        </p:spPr>
        <p:txBody>
          <a:bodyPr wrap="square" rtlCol="0">
            <a:spAutoFit/>
          </a:bodyPr>
          <a:lstStyle/>
          <a:p>
            <a:r>
              <a:rPr lang="en-US" sz="3200" dirty="0"/>
              <a:t>Gender and age: Greece Males vs Females 2011-2019</a:t>
            </a:r>
          </a:p>
        </p:txBody>
      </p:sp>
      <p:sp>
        <p:nvSpPr>
          <p:cNvPr id="4" name="TextBox 3">
            <a:extLst>
              <a:ext uri="{FF2B5EF4-FFF2-40B4-BE49-F238E27FC236}">
                <a16:creationId xmlns:a16="http://schemas.microsoft.com/office/drawing/2014/main" id="{BB47F595-836F-3FD4-3323-7C78CD1C2880}"/>
              </a:ext>
            </a:extLst>
          </p:cNvPr>
          <p:cNvSpPr txBox="1"/>
          <p:nvPr/>
        </p:nvSpPr>
        <p:spPr>
          <a:xfrm>
            <a:off x="8007928" y="2124364"/>
            <a:ext cx="356523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Both Males and females follow the same pattern per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difference is constant over the years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4AA0480-1BF9-69CA-F271-2E30483890CB}"/>
              </a:ext>
            </a:extLst>
          </p:cNvPr>
          <p:cNvPicPr>
            <a:picLocks noChangeAspect="1"/>
          </p:cNvPicPr>
          <p:nvPr/>
        </p:nvPicPr>
        <p:blipFill>
          <a:blip r:embed="rId2"/>
          <a:srcRect/>
          <a:stretch/>
        </p:blipFill>
        <p:spPr>
          <a:xfrm>
            <a:off x="776574" y="1527176"/>
            <a:ext cx="7035360" cy="4692649"/>
          </a:xfrm>
          <a:prstGeom prst="rect">
            <a:avLst/>
          </a:prstGeom>
        </p:spPr>
      </p:pic>
    </p:spTree>
    <p:extLst>
      <p:ext uri="{BB962C8B-B14F-4D97-AF65-F5344CB8AC3E}">
        <p14:creationId xmlns:p14="http://schemas.microsoft.com/office/powerpoint/2010/main" val="79260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sz="3200" dirty="0"/>
              <a:t>GDP &amp; suicide RATE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normAutofit/>
          </a:bodyPr>
          <a:lstStyle/>
          <a:p>
            <a:r>
              <a:rPr lang="en-US" dirty="0"/>
              <a:t>Correlation between </a:t>
            </a:r>
            <a:r>
              <a:rPr lang="en-US" sz="1600" dirty="0"/>
              <a:t>GDP &amp; suicide RATE</a:t>
            </a:r>
            <a:r>
              <a:rPr lang="en-US" dirty="0"/>
              <a:t>*</a:t>
            </a:r>
          </a:p>
        </p:txBody>
      </p:sp>
      <p:sp>
        <p:nvSpPr>
          <p:cNvPr id="4" name="TextBox 3">
            <a:extLst>
              <a:ext uri="{FF2B5EF4-FFF2-40B4-BE49-F238E27FC236}">
                <a16:creationId xmlns:a16="http://schemas.microsoft.com/office/drawing/2014/main" id="{72D4FFFC-B060-82D8-725A-CB7ECF7913FB}"/>
              </a:ext>
            </a:extLst>
          </p:cNvPr>
          <p:cNvSpPr txBox="1"/>
          <p:nvPr/>
        </p:nvSpPr>
        <p:spPr>
          <a:xfrm>
            <a:off x="153824" y="6563170"/>
            <a:ext cx="5204389" cy="276999"/>
          </a:xfrm>
          <a:prstGeom prst="rect">
            <a:avLst/>
          </a:prstGeom>
          <a:noFill/>
        </p:spPr>
        <p:txBody>
          <a:bodyPr wrap="square" rtlCol="0">
            <a:spAutoFit/>
          </a:bodyPr>
          <a:lstStyle/>
          <a:p>
            <a:r>
              <a:rPr lang="en-US" sz="1200" dirty="0">
                <a:solidFill>
                  <a:schemeClr val="bg1">
                    <a:lumMod val="65000"/>
                  </a:schemeClr>
                </a:solidFill>
              </a:rPr>
              <a:t>*2000-2019 period</a:t>
            </a:r>
          </a:p>
        </p:txBody>
      </p:sp>
    </p:spTree>
    <p:extLst>
      <p:ext uri="{BB962C8B-B14F-4D97-AF65-F5344CB8AC3E}">
        <p14:creationId xmlns:p14="http://schemas.microsoft.com/office/powerpoint/2010/main" val="325786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FF672C4E-D21E-4CA6-B4ED-07EE70CF37BB}"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9180608" cy="584775"/>
          </a:xfrm>
          <a:prstGeom prst="rect">
            <a:avLst/>
          </a:prstGeom>
          <a:noFill/>
        </p:spPr>
        <p:txBody>
          <a:bodyPr wrap="square" rtlCol="0">
            <a:spAutoFit/>
          </a:bodyPr>
          <a:lstStyle/>
          <a:p>
            <a:r>
              <a:rPr lang="en-US" sz="3200" dirty="0"/>
              <a:t>GDP &amp; Suicide Rate: Country wealth and Suicides</a:t>
            </a:r>
          </a:p>
        </p:txBody>
      </p:sp>
      <p:sp>
        <p:nvSpPr>
          <p:cNvPr id="4" name="TextBox 3">
            <a:extLst>
              <a:ext uri="{FF2B5EF4-FFF2-40B4-BE49-F238E27FC236}">
                <a16:creationId xmlns:a16="http://schemas.microsoft.com/office/drawing/2014/main" id="{BB47F595-836F-3FD4-3323-7C78CD1C2880}"/>
              </a:ext>
            </a:extLst>
          </p:cNvPr>
          <p:cNvSpPr txBox="1"/>
          <p:nvPr/>
        </p:nvSpPr>
        <p:spPr>
          <a:xfrm>
            <a:off x="8007928" y="2124364"/>
            <a:ext cx="356523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It seems that the wealthier countries have a higher suicide rate compared to less wealthy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variables seem to be correlated</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4AA0480-1BF9-69CA-F271-2E30483890CB}"/>
              </a:ext>
            </a:extLst>
          </p:cNvPr>
          <p:cNvPicPr>
            <a:picLocks noChangeAspect="1"/>
          </p:cNvPicPr>
          <p:nvPr/>
        </p:nvPicPr>
        <p:blipFill>
          <a:blip r:embed="rId2"/>
          <a:srcRect/>
          <a:stretch/>
        </p:blipFill>
        <p:spPr>
          <a:xfrm>
            <a:off x="1506864" y="1527176"/>
            <a:ext cx="5574781" cy="4692650"/>
          </a:xfrm>
          <a:prstGeom prst="rect">
            <a:avLst/>
          </a:prstGeom>
        </p:spPr>
      </p:pic>
    </p:spTree>
    <p:extLst>
      <p:ext uri="{BB962C8B-B14F-4D97-AF65-F5344CB8AC3E}">
        <p14:creationId xmlns:p14="http://schemas.microsoft.com/office/powerpoint/2010/main" val="248314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3"/>
            <a:ext cx="5111750" cy="1973409"/>
          </a:xfrm>
        </p:spPr>
        <p:txBody>
          <a:bodyPr>
            <a:normAutofit lnSpcReduction="10000"/>
          </a:bodyPr>
          <a:lstStyle/>
          <a:p>
            <a:r>
              <a:rPr lang="en-US" dirty="0"/>
              <a:t>While suicides have been on the decrease in Europe, Greece has seen an increase, which started after 2010. </a:t>
            </a:r>
          </a:p>
          <a:p>
            <a:r>
              <a:rPr lang="en-US" dirty="0"/>
              <a:t>The biggest increase was observed amongst men above 65, while, even in the lower age groups, men have a higher suicide rate than women.</a:t>
            </a:r>
          </a:p>
          <a:p>
            <a:r>
              <a:rPr lang="en-US" dirty="0"/>
              <a:t>Nevertheless, Greece has still one of the lowest suicide rates in Europe but should take measures to stop the increasing rate.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fld id="{ED9655C2-14A2-4E96-9FF4-5A2B63F68490}" type="datetimeyyyy">
              <a:rPr lang="en-US" smtClean="0"/>
              <a:t>2022</a:t>
            </a:fld>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5" y="2809875"/>
            <a:ext cx="6696074" cy="1909763"/>
          </a:xfrm>
        </p:spPr>
        <p:txBody>
          <a:bodyPr>
            <a:normAutofit fontScale="90000"/>
          </a:bodyPr>
          <a:lstStyle/>
          <a:p>
            <a:r>
              <a:rPr lang="en-US" dirty="0"/>
              <a:t>Don’t underestimate your value in the world. You owe it to yourself — and to your family — to look at every possible alternative.​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Jordan Peterson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fld id="{5704FFD2-B908-4ED5-B18E-DB020F219F9C}" type="datetimeyyyy">
              <a:rPr lang="en-US" smtClean="0"/>
              <a:t>2022</a:t>
            </a:fld>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Suicides in Greece</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Georgios </a:t>
            </a:r>
            <a:r>
              <a:rPr lang="en-US" dirty="0" err="1"/>
              <a:t>Chalkiopoulos</a:t>
            </a:r>
            <a:endParaRPr lang="en-US" dirty="0"/>
          </a:p>
          <a:p>
            <a:r>
              <a:rPr lang="en-US" dirty="0"/>
              <a:t>gchalkiopoulos@aueb.gr</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fld id="{B3AEAA86-B881-441F-BE07-6CD90A1684C7}" type="datetimeyyyy">
              <a:rPr lang="en-US" smtClean="0"/>
              <a:t>2022</a:t>
            </a:fld>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Suicides in Greece</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136307"/>
            <a:ext cx="5568564" cy="2050055"/>
          </a:xfrm>
        </p:spPr>
        <p:txBody>
          <a:bodyPr/>
          <a:lstStyle/>
          <a:p>
            <a:pPr marL="285750" indent="-285750">
              <a:buFont typeface="Arial" panose="020B0604020202020204" pitchFamily="34" charset="0"/>
              <a:buChar char="•"/>
            </a:pPr>
            <a:r>
              <a:rPr lang="en-US" dirty="0"/>
              <a:t>The scope of the project is to study whether there is an increasing trend, regarding the suicide rate, for Greece and whether the behavior of Greece is different than the rest of the Europe.</a:t>
            </a:r>
          </a:p>
          <a:p>
            <a:pPr marL="285750" indent="-285750">
              <a:buFont typeface="Arial" panose="020B0604020202020204" pitchFamily="34" charset="0"/>
              <a:buChar char="•"/>
            </a:pPr>
            <a:r>
              <a:rPr lang="en-US" dirty="0"/>
              <a:t>The data used was downloaded from </a:t>
            </a:r>
            <a:r>
              <a:rPr lang="en-US" dirty="0">
                <a:hlinkClick r:id="rId2"/>
              </a:rPr>
              <a:t>Eurostat</a:t>
            </a:r>
            <a:r>
              <a:rPr lang="en-US" dirty="0"/>
              <a:t>.</a:t>
            </a:r>
          </a:p>
          <a:p>
            <a:pPr marL="285750" indent="-285750">
              <a:buFont typeface="Arial" panose="020B0604020202020204" pitchFamily="34" charset="0"/>
              <a:buChar char="•"/>
            </a:pPr>
            <a:r>
              <a:rPr lang="en-US" dirty="0"/>
              <a:t>All plots were generated using R. The relevant code will be included in the zip file.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089BB9B5-47AB-43B4-BC19-0F4FD5A08969}" type="datetimeyyyy">
              <a:rPr lang="en-US" smtClean="0"/>
              <a:t>2022</a:t>
            </a:fld>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Suicides in Greece</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Current Status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Comparison between countries (2019)*</a:t>
            </a:r>
          </a:p>
        </p:txBody>
      </p:sp>
      <p:sp>
        <p:nvSpPr>
          <p:cNvPr id="4" name="TextBox 3">
            <a:extLst>
              <a:ext uri="{FF2B5EF4-FFF2-40B4-BE49-F238E27FC236}">
                <a16:creationId xmlns:a16="http://schemas.microsoft.com/office/drawing/2014/main" id="{72D4FFFC-B060-82D8-725A-CB7ECF7913FB}"/>
              </a:ext>
            </a:extLst>
          </p:cNvPr>
          <p:cNvSpPr txBox="1"/>
          <p:nvPr/>
        </p:nvSpPr>
        <p:spPr>
          <a:xfrm>
            <a:off x="153824" y="6563170"/>
            <a:ext cx="5204389" cy="276999"/>
          </a:xfrm>
          <a:prstGeom prst="rect">
            <a:avLst/>
          </a:prstGeom>
          <a:noFill/>
        </p:spPr>
        <p:txBody>
          <a:bodyPr wrap="square" rtlCol="0">
            <a:spAutoFit/>
          </a:bodyPr>
          <a:lstStyle/>
          <a:p>
            <a:r>
              <a:rPr lang="en-US" sz="1200" dirty="0">
                <a:solidFill>
                  <a:schemeClr val="bg1">
                    <a:lumMod val="65000"/>
                  </a:schemeClr>
                </a:solidFill>
              </a:rPr>
              <a:t>*2019 was used as the latest date with data available</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chemeClr val="accent4">
                <a:lumMod val="0"/>
                <a:lumOff val="100000"/>
              </a:schemeClr>
            </a:gs>
            <a:gs pos="16000">
              <a:srgbClr val="E9E6DF"/>
            </a:gs>
          </a:gsLst>
          <a:lin ang="5400000" scaled="1"/>
          <a:tileRect/>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AEC8F485-D067-4F74-98C8-1BCF48C9D2A5}"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3" y="327151"/>
            <a:ext cx="5409488" cy="584775"/>
          </a:xfrm>
          <a:prstGeom prst="rect">
            <a:avLst/>
          </a:prstGeom>
          <a:noFill/>
        </p:spPr>
        <p:txBody>
          <a:bodyPr wrap="square" rtlCol="0">
            <a:spAutoFit/>
          </a:bodyPr>
          <a:lstStyle/>
          <a:p>
            <a:r>
              <a:rPr lang="en-US" sz="3200" dirty="0"/>
              <a:t>Current Status: Overview</a:t>
            </a:r>
          </a:p>
        </p:txBody>
      </p:sp>
      <p:pic>
        <p:nvPicPr>
          <p:cNvPr id="21" name="Picture 20">
            <a:extLst>
              <a:ext uri="{FF2B5EF4-FFF2-40B4-BE49-F238E27FC236}">
                <a16:creationId xmlns:a16="http://schemas.microsoft.com/office/drawing/2014/main" id="{170E449C-167C-4198-D0EE-2D141FD82D85}"/>
              </a:ext>
            </a:extLst>
          </p:cNvPr>
          <p:cNvPicPr>
            <a:picLocks noChangeAspect="1"/>
          </p:cNvPicPr>
          <p:nvPr/>
        </p:nvPicPr>
        <p:blipFill>
          <a:blip r:embed="rId2"/>
          <a:srcRect/>
          <a:stretch/>
        </p:blipFill>
        <p:spPr>
          <a:xfrm>
            <a:off x="1285586" y="1513815"/>
            <a:ext cx="4591627" cy="4591627"/>
          </a:xfrm>
          <a:prstGeom prst="rect">
            <a:avLst/>
          </a:prstGeom>
        </p:spPr>
      </p:pic>
      <p:sp>
        <p:nvSpPr>
          <p:cNvPr id="22" name="TextBox 21">
            <a:extLst>
              <a:ext uri="{FF2B5EF4-FFF2-40B4-BE49-F238E27FC236}">
                <a16:creationId xmlns:a16="http://schemas.microsoft.com/office/drawing/2014/main" id="{C6BC6113-2E61-C10A-CC89-D0E37B971159}"/>
              </a:ext>
            </a:extLst>
          </p:cNvPr>
          <p:cNvSpPr txBox="1"/>
          <p:nvPr/>
        </p:nvSpPr>
        <p:spPr>
          <a:xfrm>
            <a:off x="6225309" y="1764145"/>
            <a:ext cx="5334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Greece has one of the lowest suicide rates amongst EU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Southern countries have a lower suicide rate compared to Northern ones</a:t>
            </a:r>
          </a:p>
        </p:txBody>
      </p:sp>
    </p:spTree>
    <p:extLst>
      <p:ext uri="{BB962C8B-B14F-4D97-AF65-F5344CB8AC3E}">
        <p14:creationId xmlns:p14="http://schemas.microsoft.com/office/powerpoint/2010/main" val="214098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287946F7-E314-49D9-8B16-C5E1FACDAD18}"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10232433" cy="584775"/>
          </a:xfrm>
          <a:prstGeom prst="rect">
            <a:avLst/>
          </a:prstGeom>
          <a:noFill/>
        </p:spPr>
        <p:txBody>
          <a:bodyPr wrap="square" rtlCol="0">
            <a:spAutoFit/>
          </a:bodyPr>
          <a:lstStyle/>
          <a:p>
            <a:r>
              <a:rPr lang="en-US" sz="3200" dirty="0"/>
              <a:t>Current Status: Suicide rate in EU countries (2019)</a:t>
            </a:r>
          </a:p>
        </p:txBody>
      </p:sp>
      <p:sp>
        <p:nvSpPr>
          <p:cNvPr id="22" name="TextBox 21">
            <a:extLst>
              <a:ext uri="{FF2B5EF4-FFF2-40B4-BE49-F238E27FC236}">
                <a16:creationId xmlns:a16="http://schemas.microsoft.com/office/drawing/2014/main" id="{C6BC6113-2E61-C10A-CC89-D0E37B971159}"/>
              </a:ext>
            </a:extLst>
          </p:cNvPr>
          <p:cNvSpPr txBox="1"/>
          <p:nvPr/>
        </p:nvSpPr>
        <p:spPr>
          <a:xfrm>
            <a:off x="6788727" y="1764145"/>
            <a:ext cx="47705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Greece has the 2</a:t>
            </a:r>
            <a:r>
              <a:rPr lang="en-US" baseline="30000" dirty="0"/>
              <a:t>nd</a:t>
            </a:r>
            <a:r>
              <a:rPr lang="en-US" dirty="0"/>
              <a:t> lowest suicide rate, after Cyprus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suicide rate is more than twice lower than the mean</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1A0DC33-AFDB-4AA8-4ACA-49E5D39B2123}"/>
              </a:ext>
            </a:extLst>
          </p:cNvPr>
          <p:cNvPicPr>
            <a:picLocks noChangeAspect="1"/>
          </p:cNvPicPr>
          <p:nvPr/>
        </p:nvPicPr>
        <p:blipFill>
          <a:blip r:embed="rId2"/>
          <a:srcRect/>
          <a:stretch/>
        </p:blipFill>
        <p:spPr>
          <a:xfrm>
            <a:off x="663032" y="1764145"/>
            <a:ext cx="5836736" cy="4291908"/>
          </a:xfrm>
          <a:prstGeom prst="rect">
            <a:avLst/>
          </a:prstGeom>
        </p:spPr>
      </p:pic>
    </p:spTree>
    <p:extLst>
      <p:ext uri="{BB962C8B-B14F-4D97-AF65-F5344CB8AC3E}">
        <p14:creationId xmlns:p14="http://schemas.microsoft.com/office/powerpoint/2010/main" val="101371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D916BF3F-CC85-48F0-A0E5-E8A247D0B1BE}"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6685431" cy="584775"/>
          </a:xfrm>
          <a:prstGeom prst="rect">
            <a:avLst/>
          </a:prstGeom>
          <a:noFill/>
        </p:spPr>
        <p:txBody>
          <a:bodyPr wrap="square" rtlCol="0">
            <a:spAutoFit/>
          </a:bodyPr>
          <a:lstStyle/>
          <a:p>
            <a:r>
              <a:rPr lang="en-US" sz="3200" dirty="0"/>
              <a:t>Current Status: Causes of death</a:t>
            </a:r>
          </a:p>
        </p:txBody>
      </p:sp>
      <p:pic>
        <p:nvPicPr>
          <p:cNvPr id="6" name="Picture 5">
            <a:extLst>
              <a:ext uri="{FF2B5EF4-FFF2-40B4-BE49-F238E27FC236}">
                <a16:creationId xmlns:a16="http://schemas.microsoft.com/office/drawing/2014/main" id="{F48C7309-5882-42E8-4EA2-212D201A7C2B}"/>
              </a:ext>
            </a:extLst>
          </p:cNvPr>
          <p:cNvPicPr>
            <a:picLocks noChangeAspect="1"/>
          </p:cNvPicPr>
          <p:nvPr/>
        </p:nvPicPr>
        <p:blipFill>
          <a:blip r:embed="rId2"/>
          <a:srcRect/>
          <a:stretch/>
        </p:blipFill>
        <p:spPr>
          <a:xfrm>
            <a:off x="665702" y="1764145"/>
            <a:ext cx="7163475" cy="4571381"/>
          </a:xfrm>
          <a:prstGeom prst="rect">
            <a:avLst/>
          </a:prstGeom>
        </p:spPr>
      </p:pic>
      <p:sp>
        <p:nvSpPr>
          <p:cNvPr id="7" name="TextBox 6">
            <a:extLst>
              <a:ext uri="{FF2B5EF4-FFF2-40B4-BE49-F238E27FC236}">
                <a16:creationId xmlns:a16="http://schemas.microsoft.com/office/drawing/2014/main" id="{158D3C58-D8A6-3017-8883-AE3C71E03ED5}"/>
              </a:ext>
            </a:extLst>
          </p:cNvPr>
          <p:cNvSpPr txBox="1"/>
          <p:nvPr/>
        </p:nvSpPr>
        <p:spPr>
          <a:xfrm>
            <a:off x="7991475" y="1764145"/>
            <a:ext cx="356783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the causes of death, we observe that suicide is the 3</a:t>
            </a:r>
            <a:r>
              <a:rPr lang="en-US" baseline="30000" dirty="0"/>
              <a:t>rd</a:t>
            </a:r>
            <a:r>
              <a:rPr lang="en-US" dirty="0"/>
              <a:t> most common cause of death amongst people less than 65 years old, while it is not that common for people above 65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absolute number of deaths in people over 65 is much larger compared to the “Under 65”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People over 65 suffer more from medical issues, compared to younger people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2161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Historical data</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normAutofit fontScale="92500"/>
          </a:bodyPr>
          <a:lstStyle/>
          <a:p>
            <a:r>
              <a:rPr lang="en-US" dirty="0"/>
              <a:t>Evolution of suicide death rate over the years*</a:t>
            </a:r>
          </a:p>
        </p:txBody>
      </p:sp>
      <p:sp>
        <p:nvSpPr>
          <p:cNvPr id="4" name="TextBox 3">
            <a:extLst>
              <a:ext uri="{FF2B5EF4-FFF2-40B4-BE49-F238E27FC236}">
                <a16:creationId xmlns:a16="http://schemas.microsoft.com/office/drawing/2014/main" id="{72D4FFFC-B060-82D8-725A-CB7ECF7913FB}"/>
              </a:ext>
            </a:extLst>
          </p:cNvPr>
          <p:cNvSpPr txBox="1"/>
          <p:nvPr/>
        </p:nvSpPr>
        <p:spPr>
          <a:xfrm>
            <a:off x="153824" y="6563170"/>
            <a:ext cx="5204389" cy="276999"/>
          </a:xfrm>
          <a:prstGeom prst="rect">
            <a:avLst/>
          </a:prstGeom>
          <a:noFill/>
        </p:spPr>
        <p:txBody>
          <a:bodyPr wrap="square" rtlCol="0">
            <a:spAutoFit/>
          </a:bodyPr>
          <a:lstStyle/>
          <a:p>
            <a:r>
              <a:rPr lang="en-US" sz="1200" dirty="0">
                <a:solidFill>
                  <a:schemeClr val="bg1">
                    <a:lumMod val="65000"/>
                  </a:schemeClr>
                </a:solidFill>
              </a:rPr>
              <a:t>*2000-2019 period</a:t>
            </a:r>
          </a:p>
        </p:txBody>
      </p:sp>
    </p:spTree>
    <p:extLst>
      <p:ext uri="{BB962C8B-B14F-4D97-AF65-F5344CB8AC3E}">
        <p14:creationId xmlns:p14="http://schemas.microsoft.com/office/powerpoint/2010/main" val="19761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A8CBAF30-371C-4D53-AA89-4B526BE08AC4}"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9952744" cy="584775"/>
          </a:xfrm>
          <a:prstGeom prst="rect">
            <a:avLst/>
          </a:prstGeom>
          <a:noFill/>
        </p:spPr>
        <p:txBody>
          <a:bodyPr wrap="square" rtlCol="0">
            <a:spAutoFit/>
          </a:bodyPr>
          <a:lstStyle/>
          <a:p>
            <a:r>
              <a:rPr lang="en-US" sz="3200" dirty="0"/>
              <a:t>Historical data: Greece vs Europe (2000-2019)</a:t>
            </a:r>
          </a:p>
        </p:txBody>
      </p:sp>
      <p:sp>
        <p:nvSpPr>
          <p:cNvPr id="22" name="TextBox 21">
            <a:extLst>
              <a:ext uri="{FF2B5EF4-FFF2-40B4-BE49-F238E27FC236}">
                <a16:creationId xmlns:a16="http://schemas.microsoft.com/office/drawing/2014/main" id="{C6BC6113-2E61-C10A-CC89-D0E37B971159}"/>
              </a:ext>
            </a:extLst>
          </p:cNvPr>
          <p:cNvSpPr txBox="1"/>
          <p:nvPr/>
        </p:nvSpPr>
        <p:spPr>
          <a:xfrm>
            <a:off x="8007928" y="2124364"/>
            <a:ext cx="35652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While Europe presents a downwards trend, regarding the number of suicides, Greece has an upward trend over the last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2010 the rate was relatively constant, but stating 2010 the average rate has doubled</a:t>
            </a:r>
          </a:p>
        </p:txBody>
      </p:sp>
      <p:pic>
        <p:nvPicPr>
          <p:cNvPr id="5" name="Picture 4">
            <a:extLst>
              <a:ext uri="{FF2B5EF4-FFF2-40B4-BE49-F238E27FC236}">
                <a16:creationId xmlns:a16="http://schemas.microsoft.com/office/drawing/2014/main" id="{34C3B0CA-9F59-29AC-2BE6-42256A35D460}"/>
              </a:ext>
            </a:extLst>
          </p:cNvPr>
          <p:cNvPicPr>
            <a:picLocks noChangeAspect="1"/>
          </p:cNvPicPr>
          <p:nvPr/>
        </p:nvPicPr>
        <p:blipFill>
          <a:blip r:embed="rId2"/>
          <a:srcRect/>
          <a:stretch/>
        </p:blipFill>
        <p:spPr>
          <a:xfrm>
            <a:off x="752765" y="1571141"/>
            <a:ext cx="6728689" cy="4785209"/>
          </a:xfrm>
          <a:prstGeom prst="rect">
            <a:avLst/>
          </a:prstGeom>
        </p:spPr>
      </p:pic>
    </p:spTree>
    <p:extLst>
      <p:ext uri="{BB962C8B-B14F-4D97-AF65-F5344CB8AC3E}">
        <p14:creationId xmlns:p14="http://schemas.microsoft.com/office/powerpoint/2010/main" val="9337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8000">
              <a:schemeClr val="accent4">
                <a:lumMod val="0"/>
                <a:lumOff val="100000"/>
              </a:schemeClr>
            </a:gs>
            <a:gs pos="16000">
              <a:srgbClr val="E9E6DF"/>
            </a:gs>
          </a:gsLst>
          <a:lin ang="5400000" scaled="1"/>
        </a:grad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fld id="{4079D873-21FC-4487-A7BF-BB36466DB73B}" type="datetimeyyyy">
              <a:rPr lang="en-US" smtClean="0"/>
              <a:t>2022</a:t>
            </a:fld>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Suicides in Greece</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5" name="TextBox 14">
            <a:extLst>
              <a:ext uri="{FF2B5EF4-FFF2-40B4-BE49-F238E27FC236}">
                <a16:creationId xmlns:a16="http://schemas.microsoft.com/office/drawing/2014/main" id="{32036F61-A2A0-6991-3150-E96E6D3EA17A}"/>
              </a:ext>
            </a:extLst>
          </p:cNvPr>
          <p:cNvSpPr txBox="1"/>
          <p:nvPr/>
        </p:nvSpPr>
        <p:spPr>
          <a:xfrm>
            <a:off x="521292" y="327151"/>
            <a:ext cx="9180608" cy="584775"/>
          </a:xfrm>
          <a:prstGeom prst="rect">
            <a:avLst/>
          </a:prstGeom>
          <a:noFill/>
        </p:spPr>
        <p:txBody>
          <a:bodyPr wrap="square" rtlCol="0">
            <a:spAutoFit/>
          </a:bodyPr>
          <a:lstStyle/>
          <a:p>
            <a:r>
              <a:rPr lang="en-US" sz="3200" dirty="0"/>
              <a:t>Historical data: Mortality rate per country per year</a:t>
            </a:r>
          </a:p>
        </p:txBody>
      </p:sp>
      <p:pic>
        <p:nvPicPr>
          <p:cNvPr id="6" name="Picture 5">
            <a:extLst>
              <a:ext uri="{FF2B5EF4-FFF2-40B4-BE49-F238E27FC236}">
                <a16:creationId xmlns:a16="http://schemas.microsoft.com/office/drawing/2014/main" id="{063BD5AC-4A22-43E3-0AD6-2E2B45E8CEF4}"/>
              </a:ext>
            </a:extLst>
          </p:cNvPr>
          <p:cNvPicPr>
            <a:picLocks noChangeAspect="1"/>
          </p:cNvPicPr>
          <p:nvPr/>
        </p:nvPicPr>
        <p:blipFill>
          <a:blip r:embed="rId2"/>
          <a:srcRect/>
          <a:stretch/>
        </p:blipFill>
        <p:spPr>
          <a:xfrm>
            <a:off x="618836" y="1328178"/>
            <a:ext cx="7211801" cy="5128780"/>
          </a:xfrm>
          <a:prstGeom prst="rect">
            <a:avLst/>
          </a:prstGeom>
        </p:spPr>
      </p:pic>
      <p:sp>
        <p:nvSpPr>
          <p:cNvPr id="2" name="TextBox 1">
            <a:extLst>
              <a:ext uri="{FF2B5EF4-FFF2-40B4-BE49-F238E27FC236}">
                <a16:creationId xmlns:a16="http://schemas.microsoft.com/office/drawing/2014/main" id="{C121AABD-CE5C-D20D-9502-7CF327B2C416}"/>
              </a:ext>
            </a:extLst>
          </p:cNvPr>
          <p:cNvSpPr txBox="1"/>
          <p:nvPr/>
        </p:nvSpPr>
        <p:spPr>
          <a:xfrm>
            <a:off x="8007928" y="2124364"/>
            <a:ext cx="35652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Greece is the only country is Europe to have a clear increase in suicide rate over the last decade</a:t>
            </a:r>
          </a:p>
        </p:txBody>
      </p:sp>
    </p:spTree>
    <p:extLst>
      <p:ext uri="{BB962C8B-B14F-4D97-AF65-F5344CB8AC3E}">
        <p14:creationId xmlns:p14="http://schemas.microsoft.com/office/powerpoint/2010/main" val="34801702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{CAEDB3C6-4DFC-4FC0-8717-C0A315FBC154}tf67328976_win32</Template>
  <TotalTime>911</TotalTime>
  <Words>704</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suicides in Greece</vt:lpstr>
      <vt:lpstr>INTRODUCTION</vt:lpstr>
      <vt:lpstr>Current Status</vt:lpstr>
      <vt:lpstr>PowerPoint Presentation</vt:lpstr>
      <vt:lpstr>PowerPoint Presentation</vt:lpstr>
      <vt:lpstr>PowerPoint Presentation</vt:lpstr>
      <vt:lpstr>Historical data</vt:lpstr>
      <vt:lpstr>PowerPoint Presentation</vt:lpstr>
      <vt:lpstr>PowerPoint Presentation</vt:lpstr>
      <vt:lpstr>PowerPoint Presentation</vt:lpstr>
      <vt:lpstr>Gender and age</vt:lpstr>
      <vt:lpstr>PowerPoint Presentation</vt:lpstr>
      <vt:lpstr>PowerPoint Presentation</vt:lpstr>
      <vt:lpstr>PowerPoint Presentation</vt:lpstr>
      <vt:lpstr>GDP &amp; suicide RATE</vt:lpstr>
      <vt:lpstr>PowerPoint Presentation</vt:lpstr>
      <vt:lpstr>SUMMARY</vt:lpstr>
      <vt:lpstr>Don’t underestimate your value in the world. You owe it to yourself — and to your family — to look at every possible alternative.​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in Greece</dc:title>
  <dc:creator>GEORGIOS CHALKIOPOULOS</dc:creator>
  <cp:lastModifiedBy>GEORGIOS CHALKIOPOULOS</cp:lastModifiedBy>
  <cp:revision>4</cp:revision>
  <dcterms:created xsi:type="dcterms:W3CDTF">2022-11-27T14:32:16Z</dcterms:created>
  <dcterms:modified xsi:type="dcterms:W3CDTF">2022-11-28T19:51:33Z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