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71" r:id="rId6"/>
    <p:sldId id="270" r:id="rId7"/>
    <p:sldId id="268" r:id="rId8"/>
    <p:sldId id="266" r:id="rId9"/>
    <p:sldId id="265" r:id="rId10"/>
    <p:sldId id="260" r:id="rId11"/>
    <p:sldId id="276" r:id="rId12"/>
    <p:sldId id="277" r:id="rId13"/>
    <p:sldId id="275" r:id="rId14"/>
    <p:sldId id="283" r:id="rId15"/>
    <p:sldId id="282" r:id="rId16"/>
    <p:sldId id="281" r:id="rId17"/>
    <p:sldId id="278" r:id="rId18"/>
    <p:sldId id="280" r:id="rId19"/>
    <p:sldId id="279" r:id="rId20"/>
    <p:sldId id="273" r:id="rId21"/>
    <p:sldId id="284" r:id="rId22"/>
    <p:sldId id="285" r:id="rId23"/>
    <p:sldId id="286" r:id="rId24"/>
    <p:sldId id="262" r:id="rId25"/>
    <p:sldId id="274" r:id="rId26"/>
    <p:sldId id="263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748"/>
  </p:normalViewPr>
  <p:slideViewPr>
    <p:cSldViewPr snapToGrid="0" snapToObjects="1">
      <p:cViewPr>
        <p:scale>
          <a:sx n="85" d="100"/>
          <a:sy n="85" d="100"/>
        </p:scale>
        <p:origin x="7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E03F2-BBD6-D64F-A902-25963D36EC0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715B-DCE8-6B4A-A775-982D28F3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715B-DCE8-6B4A-A775-982D28F358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CD7D-E5D8-A94A-9FF2-5F0DD87C5467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881B-0CD4-D94A-ACAD-3A6DBA822381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111-F165-AC45-BEAF-F5A1FB3FFBFD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4A86-1A4E-F344-A0A8-18F77242F733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782-7181-E548-AC02-1EDEADE2D771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9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27A-BB30-1D4E-8196-518708A0B497}" type="datetime1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5FF-C9AE-BE42-A054-EA90E53D82FF}" type="datetime1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9BE-F02D-674E-AF61-92105781CC2B}" type="datetime1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A8DF-C69A-E74A-9002-0E26F23CB361}" type="datetime1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A73-5783-0B45-A4E5-2457AA7C1189}" type="datetime1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E166-232E-4941-819A-946A2B29185A}" type="datetime1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3013-88A9-EF41-AEA0-0DA2B22BAEA0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66A6-F89D-1842-9FA9-72C5436C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8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Scanner Lidar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Isaac Gragasin, Daniele </a:t>
            </a:r>
            <a:r>
              <a:rPr lang="en-US" dirty="0" err="1" smtClean="0"/>
              <a:t>Cereghetti</a:t>
            </a:r>
            <a:r>
              <a:rPr lang="en-US" dirty="0" smtClean="0"/>
              <a:t>, </a:t>
            </a:r>
            <a:r>
              <a:rPr lang="en-US" dirty="0" err="1" smtClean="0"/>
              <a:t>Veljko</a:t>
            </a:r>
            <a:r>
              <a:rPr lang="en-US" dirty="0" smtClean="0"/>
              <a:t> </a:t>
            </a:r>
            <a:r>
              <a:rPr lang="en-US" dirty="0" err="1" smtClean="0"/>
              <a:t>Markovic</a:t>
            </a:r>
            <a:r>
              <a:rPr lang="en-US" dirty="0" smtClean="0"/>
              <a:t>, Matteo Lupica – I3AA/AC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Progettazione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10</a:t>
            </a:fld>
            <a:endParaRPr lang="en-US"/>
          </a:p>
        </p:txBody>
      </p:sp>
      <p:pic>
        <p:nvPicPr>
          <p:cNvPr id="5" name="Immagine 12" descr="C:\Users\daniele.cereghetti\AppData\Local\Microsoft\Windows\INetCache\Content.Word\DiagrammaArchitetturaSistema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" b="1040"/>
          <a:stretch/>
        </p:blipFill>
        <p:spPr bwMode="auto">
          <a:xfrm>
            <a:off x="3640344" y="1825625"/>
            <a:ext cx="4911312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1825625"/>
            <a:ext cx="36683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err="1" smtClean="0"/>
              <a:t>Architettura</a:t>
            </a:r>
            <a:r>
              <a:rPr lang="en-US" sz="2800" dirty="0" smtClean="0"/>
              <a:t> del </a:t>
            </a:r>
            <a:r>
              <a:rPr lang="en-US" sz="2800" dirty="0" err="1" smtClean="0"/>
              <a:t>sistema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788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Diagramma</a:t>
            </a:r>
            <a:r>
              <a:rPr lang="en-US" dirty="0" smtClean="0"/>
              <a:t> di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Progettazione</a:t>
            </a:r>
            <a:endParaRPr lang="en-US" dirty="0"/>
          </a:p>
        </p:txBody>
      </p:sp>
      <p:pic>
        <p:nvPicPr>
          <p:cNvPr id="6" name="Immagine 18"/>
          <p:cNvPicPr/>
          <p:nvPr/>
        </p:nvPicPr>
        <p:blipFill rotWithShape="1">
          <a:blip r:embed="rId2"/>
          <a:srcRect l="16836" t="35912" r="64165" b="27235"/>
          <a:stretch/>
        </p:blipFill>
        <p:spPr bwMode="auto">
          <a:xfrm>
            <a:off x="4797584" y="2501900"/>
            <a:ext cx="2596833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596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Struttura</a:t>
            </a:r>
            <a:r>
              <a:rPr lang="en-US" dirty="0" smtClean="0"/>
              <a:t> 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Progettazione</a:t>
            </a:r>
            <a:endParaRPr lang="en-US" dirty="0"/>
          </a:p>
        </p:txBody>
      </p:sp>
      <p:pic>
        <p:nvPicPr>
          <p:cNvPr id="6" name="Immagine 16" descr="C:\Users\daniele.cereghetti\Downloads\lidar_scanner_lego-0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24967" r="29838" b="33260"/>
          <a:stretch/>
        </p:blipFill>
        <p:spPr bwMode="auto">
          <a:xfrm>
            <a:off x="3883024" y="2394584"/>
            <a:ext cx="4905375" cy="33585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312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Schema </a:t>
            </a:r>
            <a:r>
              <a:rPr lang="en-US" dirty="0" err="1" smtClean="0"/>
              <a:t>elettrico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Progettazione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Schema_elettr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164" y="2055812"/>
            <a:ext cx="4933673" cy="43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9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utente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Progettazione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 descr="Client, design dell'interfac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537494"/>
            <a:ext cx="61214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84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Implementazione</a:t>
            </a:r>
            <a:r>
              <a:rPr lang="en-US" dirty="0" smtClean="0"/>
              <a:t> -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15</a:t>
            </a:fld>
            <a:endParaRPr lang="en-US"/>
          </a:p>
        </p:txBody>
      </p:sp>
      <p:pic>
        <p:nvPicPr>
          <p:cNvPr id="5" name="Immagine 28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1"/>
          <a:stretch/>
        </p:blipFill>
        <p:spPr bwMode="auto">
          <a:xfrm>
            <a:off x="3834358" y="1825625"/>
            <a:ext cx="4523283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745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Implementazione</a:t>
            </a:r>
            <a:r>
              <a:rPr lang="en-US" dirty="0" smtClean="0"/>
              <a:t> -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534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Calcolo</a:t>
            </a:r>
            <a:r>
              <a:rPr lang="en-US" sz="3200" b="1" dirty="0" smtClean="0"/>
              <a:t> step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374344"/>
            <a:ext cx="538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360/64 = </a:t>
            </a:r>
            <a:r>
              <a:rPr lang="it-CH" sz="2800" dirty="0" smtClean="0"/>
              <a:t>5.625</a:t>
            </a:r>
          </a:p>
          <a:p>
            <a:r>
              <a:rPr lang="it-CH" sz="2800" dirty="0" smtClean="0"/>
              <a:t>5.625 * n gradi = n passi motore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" y="3601026"/>
            <a:ext cx="534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Inoltro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dati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" y="4284682"/>
            <a:ext cx="538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/>
              <a:t>Formato</a:t>
            </a:r>
            <a:r>
              <a:rPr lang="de-CH" sz="2400" dirty="0" smtClean="0"/>
              <a:t> dato: CSV</a:t>
            </a:r>
          </a:p>
          <a:p>
            <a:r>
              <a:rPr lang="en-GB" sz="2400" dirty="0" err="1"/>
              <a:t>Serial.print</a:t>
            </a:r>
            <a:r>
              <a:rPr lang="en-GB" sz="2400" dirty="0"/>
              <a:t>(</a:t>
            </a:r>
            <a:r>
              <a:rPr lang="en-GB" sz="2400" dirty="0" err="1"/>
              <a:t>intervalX</a:t>
            </a:r>
            <a:r>
              <a:rPr lang="en-GB" sz="2400" dirty="0"/>
              <a:t> * </a:t>
            </a:r>
            <a:r>
              <a:rPr lang="en-GB" sz="2400" dirty="0" err="1"/>
              <a:t>degreesX</a:t>
            </a:r>
            <a:r>
              <a:rPr lang="en-GB" sz="2400" dirty="0"/>
              <a:t>);</a:t>
            </a:r>
            <a:endParaRPr lang="en-US" sz="2400" dirty="0"/>
          </a:p>
          <a:p>
            <a:r>
              <a:rPr lang="en-GB" sz="2400" dirty="0" err="1" smtClean="0"/>
              <a:t>Serial.print</a:t>
            </a:r>
            <a:r>
              <a:rPr lang="en-GB" sz="2400" dirty="0"/>
              <a:t>(",");</a:t>
            </a:r>
            <a:endParaRPr lang="en-US" sz="2400" dirty="0"/>
          </a:p>
          <a:p>
            <a:r>
              <a:rPr lang="en-GB" sz="2400" dirty="0" err="1" smtClean="0"/>
              <a:t>Serial.print</a:t>
            </a:r>
            <a:r>
              <a:rPr lang="en-GB" sz="2400" dirty="0" smtClean="0"/>
              <a:t>(</a:t>
            </a:r>
            <a:r>
              <a:rPr lang="en-GB" sz="2400" dirty="0" err="1" smtClean="0"/>
              <a:t>intervalY</a:t>
            </a:r>
            <a:r>
              <a:rPr lang="en-GB" sz="2400" dirty="0"/>
              <a:t> * </a:t>
            </a:r>
            <a:r>
              <a:rPr lang="en-GB" sz="2400" dirty="0" err="1"/>
              <a:t>degreesY</a:t>
            </a:r>
            <a:r>
              <a:rPr lang="en-GB" sz="2400" dirty="0"/>
              <a:t>);</a:t>
            </a:r>
            <a:endParaRPr lang="en-US" sz="2400" dirty="0"/>
          </a:p>
          <a:p>
            <a:r>
              <a:rPr lang="en-GB" sz="2400" dirty="0" err="1" smtClean="0"/>
              <a:t>Serial.print</a:t>
            </a:r>
            <a:r>
              <a:rPr lang="en-GB" sz="2400" dirty="0"/>
              <a:t>(",");</a:t>
            </a:r>
            <a:endParaRPr lang="en-US" sz="2400" dirty="0"/>
          </a:p>
          <a:p>
            <a:r>
              <a:rPr lang="en-GB" sz="2400" dirty="0" err="1" smtClean="0"/>
              <a:t>Serial.print</a:t>
            </a:r>
            <a:r>
              <a:rPr lang="en-GB" sz="2400" dirty="0" smtClean="0"/>
              <a:t>(</a:t>
            </a:r>
            <a:r>
              <a:rPr lang="en-GB" sz="2400" dirty="0" err="1" smtClean="0"/>
              <a:t>tfmini.getDistance</a:t>
            </a:r>
            <a:r>
              <a:rPr lang="en-GB" sz="2400" dirty="0" smtClean="0"/>
              <a:t>());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682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Implementazione</a:t>
            </a:r>
            <a:r>
              <a:rPr lang="en-US" dirty="0" smtClean="0"/>
              <a:t> -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17</a:t>
            </a:fld>
            <a:endParaRPr lang="en-US"/>
          </a:p>
        </p:txBody>
      </p:sp>
      <p:pic>
        <p:nvPicPr>
          <p:cNvPr id="5" name="Immagine 22"/>
          <p:cNvPicPr>
            <a:picLocks noGrp="1"/>
          </p:cNvPicPr>
          <p:nvPr>
            <p:ph idx="1"/>
          </p:nvPr>
        </p:nvPicPr>
        <p:blipFill rotWithShape="1">
          <a:blip r:embed="rId2"/>
          <a:srcRect l="57726" t="29988" r="24358" b="36170"/>
          <a:stretch/>
        </p:blipFill>
        <p:spPr bwMode="auto">
          <a:xfrm>
            <a:off x="1801904" y="1690687"/>
            <a:ext cx="4294096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23"/>
          <p:cNvPicPr/>
          <p:nvPr/>
        </p:nvPicPr>
        <p:blipFill rotWithShape="1">
          <a:blip r:embed="rId3"/>
          <a:srcRect l="57149" t="29388" r="25198" b="37331"/>
          <a:stretch/>
        </p:blipFill>
        <p:spPr bwMode="auto">
          <a:xfrm>
            <a:off x="7831455" y="2251869"/>
            <a:ext cx="3522345" cy="3228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641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Implementazione</a:t>
            </a:r>
            <a:r>
              <a:rPr lang="en-US" dirty="0" smtClean="0"/>
              <a:t> -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18</a:t>
            </a:fld>
            <a:endParaRPr lang="en-US"/>
          </a:p>
        </p:txBody>
      </p:sp>
      <p:pic>
        <p:nvPicPr>
          <p:cNvPr id="7" name="Immagine 24"/>
          <p:cNvPicPr/>
          <p:nvPr/>
        </p:nvPicPr>
        <p:blipFill rotWithShape="1">
          <a:blip r:embed="rId2"/>
          <a:srcRect l="56402" t="25532" r="2635" b="40116"/>
          <a:stretch/>
        </p:blipFill>
        <p:spPr bwMode="auto">
          <a:xfrm>
            <a:off x="838200" y="2767013"/>
            <a:ext cx="4978400" cy="2513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magine 25"/>
          <p:cNvPicPr/>
          <p:nvPr/>
        </p:nvPicPr>
        <p:blipFill rotWithShape="1">
          <a:blip r:embed="rId3"/>
          <a:srcRect l="58054" t="32126" r="7419" b="39622"/>
          <a:stretch/>
        </p:blipFill>
        <p:spPr bwMode="auto">
          <a:xfrm>
            <a:off x="6299200" y="2893219"/>
            <a:ext cx="5054600" cy="22558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134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Implementazione</a:t>
            </a:r>
            <a:r>
              <a:rPr lang="en-US" dirty="0" smtClean="0"/>
              <a:t> -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19</a:t>
            </a:fld>
            <a:endParaRPr lang="en-US"/>
          </a:p>
        </p:txBody>
      </p:sp>
      <p:pic>
        <p:nvPicPr>
          <p:cNvPr id="5" name="Immagine 19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30"/>
          <a:stretch/>
        </p:blipFill>
        <p:spPr bwMode="auto">
          <a:xfrm>
            <a:off x="4031188" y="1825625"/>
            <a:ext cx="4129623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225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Indice</a:t>
            </a:r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C4830818-E9E1-4BF3-B865-A46E50C8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Introduzione</a:t>
            </a:r>
          </a:p>
          <a:p>
            <a:r>
              <a:rPr lang="it-CH" dirty="0"/>
              <a:t>Pianificazione</a:t>
            </a:r>
          </a:p>
          <a:p>
            <a:r>
              <a:rPr lang="it-CH" dirty="0"/>
              <a:t>Progettazione</a:t>
            </a:r>
          </a:p>
          <a:p>
            <a:r>
              <a:rPr lang="it-CH" dirty="0"/>
              <a:t>Implementazione</a:t>
            </a:r>
          </a:p>
          <a:p>
            <a:r>
              <a:rPr lang="it-CH" dirty="0"/>
              <a:t>Test</a:t>
            </a:r>
          </a:p>
          <a:p>
            <a:r>
              <a:rPr lang="it-CH" dirty="0"/>
              <a:t>Demo</a:t>
            </a:r>
          </a:p>
          <a:p>
            <a:r>
              <a:rPr lang="it-CH" dirty="0"/>
              <a:t>Conclusione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1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Implementazione</a:t>
            </a:r>
            <a:r>
              <a:rPr lang="en-US" dirty="0" smtClean="0"/>
              <a:t> - 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20</a:t>
            </a:fld>
            <a:endParaRPr lang="en-US"/>
          </a:p>
        </p:txBody>
      </p:sp>
      <p:pic>
        <p:nvPicPr>
          <p:cNvPr id="5" name="Immagine 35" descr="SchemaDiReteImplementazion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923" y="1690688"/>
            <a:ext cx="8180154" cy="3383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360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Implementazione</a:t>
            </a:r>
            <a:r>
              <a:rPr lang="en-US" dirty="0" smtClean="0"/>
              <a:t> - 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21</a:t>
            </a:fld>
            <a:endParaRPr lang="en-US"/>
          </a:p>
        </p:txBody>
      </p:sp>
      <p:pic>
        <p:nvPicPr>
          <p:cNvPr id="5" name="Immagine 31" descr="C:\Users\matteo.lupica\AppData\Local\Microsoft\Windows\INetCache\Content.Word\CalcoliVettori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9354"/>
          <a:stretch/>
        </p:blipFill>
        <p:spPr bwMode="auto">
          <a:xfrm>
            <a:off x="4195482" y="2097740"/>
            <a:ext cx="7158318" cy="39442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38200" y="1690687"/>
            <a:ext cx="3357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intensità</a:t>
            </a:r>
            <a:r>
              <a:rPr lang="en-US" dirty="0" smtClean="0"/>
              <a:t> * cos(</a:t>
            </a:r>
            <a:r>
              <a:rPr lang="en-US" dirty="0" err="1" smtClean="0"/>
              <a:t>angolo</a:t>
            </a:r>
            <a:r>
              <a:rPr lang="en-US" dirty="0" smtClean="0"/>
              <a:t> </a:t>
            </a:r>
            <a:r>
              <a:rPr lang="en-US" dirty="0" err="1" smtClean="0"/>
              <a:t>verticale</a:t>
            </a:r>
            <a:r>
              <a:rPr lang="en-US" dirty="0" smtClean="0"/>
              <a:t>) * </a:t>
            </a:r>
            <a:r>
              <a:rPr lang="en-US" dirty="0" smtClean="0"/>
              <a:t>cos(</a:t>
            </a:r>
            <a:r>
              <a:rPr lang="en-US" dirty="0" err="1" smtClean="0"/>
              <a:t>angolo</a:t>
            </a:r>
            <a:r>
              <a:rPr lang="en-US" dirty="0" smtClean="0"/>
              <a:t> </a:t>
            </a:r>
            <a:r>
              <a:rPr lang="en-US" dirty="0" err="1" smtClean="0"/>
              <a:t>orizzontale</a:t>
            </a:r>
            <a:r>
              <a:rPr lang="en-US" dirty="0" smtClean="0"/>
              <a:t>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 = </a:t>
            </a:r>
            <a:r>
              <a:rPr lang="en-US" dirty="0" err="1" smtClean="0"/>
              <a:t>intensità</a:t>
            </a:r>
            <a:r>
              <a:rPr lang="en-US" dirty="0" smtClean="0"/>
              <a:t> * cos(</a:t>
            </a:r>
            <a:r>
              <a:rPr lang="en-US" dirty="0" err="1" smtClean="0"/>
              <a:t>angolo</a:t>
            </a:r>
            <a:r>
              <a:rPr lang="en-US" dirty="0" smtClean="0"/>
              <a:t> </a:t>
            </a:r>
            <a:r>
              <a:rPr lang="en-US" dirty="0" err="1" smtClean="0"/>
              <a:t>verticale</a:t>
            </a:r>
            <a:r>
              <a:rPr lang="en-US" dirty="0" smtClean="0"/>
              <a:t>) * sin(</a:t>
            </a:r>
            <a:r>
              <a:rPr lang="en-US" dirty="0" err="1" smtClean="0"/>
              <a:t>angolo</a:t>
            </a:r>
            <a:r>
              <a:rPr lang="en-US" dirty="0" smtClean="0"/>
              <a:t> </a:t>
            </a:r>
            <a:r>
              <a:rPr lang="en-US" dirty="0" err="1" smtClean="0"/>
              <a:t>orizzontale</a:t>
            </a:r>
            <a:r>
              <a:rPr lang="en-US" dirty="0" smtClean="0"/>
              <a:t>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 =  </a:t>
            </a:r>
            <a:r>
              <a:rPr lang="en-US" dirty="0" err="1" smtClean="0"/>
              <a:t>intensità</a:t>
            </a:r>
            <a:r>
              <a:rPr lang="en-US" dirty="0" smtClean="0"/>
              <a:t> * sin(</a:t>
            </a:r>
            <a:r>
              <a:rPr lang="en-US" dirty="0" err="1" smtClean="0"/>
              <a:t>angolo</a:t>
            </a:r>
            <a:r>
              <a:rPr lang="en-US" dirty="0" smtClean="0"/>
              <a:t> </a:t>
            </a:r>
            <a:r>
              <a:rPr lang="en-US" dirty="0" err="1" smtClean="0"/>
              <a:t>verticale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629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Implementazione</a:t>
            </a:r>
            <a:r>
              <a:rPr lang="en-US" dirty="0" smtClean="0"/>
              <a:t> - 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 descr="Client_Main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65" y="1690688"/>
            <a:ext cx="7817370" cy="45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60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Implementazione</a:t>
            </a:r>
            <a:r>
              <a:rPr lang="en-US" dirty="0" smtClean="0"/>
              <a:t> - 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1" descr="IMG-interlaccio-s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210" y="1687298"/>
            <a:ext cx="7945580" cy="466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2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-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Rotazioni</a:t>
            </a:r>
            <a:endParaRPr lang="en-US" dirty="0" smtClean="0"/>
          </a:p>
          <a:p>
            <a:r>
              <a:rPr lang="en-US" dirty="0" err="1" smtClean="0"/>
              <a:t>Inoltro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-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Ricezione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 smtClean="0"/>
          </a:p>
          <a:p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 smtClean="0"/>
          </a:p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4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</a:t>
            </a:r>
            <a:r>
              <a:rPr lang="en-US" dirty="0" err="1" smtClean="0"/>
              <a:t>consuntivo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18423" b="6822"/>
          <a:stretch/>
        </p:blipFill>
        <p:spPr>
          <a:xfrm>
            <a:off x="967899" y="1690688"/>
            <a:ext cx="10256202" cy="446010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Sviluppi</a:t>
            </a:r>
            <a:r>
              <a:rPr lang="en-US" dirty="0" smtClean="0"/>
              <a:t> </a:t>
            </a:r>
            <a:r>
              <a:rPr lang="en-US" dirty="0" err="1" smtClean="0"/>
              <a:t>futuri</a:t>
            </a:r>
            <a:endParaRPr lang="en-US" dirty="0"/>
          </a:p>
          <a:p>
            <a:r>
              <a:rPr lang="en-US" dirty="0" err="1" smtClean="0"/>
              <a:t>Considerazioni</a:t>
            </a:r>
            <a:r>
              <a:rPr lang="en-US" dirty="0" smtClean="0"/>
              <a:t> </a:t>
            </a:r>
            <a:r>
              <a:rPr lang="en-US" dirty="0" err="1" smtClean="0"/>
              <a:t>personali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98EC3D82-3A5A-49D8-885F-ACD98B1D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Scopo</a:t>
            </a:r>
          </a:p>
          <a:p>
            <a:pPr lvl="1"/>
            <a:r>
              <a:rPr lang="it-CH" dirty="0" smtClean="0"/>
              <a:t>Realizzare scanner LIDAR</a:t>
            </a:r>
            <a:endParaRPr lang="it-CH" dirty="0"/>
          </a:p>
          <a:p>
            <a:pPr lvl="1"/>
            <a:r>
              <a:rPr lang="it-CH" dirty="0" smtClean="0"/>
              <a:t>Rappresentare graficamente area circostante</a:t>
            </a:r>
            <a:endParaRPr lang="it-CH" dirty="0"/>
          </a:p>
          <a:p>
            <a:r>
              <a:rPr lang="it-CH" dirty="0" smtClean="0"/>
              <a:t>Uso</a:t>
            </a:r>
          </a:p>
          <a:p>
            <a:pPr lvl="1"/>
            <a:r>
              <a:rPr lang="it-CH" dirty="0" smtClean="0"/>
              <a:t>Ingegneria</a:t>
            </a:r>
          </a:p>
          <a:p>
            <a:pPr lvl="1"/>
            <a:r>
              <a:rPr lang="it-CH" dirty="0" smtClean="0"/>
              <a:t>Architettura</a:t>
            </a:r>
          </a:p>
          <a:p>
            <a:pPr lvl="1"/>
            <a:r>
              <a:rPr lang="it-CH" dirty="0" smtClean="0"/>
              <a:t>Disegno</a:t>
            </a:r>
            <a:endParaRPr lang="it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Pianificazione</a:t>
            </a:r>
            <a:endParaRPr lang="en-US" dirty="0"/>
          </a:p>
        </p:txBody>
      </p:sp>
      <p:pic>
        <p:nvPicPr>
          <p:cNvPr id="4" name="Immagine 1"/>
          <p:cNvPicPr>
            <a:picLocks noGrp="1"/>
          </p:cNvPicPr>
          <p:nvPr>
            <p:ph idx="1"/>
          </p:nvPr>
        </p:nvPicPr>
        <p:blipFill rotWithShape="1">
          <a:blip r:embed="rId2"/>
          <a:srcRect l="3174" t="18152" r="21128" b="11345"/>
          <a:stretch/>
        </p:blipFill>
        <p:spPr bwMode="auto">
          <a:xfrm>
            <a:off x="838200" y="1690688"/>
            <a:ext cx="10515600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Pianificazione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Analisi</a:t>
            </a:r>
            <a:endParaRPr lang="en-US" dirty="0"/>
          </a:p>
        </p:txBody>
      </p:sp>
      <p:pic>
        <p:nvPicPr>
          <p:cNvPr id="4" name="Immagine 1"/>
          <p:cNvPicPr>
            <a:picLocks/>
          </p:cNvPicPr>
          <p:nvPr/>
        </p:nvPicPr>
        <p:blipFill rotWithShape="1">
          <a:blip r:embed="rId2"/>
          <a:srcRect l="6531" t="23553" r="71709" b="68010"/>
          <a:stretch/>
        </p:blipFill>
        <p:spPr bwMode="auto">
          <a:xfrm>
            <a:off x="3435350" y="2813050"/>
            <a:ext cx="5321300" cy="12319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7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Pianificazione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Progettazione</a:t>
            </a:r>
            <a:endParaRPr lang="en-US" dirty="0"/>
          </a:p>
        </p:txBody>
      </p:sp>
      <p:pic>
        <p:nvPicPr>
          <p:cNvPr id="4" name="Immagine 1"/>
          <p:cNvPicPr>
            <a:picLocks/>
          </p:cNvPicPr>
          <p:nvPr/>
        </p:nvPicPr>
        <p:blipFill rotWithShape="1">
          <a:blip r:embed="rId2"/>
          <a:srcRect l="6993" t="31784" r="71594" b="51960"/>
          <a:stretch/>
        </p:blipFill>
        <p:spPr bwMode="auto">
          <a:xfrm>
            <a:off x="3213100" y="2679700"/>
            <a:ext cx="57658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Pianificazione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Implementazione</a:t>
            </a:r>
            <a:r>
              <a:rPr lang="en-US" dirty="0"/>
              <a:t> </a:t>
            </a:r>
            <a:r>
              <a:rPr lang="en-US" dirty="0" smtClean="0"/>
              <a:t>- Arduino</a:t>
            </a:r>
            <a:endParaRPr lang="en-US" dirty="0"/>
          </a:p>
        </p:txBody>
      </p:sp>
      <p:pic>
        <p:nvPicPr>
          <p:cNvPr id="4" name="Immagine 1"/>
          <p:cNvPicPr>
            <a:picLocks/>
          </p:cNvPicPr>
          <p:nvPr/>
        </p:nvPicPr>
        <p:blipFill rotWithShape="1">
          <a:blip r:embed="rId2"/>
          <a:srcRect l="6739" t="48040" r="71773" b="31383"/>
          <a:stretch/>
        </p:blipFill>
        <p:spPr bwMode="auto">
          <a:xfrm>
            <a:off x="3575050" y="2559050"/>
            <a:ext cx="5041900" cy="22479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Implementazione</a:t>
            </a:r>
            <a:r>
              <a:rPr lang="en-US" dirty="0" smtClean="0"/>
              <a:t> – SW Rendering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Pianificazione</a:t>
            </a:r>
            <a:endParaRPr lang="en-US" dirty="0"/>
          </a:p>
        </p:txBody>
      </p:sp>
      <p:pic>
        <p:nvPicPr>
          <p:cNvPr id="5" name="Immagine 1"/>
          <p:cNvPicPr>
            <a:picLocks/>
          </p:cNvPicPr>
          <p:nvPr/>
        </p:nvPicPr>
        <p:blipFill rotWithShape="1">
          <a:blip r:embed="rId2"/>
          <a:srcRect l="7014" t="68321" r="71776" b="19036"/>
          <a:stretch/>
        </p:blipFill>
        <p:spPr bwMode="auto">
          <a:xfrm>
            <a:off x="3454400" y="2604994"/>
            <a:ext cx="5283200" cy="1648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 &amp; Doc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Pianificazione</a:t>
            </a:r>
            <a:endParaRPr lang="en-US" dirty="0"/>
          </a:p>
        </p:txBody>
      </p:sp>
      <p:pic>
        <p:nvPicPr>
          <p:cNvPr id="5" name="Immagine 1"/>
          <p:cNvPicPr>
            <a:picLocks/>
          </p:cNvPicPr>
          <p:nvPr/>
        </p:nvPicPr>
        <p:blipFill rotWithShape="1">
          <a:blip r:embed="rId2"/>
          <a:srcRect l="3174" t="80964" r="71867" b="11628"/>
          <a:stretch/>
        </p:blipFill>
        <p:spPr bwMode="auto">
          <a:xfrm>
            <a:off x="3105150" y="2901950"/>
            <a:ext cx="5981700" cy="1054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66A6-F89D-1842-9FA9-72C5436C7F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197</Words>
  <Application>Microsoft Macintosh PowerPoint</Application>
  <PresentationFormat>Widescreen</PresentationFormat>
  <Paragraphs>102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Office Theme</vt:lpstr>
      <vt:lpstr>Scanner Lidar</vt:lpstr>
      <vt:lpstr>Indice</vt:lpstr>
      <vt:lpstr>Introduzione</vt:lpstr>
      <vt:lpstr>Pianificazione</vt:lpstr>
      <vt:lpstr>Pianificazione</vt:lpstr>
      <vt:lpstr>Pianificazione</vt:lpstr>
      <vt:lpstr>Pianificazione</vt:lpstr>
      <vt:lpstr>Pianificazione</vt:lpstr>
      <vt:lpstr>Pianificazione</vt:lpstr>
      <vt:lpstr>Progettazione</vt:lpstr>
      <vt:lpstr>Progettazione</vt:lpstr>
      <vt:lpstr>Progettazione</vt:lpstr>
      <vt:lpstr>Progettazione</vt:lpstr>
      <vt:lpstr>Progettazione</vt:lpstr>
      <vt:lpstr>Implementazione - Scanner</vt:lpstr>
      <vt:lpstr>Implementazione - Scanner</vt:lpstr>
      <vt:lpstr>Implementazione - Scanner</vt:lpstr>
      <vt:lpstr>Implementazione - Scanner</vt:lpstr>
      <vt:lpstr>Implementazione - Scanner</vt:lpstr>
      <vt:lpstr>Implementazione - Rendering</vt:lpstr>
      <vt:lpstr>Implementazione - Rendering</vt:lpstr>
      <vt:lpstr>Implementazione - Rendering</vt:lpstr>
      <vt:lpstr>Implementazione - Rendering</vt:lpstr>
      <vt:lpstr>Test - Scanner</vt:lpstr>
      <vt:lpstr>Test - Rendering</vt:lpstr>
      <vt:lpstr>Gantt consuntivo</vt:lpstr>
      <vt:lpstr>Conclusioni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Scanner Lidar</dc:title>
  <dc:creator>Isaac Gragasin</dc:creator>
  <cp:lastModifiedBy>Isaac Gragasin</cp:lastModifiedBy>
  <cp:revision>26</cp:revision>
  <dcterms:created xsi:type="dcterms:W3CDTF">2021-05-19T22:06:13Z</dcterms:created>
  <dcterms:modified xsi:type="dcterms:W3CDTF">2021-05-20T08:55:41Z</dcterms:modified>
</cp:coreProperties>
</file>