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2192000" cy="11790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FF1D"/>
    <a:srgbClr val="F42100"/>
    <a:srgbClr val="C000D4"/>
    <a:srgbClr val="00D500"/>
    <a:srgbClr val="FAFE00"/>
    <a:srgbClr val="DAB0FF"/>
    <a:srgbClr val="E7AAFF"/>
    <a:srgbClr val="DDA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633"/>
    <p:restoredTop sz="94643"/>
  </p:normalViewPr>
  <p:slideViewPr>
    <p:cSldViewPr snapToGrid="0" snapToObjects="1">
      <p:cViewPr>
        <p:scale>
          <a:sx n="100" d="100"/>
          <a:sy n="100" d="100"/>
        </p:scale>
        <p:origin x="-936" y="272"/>
      </p:cViewPr>
      <p:guideLst>
        <p:guide orient="horz" pos="37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29583"/>
            <a:ext cx="10363200" cy="410479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192670"/>
            <a:ext cx="9144000" cy="28466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7727"/>
            <a:ext cx="2628900" cy="9991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27727"/>
            <a:ext cx="7734300" cy="9991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39408"/>
            <a:ext cx="10515600" cy="490446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890269"/>
            <a:ext cx="10515600" cy="257914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38640"/>
            <a:ext cx="5181600" cy="74808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38640"/>
            <a:ext cx="5181600" cy="74808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7732"/>
            <a:ext cx="10515600" cy="2278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2890277"/>
            <a:ext cx="5157787" cy="14164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4306757"/>
            <a:ext cx="5157787" cy="6334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890277"/>
            <a:ext cx="5183188" cy="14164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06757"/>
            <a:ext cx="5183188" cy="6334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86026"/>
            <a:ext cx="3932237" cy="275108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97596"/>
            <a:ext cx="6172200" cy="8378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37109"/>
            <a:ext cx="3932237" cy="655293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786026"/>
            <a:ext cx="3932237" cy="275108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97596"/>
            <a:ext cx="6172200" cy="8378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3537109"/>
            <a:ext cx="3932237" cy="655293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7732"/>
            <a:ext cx="10515600" cy="2278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38640"/>
            <a:ext cx="10515600" cy="7480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10927922"/>
            <a:ext cx="2743200" cy="627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6240-1202-E147-8B12-415DCA4BDBE3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927922"/>
            <a:ext cx="4114800" cy="627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927922"/>
            <a:ext cx="2743200" cy="627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223B-9BB3-994E-9088-1500B9BBD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992" y="78177"/>
            <a:ext cx="12026685" cy="180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" tIns="12001" rIns="24003" bIns="120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473" dirty="0"/>
          </a:p>
        </p:txBody>
      </p:sp>
      <p:sp>
        <p:nvSpPr>
          <p:cNvPr id="6" name="TextBox 5"/>
          <p:cNvSpPr txBox="1"/>
          <p:nvPr/>
        </p:nvSpPr>
        <p:spPr>
          <a:xfrm>
            <a:off x="254176" y="133011"/>
            <a:ext cx="3928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D5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rial Black" panose="020B0A04020102020204" pitchFamily="34" charset="0"/>
              </a:rPr>
              <a:t>Eagle</a:t>
            </a:r>
            <a:endParaRPr lang="en-AU" sz="8800" b="1" dirty="0">
              <a:solidFill>
                <a:srgbClr val="00D5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1011" y="296941"/>
            <a:ext cx="7160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Multiple-locus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Genome-wide </a:t>
            </a:r>
            <a:r>
              <a:rPr lang="en-US" sz="4000" b="1" dirty="0" smtClean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 Association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Mapping</a:t>
            </a:r>
            <a:endParaRPr lang="en-AU" sz="4000" b="1" dirty="0">
              <a:solidFill>
                <a:schemeClr val="bg1">
                  <a:lumMod val="50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548" y="240533"/>
            <a:ext cx="11109082" cy="13471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3315725" y="1736987"/>
            <a:ext cx="5753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cap="small" dirty="0">
                <a:solidFill>
                  <a:srgbClr val="00D500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Analysis  Workflow</a:t>
            </a:r>
            <a:endParaRPr lang="en-US" sz="4400" b="1" i="1" dirty="0">
              <a:solidFill>
                <a:srgbClr val="00D500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3736" y="2898685"/>
            <a:ext cx="3288858" cy="4611226"/>
          </a:xfrm>
          <a:prstGeom prst="rect">
            <a:avLst/>
          </a:prstGeom>
          <a:solidFill>
            <a:schemeClr val="bg1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33736" y="2606299"/>
            <a:ext cx="3288858" cy="584775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8720" y="2606299"/>
            <a:ext cx="2836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Read</a:t>
            </a:r>
            <a:r>
              <a:rPr lang="en-US" sz="3200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 </a:t>
            </a:r>
            <a:r>
              <a:rPr lang="en-US" sz="3200" i="1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Genotypes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7007" y="4799300"/>
            <a:ext cx="1782306" cy="2570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3003"/>
              </p:ext>
            </p:extLst>
          </p:nvPr>
        </p:nvGraphicFramePr>
        <p:xfrm>
          <a:off x="919051" y="4916168"/>
          <a:ext cx="1611456" cy="233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432"/>
                <a:gridCol w="201432"/>
                <a:gridCol w="201432"/>
                <a:gridCol w="201432"/>
                <a:gridCol w="201432"/>
                <a:gridCol w="201432"/>
                <a:gridCol w="201432"/>
                <a:gridCol w="201432"/>
              </a:tblGrid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 smtClean="0">
                          <a:effectLst/>
                        </a:rPr>
                        <a:t>0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 smtClean="0">
                          <a:effectLst/>
                        </a:rPr>
                        <a:t>0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 smtClean="0">
                          <a:effectLst/>
                        </a:rPr>
                        <a:t>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 smtClean="0">
                          <a:effectLst/>
                        </a:rPr>
                        <a:t>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 smtClean="0">
                          <a:effectLst/>
                        </a:rPr>
                        <a:t>0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 smtClean="0">
                          <a:effectLst/>
                        </a:rPr>
                        <a:t>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 smtClean="0">
                          <a:effectLst/>
                        </a:rPr>
                        <a:t>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baseline="0" dirty="0" smtClean="0">
                          <a:effectLst/>
                        </a:rPr>
                        <a:t>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1200" baseline="0" dirty="0" smtClean="0">
                          <a:effectLst/>
                        </a:rPr>
                        <a:t>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 flipV="1">
            <a:off x="1740462" y="4683587"/>
            <a:ext cx="418612" cy="4679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59076" y="4255704"/>
            <a:ext cx="80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Space </a:t>
            </a:r>
          </a:p>
          <a:p>
            <a:r>
              <a:rPr lang="en-US" sz="1200" dirty="0"/>
              <a:t>separated</a:t>
            </a:r>
          </a:p>
        </p:txBody>
      </p:sp>
      <p:cxnSp>
        <p:nvCxnSpPr>
          <p:cNvPr id="33" name="Straight Connector 32"/>
          <p:cNvCxnSpPr>
            <a:endCxn id="34" idx="2"/>
          </p:cNvCxnSpPr>
          <p:nvPr/>
        </p:nvCxnSpPr>
        <p:spPr>
          <a:xfrm flipH="1" flipV="1">
            <a:off x="1058106" y="4683589"/>
            <a:ext cx="348956" cy="37947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0220" y="4037258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Genotypes can be 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oded </a:t>
            </a:r>
            <a:r>
              <a:rPr lang="en-US" sz="1200" dirty="0"/>
              <a:t>as any </a:t>
            </a:r>
          </a:p>
          <a:p>
            <a:r>
              <a:rPr lang="en-US" sz="1200" dirty="0"/>
              <a:t>a</a:t>
            </a:r>
            <a:r>
              <a:rPr lang="en-US" sz="1200" dirty="0" smtClean="0"/>
              <a:t>lphanumeric value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33738" y="3281649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Formats: PLINK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plain text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4098" y="4711463"/>
            <a:ext cx="493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SNPs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63064" y="5762355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Individuals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65745" y="371986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</a:t>
            </a:r>
            <a:r>
              <a:rPr lang="en-US" sz="1400" dirty="0" smtClean="0"/>
              <a:t>plain text </a:t>
            </a:r>
            <a:r>
              <a:rPr lang="en-US" sz="1400" dirty="0"/>
              <a:t>file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71283" y="2860716"/>
            <a:ext cx="3452461" cy="3713305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471283" y="2665392"/>
            <a:ext cx="3452459" cy="675352"/>
          </a:xfrm>
          <a:prstGeom prst="roundRect">
            <a:avLst/>
          </a:prstGeom>
          <a:solidFill>
            <a:srgbClr val="C00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D4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71283" y="2625489"/>
            <a:ext cx="3215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Read</a:t>
            </a:r>
            <a:r>
              <a:rPr lang="en-US" sz="3200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 </a:t>
            </a:r>
            <a:r>
              <a:rPr lang="en-US" sz="3200" i="1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Phenotypes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04765" y="4658704"/>
            <a:ext cx="2741311" cy="1660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07405"/>
              </p:ext>
            </p:extLst>
          </p:nvPr>
        </p:nvGraphicFramePr>
        <p:xfrm>
          <a:off x="4873054" y="4683700"/>
          <a:ext cx="2591826" cy="163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31971"/>
                <a:gridCol w="431971"/>
                <a:gridCol w="431971"/>
                <a:gridCol w="431971"/>
                <a:gridCol w="431971"/>
                <a:gridCol w="431971"/>
              </a:tblGrid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y1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y2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pc1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pc2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age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sex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0.1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100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0.11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1.4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10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M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3.4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110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0.36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2.3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25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M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-2.1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90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0.27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1.7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34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F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-0.3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44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0.18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2.1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24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F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1.2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00" baseline="0" dirty="0" smtClean="0">
                          <a:effectLst/>
                        </a:rPr>
                        <a:t>206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0.21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1.9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18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M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778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-1.8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00" baseline="0" dirty="0" smtClean="0">
                          <a:effectLst/>
                        </a:rPr>
                        <a:t>23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0.42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2.5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41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F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547832" y="3340746"/>
            <a:ext cx="2767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Formats: text file, space or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      comma separated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9539" y="4431267"/>
            <a:ext cx="1795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traits and 4 fixed effects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4307997" y="5419196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Individuals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77145" y="3960426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39044" y="4243207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Column names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4804766" y="4469831"/>
            <a:ext cx="293087" cy="24163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810731" y="4658704"/>
            <a:ext cx="2735345" cy="27618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864108" y="2983584"/>
            <a:ext cx="2841450" cy="3231463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197592" y="4332888"/>
            <a:ext cx="2282996" cy="1660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8864110" y="2607598"/>
            <a:ext cx="2841448" cy="675352"/>
          </a:xfrm>
          <a:prstGeom prst="roundRect">
            <a:avLst/>
          </a:prstGeom>
          <a:solidFill>
            <a:srgbClr val="F42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926644" y="2626051"/>
            <a:ext cx="3215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Read</a:t>
            </a:r>
            <a:r>
              <a:rPr lang="en-US" sz="3200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 </a:t>
            </a:r>
            <a:r>
              <a:rPr lang="en-US" sz="3200" i="1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Map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56153" y="3254161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Formats: text file, space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        separated</a:t>
            </a:r>
          </a:p>
        </p:txBody>
      </p:sp>
      <p:sp>
        <p:nvSpPr>
          <p:cNvPr id="59" name="TextBox 58"/>
          <p:cNvSpPr txBox="1"/>
          <p:nvPr/>
        </p:nvSpPr>
        <p:spPr>
          <a:xfrm rot="16200000">
            <a:off x="8910015" y="509338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SNP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927179" y="3824131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31872" y="3995494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Column names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 flipV="1">
            <a:off x="9265883" y="4248712"/>
            <a:ext cx="224799" cy="13693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9203558" y="4332888"/>
            <a:ext cx="2226230" cy="27618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738149" y="8260446"/>
            <a:ext cx="2841450" cy="3231463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8720261" y="7792636"/>
            <a:ext cx="2859339" cy="67535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720262" y="7744243"/>
            <a:ext cx="3215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 dirty="0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Analysis</a:t>
            </a:r>
            <a:endParaRPr lang="en-US" sz="3200" i="1" dirty="0">
              <a:solidFill>
                <a:schemeClr val="bg1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42869" y="8697349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Distributed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computation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46" y="8829040"/>
            <a:ext cx="482148" cy="5141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535" y="8637567"/>
            <a:ext cx="482148" cy="51411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920" y="9020513"/>
            <a:ext cx="482148" cy="51411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0682" y="9605022"/>
            <a:ext cx="648000" cy="3240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710683" y="9490832"/>
            <a:ext cx="1584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Multiple-locus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genome-wide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analysis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82474" y="9928162"/>
            <a:ext cx="648000" cy="324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4682" y="9890328"/>
            <a:ext cx="648000" cy="3240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931872" y="10459878"/>
            <a:ext cx="239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Linear mixed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model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framework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97850"/>
              </p:ext>
            </p:extLst>
          </p:nvPr>
        </p:nvGraphicFramePr>
        <p:xfrm>
          <a:off x="9302553" y="4332888"/>
          <a:ext cx="2052672" cy="1635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4894"/>
                <a:gridCol w="549868"/>
                <a:gridCol w="697910"/>
              </a:tblGrid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SNP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err="1" smtClean="0">
                          <a:effectLst/>
                        </a:rPr>
                        <a:t>Chrm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err="1" smtClean="0">
                          <a:effectLst/>
                        </a:rPr>
                        <a:t>Pos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rs3454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0.3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rs2344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baseline="0" dirty="0" smtClean="0">
                          <a:effectLst/>
                        </a:rPr>
                        <a:t>2.5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rs05344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11.4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rs9847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24.5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rs6342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25.7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rs62636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31.6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3741408" y="3615173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8081128" y="3633314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 rot="5400000">
            <a:off x="9985254" y="6651580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 rot="10800000">
            <a:off x="7743192" y="8583039"/>
            <a:ext cx="675871" cy="760641"/>
          </a:xfrm>
          <a:prstGeom prst="rightArrow">
            <a:avLst/>
          </a:prstGeom>
          <a:solidFill>
            <a:srgbClr val="FF000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414096" y="8132973"/>
            <a:ext cx="6108485" cy="3414343"/>
          </a:xfrm>
          <a:prstGeom prst="rect">
            <a:avLst/>
          </a:prstGeom>
          <a:solidFill>
            <a:srgbClr val="FFFFF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485376" y="10188839"/>
            <a:ext cx="2842540" cy="12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917642" y="10188839"/>
            <a:ext cx="2303346" cy="12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1414098" y="7793824"/>
            <a:ext cx="6108483" cy="675352"/>
          </a:xfrm>
          <a:prstGeom prst="roundRect">
            <a:avLst/>
          </a:prstGeom>
          <a:solidFill>
            <a:srgbClr val="5EF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659670" y="7744243"/>
            <a:ext cx="361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small">
                <a:solidFill>
                  <a:schemeClr val="bg1"/>
                </a:solidFill>
                <a:ea typeface="Arial Rounded MT Bold" charset="0"/>
                <a:cs typeface="Arial Rounded MT Bold" charset="0"/>
              </a:rPr>
              <a:t>Findings</a:t>
            </a:r>
            <a:endParaRPr lang="en-US" sz="3200" i="1" dirty="0">
              <a:solidFill>
                <a:schemeClr val="bg1"/>
              </a:solidFill>
              <a:ea typeface="Arial Rounded MT Bold" charset="0"/>
              <a:cs typeface="Arial Rounded MT Bold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485376" y="8732093"/>
            <a:ext cx="2303346" cy="1253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60468"/>
              </p:ext>
            </p:extLst>
          </p:nvPr>
        </p:nvGraphicFramePr>
        <p:xfrm>
          <a:off x="1600239" y="8914973"/>
          <a:ext cx="2052672" cy="93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4894"/>
                <a:gridCol w="549868"/>
                <a:gridCol w="697910"/>
              </a:tblGrid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SNP</a:t>
                      </a:r>
                      <a:endParaRPr lang="en-US" sz="12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>
                          <a:effectLst/>
                        </a:rPr>
                        <a:t>Chrm</a:t>
                      </a:r>
                      <a:endParaRPr lang="en-US" sz="12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 smtClean="0">
                          <a:effectLst/>
                        </a:rPr>
                        <a:t>Pos</a:t>
                      </a:r>
                      <a:endParaRPr lang="en-US" sz="12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rs00454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5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123.2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rs112844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73.1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rs833208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12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15.3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16418"/>
              </p:ext>
            </p:extLst>
          </p:nvPr>
        </p:nvGraphicFramePr>
        <p:xfrm>
          <a:off x="5042979" y="10266972"/>
          <a:ext cx="2052672" cy="111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4894"/>
                <a:gridCol w="549868"/>
                <a:gridCol w="697910"/>
              </a:tblGrid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SNP</a:t>
                      </a:r>
                      <a:endParaRPr lang="en-US" sz="12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Effect size</a:t>
                      </a:r>
                      <a:endParaRPr lang="en-US" sz="12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P-value</a:t>
                      </a:r>
                      <a:endParaRPr lang="en-US" sz="12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rs00454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1.2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1e-8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rs112844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0.9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1e-7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rs833208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-0.8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1e-6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52016"/>
              </p:ext>
            </p:extLst>
          </p:nvPr>
        </p:nvGraphicFramePr>
        <p:xfrm>
          <a:off x="1647012" y="10254985"/>
          <a:ext cx="2496606" cy="111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78251"/>
                <a:gridCol w="1418355"/>
              </a:tblGrid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SNP</a:t>
                      </a:r>
                      <a:endParaRPr lang="en-US" sz="12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Proportion of Variance Explained</a:t>
                      </a:r>
                      <a:endParaRPr lang="en-US" sz="1200" b="1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rs00454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0.05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+ rs112844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0.12</a:t>
                      </a:r>
                      <a:endParaRPr lang="en-US" sz="1200" b="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  <a:tr h="208315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 + rs833208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effectLst/>
                        </a:rPr>
                        <a:t>0.16</a:t>
                      </a:r>
                      <a:endParaRPr lang="en-US" sz="1200" baseline="0" dirty="0">
                        <a:effectLst/>
                      </a:endParaRPr>
                    </a:p>
                  </a:txBody>
                  <a:tcPr marL="50800" marR="50800" marT="25400" marB="25400" anchor="b"/>
                </a:tc>
              </a:tr>
            </a:tbl>
          </a:graphicData>
        </a:graphic>
      </p:graphicFrame>
      <p:sp>
        <p:nvSpPr>
          <p:cNvPr id="97" name="TextBox 96"/>
          <p:cNvSpPr txBox="1"/>
          <p:nvPr/>
        </p:nvSpPr>
        <p:spPr>
          <a:xfrm>
            <a:off x="4192443" y="8547311"/>
            <a:ext cx="186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”Best” set of </a:t>
            </a:r>
            <a:r>
              <a:rPr lang="en-US" sz="1200" dirty="0" err="1"/>
              <a:t>snp</a:t>
            </a:r>
            <a:r>
              <a:rPr lang="en-US" sz="1200" dirty="0"/>
              <a:t> and their </a:t>
            </a:r>
          </a:p>
          <a:p>
            <a:r>
              <a:rPr lang="en-US" sz="1200" dirty="0"/>
              <a:t>map location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19468" y="9678709"/>
            <a:ext cx="1872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Effect</a:t>
            </a:r>
            <a:r>
              <a:rPr lang="en-US" sz="1200" dirty="0"/>
              <a:t> </a:t>
            </a:r>
            <a:r>
              <a:rPr lang="en-US" sz="1200"/>
              <a:t>size</a:t>
            </a:r>
            <a:r>
              <a:rPr lang="en-US" sz="1200" dirty="0"/>
              <a:t>, and significance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22679" y="9125156"/>
            <a:ext cx="225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Amount of phenotypic </a:t>
            </a:r>
          </a:p>
          <a:p>
            <a:r>
              <a:rPr lang="en-US" sz="1200" dirty="0"/>
              <a:t>variance explained </a:t>
            </a:r>
            <a:r>
              <a:rPr lang="en-US" sz="1200" dirty="0" smtClean="0"/>
              <a:t>by 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 smtClean="0"/>
              <a:t>SNP, cumulatively</a:t>
            </a:r>
            <a:endParaRPr lang="en-US" sz="1200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3701736" y="8827177"/>
            <a:ext cx="441882" cy="2198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3971502" y="9930464"/>
            <a:ext cx="441882" cy="21984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893730" y="9955706"/>
            <a:ext cx="37556" cy="23517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305</Words>
  <Application>Microsoft Macintosh PowerPoint</Application>
  <PresentationFormat>Custom</PresentationFormat>
  <Paragraphs>216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Andrew George</cp:lastModifiedBy>
  <cp:revision>48</cp:revision>
  <dcterms:created xsi:type="dcterms:W3CDTF">2017-04-10T20:36:11Z</dcterms:created>
  <dcterms:modified xsi:type="dcterms:W3CDTF">2017-08-08T04:25:46Z</dcterms:modified>
</cp:coreProperties>
</file>