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7205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21"/>
    <a:srgbClr val="FFE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82" autoAdjust="0"/>
  </p:normalViewPr>
  <p:slideViewPr>
    <p:cSldViewPr snapToGrid="0" snapToObjects="1">
      <p:cViewPr>
        <p:scale>
          <a:sx n="100" d="100"/>
          <a:sy n="100" d="100"/>
        </p:scale>
        <p:origin x="1992" y="752"/>
      </p:cViewPr>
      <p:guideLst>
        <p:guide orient="horz" pos="216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2130427"/>
            <a:ext cx="612481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49" y="3886200"/>
            <a:ext cx="504396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6" y="274640"/>
            <a:ext cx="162127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274640"/>
            <a:ext cx="474372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4406902"/>
            <a:ext cx="61248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2906713"/>
            <a:ext cx="612481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3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79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535113"/>
            <a:ext cx="31837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2174875"/>
            <a:ext cx="31837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535113"/>
            <a:ext cx="318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2174875"/>
            <a:ext cx="318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3" y="273050"/>
            <a:ext cx="23706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5" y="273052"/>
            <a:ext cx="402816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3" y="1435102"/>
            <a:ext cx="23706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1" y="4800600"/>
            <a:ext cx="4323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1" y="612775"/>
            <a:ext cx="432339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1" y="5367338"/>
            <a:ext cx="4323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274638"/>
            <a:ext cx="64850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00202"/>
            <a:ext cx="64850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6356352"/>
            <a:ext cx="2281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" y="116928"/>
            <a:ext cx="5179151" cy="3195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77" y="2017439"/>
            <a:ext cx="3767218" cy="46927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03898" y="1094202"/>
            <a:ext cx="2435226" cy="738664"/>
          </a:xfrm>
          <a:prstGeom prst="rect">
            <a:avLst/>
          </a:prstGeom>
          <a:noFill/>
          <a:ln>
            <a:solidFill>
              <a:srgbClr val="604A7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List of “best” </a:t>
            </a:r>
            <a:r>
              <a:rPr lang="en-US" sz="1400" dirty="0" err="1" smtClean="0">
                <a:solidFill>
                  <a:srgbClr val="8064A2"/>
                </a:solidFill>
              </a:rPr>
              <a:t>snp</a:t>
            </a:r>
            <a:r>
              <a:rPr lang="en-US" sz="1400" dirty="0" smtClean="0">
                <a:solidFill>
                  <a:srgbClr val="8064A2"/>
                </a:solidFill>
              </a:rPr>
              <a:t> found to be in strongest and significant association with the trait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36900" y="1473200"/>
            <a:ext cx="558800" cy="393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8326" y="3886761"/>
            <a:ext cx="2435226" cy="954107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Effect size and significance of “best” </a:t>
            </a:r>
            <a:r>
              <a:rPr lang="en-US" sz="1400" dirty="0" err="1" smtClean="0">
                <a:solidFill>
                  <a:srgbClr val="8064A2"/>
                </a:solidFill>
              </a:rPr>
              <a:t>snp</a:t>
            </a:r>
            <a:r>
              <a:rPr lang="en-US" sz="1400" dirty="0" smtClean="0">
                <a:solidFill>
                  <a:srgbClr val="8064A2"/>
                </a:solidFill>
              </a:rPr>
              <a:t> along with any other fixed effects included in the model 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052" y="5153235"/>
            <a:ext cx="3723747" cy="1384995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Gives the percentage of phenotypic variation explained by having only the first “best” </a:t>
            </a:r>
            <a:r>
              <a:rPr lang="en-US" sz="1400" dirty="0" err="1" smtClean="0">
                <a:solidFill>
                  <a:srgbClr val="8064A2"/>
                </a:solidFill>
              </a:rPr>
              <a:t>snp</a:t>
            </a:r>
            <a:r>
              <a:rPr lang="en-US" sz="1400" dirty="0" smtClean="0">
                <a:solidFill>
                  <a:srgbClr val="8064A2"/>
                </a:solidFill>
              </a:rPr>
              <a:t> in the model, then the first two “best” </a:t>
            </a:r>
            <a:r>
              <a:rPr lang="en-US" sz="1400" dirty="0" err="1" smtClean="0">
                <a:solidFill>
                  <a:srgbClr val="8064A2"/>
                </a:solidFill>
              </a:rPr>
              <a:t>snps</a:t>
            </a:r>
            <a:r>
              <a:rPr lang="en-US" sz="1400" dirty="0" smtClean="0">
                <a:solidFill>
                  <a:srgbClr val="8064A2"/>
                </a:solidFill>
              </a:rPr>
              <a:t> etc.  The final line of this table is  the percentage of phenotypic variance explained by a model that  has all 7 “best” </a:t>
            </a:r>
            <a:r>
              <a:rPr lang="en-US" sz="1400" dirty="0" err="1" smtClean="0">
                <a:solidFill>
                  <a:srgbClr val="8064A2"/>
                </a:solidFill>
              </a:rPr>
              <a:t>snp</a:t>
            </a:r>
            <a:r>
              <a:rPr lang="en-US" sz="1400" dirty="0" smtClean="0">
                <a:solidFill>
                  <a:srgbClr val="8064A2"/>
                </a:solidFill>
              </a:rPr>
              <a:t> in the model. 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cxnSp>
        <p:nvCxnSpPr>
          <p:cNvPr id="30" name="Straight Arrow Connector 29"/>
          <p:cNvCxnSpPr>
            <a:stCxn id="27" idx="3"/>
          </p:cNvCxnSpPr>
          <p:nvPr/>
        </p:nvCxnSpPr>
        <p:spPr>
          <a:xfrm flipV="1">
            <a:off x="2883552" y="4363814"/>
            <a:ext cx="109154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37665" y="2680237"/>
            <a:ext cx="1791599" cy="954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By clicking here, additional summary information is calculated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 rot="172351">
            <a:off x="533400" y="2108200"/>
            <a:ext cx="2425700" cy="1062806"/>
          </a:xfrm>
          <a:custGeom>
            <a:avLst/>
            <a:gdLst>
              <a:gd name="connsiteX0" fmla="*/ 0 w 889000"/>
              <a:gd name="connsiteY0" fmla="*/ 0 h 723900"/>
              <a:gd name="connsiteX1" fmla="*/ 889000 w 889000"/>
              <a:gd name="connsiteY1" fmla="*/ 723900 h 723900"/>
              <a:gd name="connsiteX0" fmla="*/ 0 w 889000"/>
              <a:gd name="connsiteY0" fmla="*/ 0 h 723900"/>
              <a:gd name="connsiteX1" fmla="*/ 889000 w 889000"/>
              <a:gd name="connsiteY1" fmla="*/ 723900 h 723900"/>
              <a:gd name="connsiteX0" fmla="*/ 0 w 1003300"/>
              <a:gd name="connsiteY0" fmla="*/ 0 h 1104900"/>
              <a:gd name="connsiteX1" fmla="*/ 1003300 w 1003300"/>
              <a:gd name="connsiteY1" fmla="*/ 1104900 h 1104900"/>
              <a:gd name="connsiteX0" fmla="*/ 0 w 2425700"/>
              <a:gd name="connsiteY0" fmla="*/ 0 h 1041400"/>
              <a:gd name="connsiteX1" fmla="*/ 2425700 w 2425700"/>
              <a:gd name="connsiteY1" fmla="*/ 1041400 h 1041400"/>
              <a:gd name="connsiteX0" fmla="*/ 0 w 2425700"/>
              <a:gd name="connsiteY0" fmla="*/ 0 h 1062806"/>
              <a:gd name="connsiteX1" fmla="*/ 2425700 w 2425700"/>
              <a:gd name="connsiteY1" fmla="*/ 1041400 h 10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5700" h="1062806">
                <a:moveTo>
                  <a:pt x="0" y="0"/>
                </a:moveTo>
                <a:cubicBezTo>
                  <a:pt x="321733" y="812800"/>
                  <a:pt x="1799167" y="1155700"/>
                  <a:pt x="2425700" y="1041400"/>
                </a:cubicBezTo>
              </a:path>
            </a:pathLst>
          </a:custGeom>
          <a:noFill/>
          <a:ln w="41275">
            <a:solidFill>
              <a:schemeClr val="accent1"/>
            </a:solidFill>
            <a:headEnd w="lg" len="lg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860799" y="5845732"/>
            <a:ext cx="749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Microsoft Office User</cp:lastModifiedBy>
  <cp:revision>20</cp:revision>
  <dcterms:created xsi:type="dcterms:W3CDTF">2017-04-06T21:59:24Z</dcterms:created>
  <dcterms:modified xsi:type="dcterms:W3CDTF">2017-05-12T01:54:06Z</dcterms:modified>
</cp:coreProperties>
</file>