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01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-13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5756-0D61-48AD-B1F7-7FE4C095D4CF}" type="datetimeFigureOut">
              <a:rPr lang="en-AU" smtClean="0"/>
              <a:t>10/05/17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38E-E2A0-4C29-98C5-0D98953CA5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004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5756-0D61-48AD-B1F7-7FE4C095D4CF}" type="datetimeFigureOut">
              <a:rPr lang="en-AU" smtClean="0"/>
              <a:t>10/05/17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38E-E2A0-4C29-98C5-0D98953CA5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07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5756-0D61-48AD-B1F7-7FE4C095D4CF}" type="datetimeFigureOut">
              <a:rPr lang="en-AU" smtClean="0"/>
              <a:t>10/05/17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38E-E2A0-4C29-98C5-0D98953CA5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15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5756-0D61-48AD-B1F7-7FE4C095D4CF}" type="datetimeFigureOut">
              <a:rPr lang="en-AU" smtClean="0"/>
              <a:t>10/05/17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38E-E2A0-4C29-98C5-0D98953CA5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49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5756-0D61-48AD-B1F7-7FE4C095D4CF}" type="datetimeFigureOut">
              <a:rPr lang="en-AU" smtClean="0"/>
              <a:t>10/05/17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38E-E2A0-4C29-98C5-0D98953CA5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784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5756-0D61-48AD-B1F7-7FE4C095D4CF}" type="datetimeFigureOut">
              <a:rPr lang="en-AU" smtClean="0"/>
              <a:t>10/05/17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38E-E2A0-4C29-98C5-0D98953CA5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74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5756-0D61-48AD-B1F7-7FE4C095D4CF}" type="datetimeFigureOut">
              <a:rPr lang="en-AU" smtClean="0"/>
              <a:t>10/05/17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38E-E2A0-4C29-98C5-0D98953CA5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083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5756-0D61-48AD-B1F7-7FE4C095D4CF}" type="datetimeFigureOut">
              <a:rPr lang="en-AU" smtClean="0"/>
              <a:t>10/05/17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38E-E2A0-4C29-98C5-0D98953CA5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80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5756-0D61-48AD-B1F7-7FE4C095D4CF}" type="datetimeFigureOut">
              <a:rPr lang="en-AU" smtClean="0"/>
              <a:t>10/05/17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38E-E2A0-4C29-98C5-0D98953CA5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86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5756-0D61-48AD-B1F7-7FE4C095D4CF}" type="datetimeFigureOut">
              <a:rPr lang="en-AU" smtClean="0"/>
              <a:t>10/05/17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38E-E2A0-4C29-98C5-0D98953CA5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77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5756-0D61-48AD-B1F7-7FE4C095D4CF}" type="datetimeFigureOut">
              <a:rPr lang="en-AU" smtClean="0"/>
              <a:t>10/05/17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38E-E2A0-4C29-98C5-0D98953CA5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0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85756-0D61-48AD-B1F7-7FE4C095D4CF}" type="datetimeFigureOut">
              <a:rPr lang="en-AU" smtClean="0"/>
              <a:t>10/05/17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2438E-E2A0-4C29-98C5-0D98953CA5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18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067794"/>
              </p:ext>
            </p:extLst>
          </p:nvPr>
        </p:nvGraphicFramePr>
        <p:xfrm>
          <a:off x="4488917" y="1511848"/>
          <a:ext cx="6041695" cy="264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093"/>
                <a:gridCol w="907482"/>
                <a:gridCol w="225406"/>
                <a:gridCol w="225406"/>
                <a:gridCol w="225406"/>
                <a:gridCol w="225406"/>
                <a:gridCol w="225406"/>
                <a:gridCol w="225406"/>
                <a:gridCol w="225406"/>
                <a:gridCol w="225406"/>
                <a:gridCol w="225406"/>
                <a:gridCol w="225406"/>
                <a:gridCol w="225406"/>
                <a:gridCol w="225406"/>
                <a:gridCol w="225406"/>
                <a:gridCol w="225406"/>
                <a:gridCol w="225406"/>
                <a:gridCol w="225406"/>
                <a:gridCol w="225406"/>
                <a:gridCol w="225406"/>
                <a:gridCol w="225406"/>
                <a:gridCol w="225406"/>
              </a:tblGrid>
              <a:tr h="251489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Fam1</a:t>
                      </a:r>
                      <a:endParaRPr lang="en-US" sz="14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400" baseline="0" dirty="0" smtClean="0">
                          <a:effectLst/>
                        </a:rPr>
                        <a:t>CD068</a:t>
                      </a:r>
                      <a:endParaRPr lang="is-IS" sz="14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0</a:t>
                      </a:r>
                      <a:endParaRPr lang="en-US" sz="14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0</a:t>
                      </a:r>
                      <a:endParaRPr lang="en-US" sz="14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1</a:t>
                      </a:r>
                      <a:endParaRPr lang="en-US" sz="14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1</a:t>
                      </a:r>
                      <a:endParaRPr lang="en-US" sz="14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  <a:endParaRPr lang="en-US" sz="14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  <a:endParaRPr lang="en-US" sz="14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  <a:endParaRPr lang="en-US" sz="14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  <a:endParaRPr lang="en-US" sz="14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  <a:endParaRPr lang="en-US" sz="14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  <a:endParaRPr lang="en-US" sz="14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  <a:endParaRPr lang="en-US" sz="14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  <a:endParaRPr lang="en-US" sz="14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  <a:endParaRPr lang="en-US" sz="14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  <a:endParaRPr lang="en-US" sz="14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  <a:endParaRPr lang="en-US" sz="14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51489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Fam1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400" baseline="0" dirty="0" smtClean="0">
                          <a:effectLst/>
                        </a:rPr>
                        <a:t>SA061</a:t>
                      </a:r>
                      <a:endParaRPr lang="is-IS" sz="14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</a:tr>
              <a:tr h="251489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Fam3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400" baseline="0" dirty="0" smtClean="0">
                          <a:effectLst/>
                        </a:rPr>
                        <a:t>BA093</a:t>
                      </a:r>
                      <a:endParaRPr lang="is-IS" sz="14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</a:tr>
              <a:tr h="251489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Fam2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400" baseline="0" dirty="0" smtClean="0">
                          <a:effectLst/>
                        </a:rPr>
                        <a:t>BA069</a:t>
                      </a:r>
                      <a:endParaRPr lang="is-IS" sz="14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</a:tr>
              <a:tr h="251489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Fam5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400" baseline="0" dirty="0" smtClean="0">
                          <a:effectLst/>
                        </a:rPr>
                        <a:t>BA004</a:t>
                      </a:r>
                      <a:endParaRPr lang="is-IS" sz="14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400" baseline="0" dirty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A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A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</a:tr>
              <a:tr h="251489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Fam5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400" baseline="0" dirty="0" smtClean="0">
                          <a:effectLst/>
                        </a:rPr>
                        <a:t>zA070</a:t>
                      </a:r>
                      <a:endParaRPr lang="is-IS" sz="14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</a:tr>
              <a:tr h="251489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Fam1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400" baseline="0" dirty="0" smtClean="0">
                          <a:effectLst/>
                        </a:rPr>
                        <a:t>zA070</a:t>
                      </a:r>
                      <a:endParaRPr lang="is-IS" sz="14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400" baseline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</a:tr>
              <a:tr h="251489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Fam11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400" baseline="0" dirty="0" smtClean="0">
                          <a:effectLst/>
                        </a:rPr>
                        <a:t>zA029</a:t>
                      </a:r>
                      <a:endParaRPr lang="is-IS" sz="14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</a:tr>
              <a:tr h="251489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Fam11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400" baseline="0" dirty="0" smtClean="0">
                          <a:effectLst/>
                        </a:rPr>
                        <a:t>QA0s6</a:t>
                      </a:r>
                      <a:endParaRPr lang="is-IS" sz="14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400" baseline="0" dirty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A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</a:tr>
              <a:tr h="251489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Fam11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400" baseline="0" dirty="0" smtClean="0">
                          <a:effectLst/>
                        </a:rPr>
                        <a:t>QA073</a:t>
                      </a:r>
                      <a:endParaRPr lang="is-IS" sz="14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302343"/>
              </p:ext>
            </p:extLst>
          </p:nvPr>
        </p:nvGraphicFramePr>
        <p:xfrm>
          <a:off x="1594725" y="3796007"/>
          <a:ext cx="2196326" cy="934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7829"/>
                <a:gridCol w="251100"/>
                <a:gridCol w="298740"/>
                <a:gridCol w="271395"/>
                <a:gridCol w="315125"/>
                <a:gridCol w="267379"/>
                <a:gridCol w="267379"/>
                <a:gridCol w="267379"/>
              </a:tblGrid>
              <a:tr h="135000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12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12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11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11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12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11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11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11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135000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135000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135000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22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24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245879" cy="13084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7138" y="181112"/>
            <a:ext cx="3315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cap="small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Input</a:t>
            </a:r>
            <a:r>
              <a:rPr lang="en-US" sz="44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 Types</a:t>
            </a:r>
            <a:endParaRPr lang="en-US" sz="4400" b="1" dirty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6611" y="1632372"/>
            <a:ext cx="2910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6600"/>
                </a:solidFill>
              </a:rPr>
              <a:t>PLINK </a:t>
            </a:r>
            <a:r>
              <a:rPr lang="en-US" sz="3600" b="1" dirty="0" err="1" smtClean="0">
                <a:solidFill>
                  <a:srgbClr val="FF6600"/>
                </a:solidFill>
              </a:rPr>
              <a:t>Ped</a:t>
            </a:r>
            <a:r>
              <a:rPr lang="en-US" sz="3600" b="1" dirty="0" smtClean="0">
                <a:solidFill>
                  <a:srgbClr val="FF6600"/>
                </a:solidFill>
              </a:rPr>
              <a:t> File</a:t>
            </a:r>
            <a:endParaRPr lang="en-US" sz="3600" b="1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390" y="2277556"/>
            <a:ext cx="2699247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Space separated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 column headings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Allelic data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1419" y="2277556"/>
            <a:ext cx="2760121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 + 2*L columns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6 columns ignored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Missing data allowed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96839" y="1632372"/>
            <a:ext cx="2845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6600"/>
                </a:solidFill>
              </a:rPr>
              <a:t>Plain Text File</a:t>
            </a:r>
            <a:endParaRPr lang="en-US" sz="3600" b="1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4375" y="2277556"/>
            <a:ext cx="2911322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Space separated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 column headings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Genotype data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97162" y="2277556"/>
            <a:ext cx="2760121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 columns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Missing data allowed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288" y="3600956"/>
            <a:ext cx="2267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6600"/>
                </a:solidFill>
              </a:rPr>
              <a:t>Example data</a:t>
            </a:r>
            <a:endParaRPr lang="en-US" sz="2800" i="1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65446" y="3600956"/>
            <a:ext cx="2267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6600"/>
                </a:solidFill>
              </a:rPr>
              <a:t>Example data</a:t>
            </a:r>
            <a:endParaRPr lang="en-US" sz="2800" i="1" dirty="0">
              <a:solidFill>
                <a:srgbClr val="FF6600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23233"/>
              </p:ext>
            </p:extLst>
          </p:nvPr>
        </p:nvGraphicFramePr>
        <p:xfrm>
          <a:off x="300189" y="4232370"/>
          <a:ext cx="5210836" cy="2048361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546477"/>
                <a:gridCol w="631152"/>
                <a:gridCol w="207818"/>
                <a:gridCol w="207818"/>
                <a:gridCol w="215515"/>
                <a:gridCol w="184728"/>
                <a:gridCol w="201083"/>
                <a:gridCol w="183765"/>
                <a:gridCol w="218401"/>
                <a:gridCol w="201083"/>
                <a:gridCol w="201083"/>
                <a:gridCol w="201083"/>
                <a:gridCol w="201083"/>
                <a:gridCol w="201083"/>
                <a:gridCol w="201083"/>
                <a:gridCol w="201083"/>
                <a:gridCol w="201083"/>
                <a:gridCol w="201083"/>
                <a:gridCol w="201083"/>
                <a:gridCol w="201083"/>
                <a:gridCol w="201083"/>
                <a:gridCol w="201083"/>
              </a:tblGrid>
              <a:tr h="292623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Fam1</a:t>
                      </a:r>
                      <a:endParaRPr lang="en-US" sz="1400" b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400" baseline="0" dirty="0" smtClean="0">
                          <a:effectLst/>
                        </a:rPr>
                        <a:t>CD068</a:t>
                      </a:r>
                      <a:endParaRPr lang="is-IS" sz="1400" b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0</a:t>
                      </a:r>
                      <a:endParaRPr lang="en-US" sz="1400" b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0</a:t>
                      </a:r>
                      <a:endParaRPr lang="en-US" sz="1400" b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1</a:t>
                      </a:r>
                      <a:endParaRPr lang="en-US" sz="1400" b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1</a:t>
                      </a:r>
                      <a:endParaRPr lang="en-US" sz="1400" b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  <a:endParaRPr lang="en-US" sz="1400" b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  <a:endParaRPr lang="en-US" sz="1400" b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  <a:endParaRPr lang="en-US" sz="1400" b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  <a:endParaRPr lang="en-US" sz="1400" b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  <a:endParaRPr lang="en-US" sz="1400" b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  <a:endParaRPr lang="en-US" sz="1400" b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  <a:endParaRPr lang="en-US" sz="1400" b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  <a:endParaRPr lang="en-US" sz="1400" b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  <a:endParaRPr lang="en-US" sz="1400" b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  <a:endParaRPr lang="en-US" sz="1400" b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  <a:endParaRPr lang="en-US" sz="1400" b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92623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Fam1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400" baseline="0" dirty="0" smtClean="0">
                          <a:effectLst/>
                        </a:rPr>
                        <a:t>SA061</a:t>
                      </a:r>
                      <a:endParaRPr lang="is-I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0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0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1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1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92623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Fam3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400" baseline="0" dirty="0" smtClean="0">
                          <a:effectLst/>
                        </a:rPr>
                        <a:t>BA093</a:t>
                      </a:r>
                      <a:endParaRPr lang="is-I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0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0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1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1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92623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Fam2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400" baseline="0" dirty="0" smtClean="0">
                          <a:effectLst/>
                        </a:rPr>
                        <a:t>BA069</a:t>
                      </a:r>
                      <a:endParaRPr lang="is-I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0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0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1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1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92623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Fam5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400" baseline="0" dirty="0" smtClean="0">
                          <a:effectLst/>
                        </a:rPr>
                        <a:t>BA004</a:t>
                      </a:r>
                      <a:endParaRPr lang="is-I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0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0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400" baseline="0" dirty="0">
                          <a:effectLst/>
                        </a:rPr>
                        <a:t>2</a:t>
                      </a:r>
                      <a:endParaRPr lang="is-I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1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A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A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92623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Fam5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400" baseline="0" dirty="0" smtClean="0">
                          <a:effectLst/>
                        </a:rPr>
                        <a:t>zA070</a:t>
                      </a:r>
                      <a:endParaRPr lang="is-I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0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0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1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1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G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C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92623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Fam1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400" baseline="0" dirty="0" smtClean="0">
                          <a:effectLst/>
                        </a:rPr>
                        <a:t>zA070</a:t>
                      </a:r>
                      <a:endParaRPr lang="is-I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0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0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400" baseline="0">
                          <a:effectLst/>
                        </a:rPr>
                        <a:t>2</a:t>
                      </a:r>
                      <a:endParaRPr lang="is-I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1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G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T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>
                          <a:effectLst/>
                        </a:rPr>
                        <a:t>T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A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effectLst/>
                        </a:rPr>
                        <a:t>C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8529665" y="3659777"/>
            <a:ext cx="410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(These data sets are equivalent)</a:t>
            </a:r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035327"/>
              </p:ext>
            </p:extLst>
          </p:nvPr>
        </p:nvGraphicFramePr>
        <p:xfrm>
          <a:off x="6633254" y="4293941"/>
          <a:ext cx="3111112" cy="1147816"/>
        </p:xfrm>
        <a:graphic>
          <a:graphicData uri="http://schemas.openxmlformats.org/drawingml/2006/table">
            <a:tbl>
              <a:tblPr bandRow="1">
                <a:tableStyleId>{D03447BB-5D67-496B-8E87-E561075AD55C}</a:tableStyleId>
              </a:tblPr>
              <a:tblGrid>
                <a:gridCol w="388889"/>
                <a:gridCol w="388889"/>
                <a:gridCol w="388889"/>
                <a:gridCol w="388889"/>
                <a:gridCol w="388889"/>
                <a:gridCol w="388889"/>
                <a:gridCol w="388889"/>
                <a:gridCol w="388889"/>
              </a:tblGrid>
              <a:tr h="286954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err="1" smtClean="0">
                          <a:effectLst/>
                        </a:rPr>
                        <a:t>Aa</a:t>
                      </a:r>
                      <a:endParaRPr lang="en-US" sz="1400" b="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err="1" smtClean="0">
                          <a:effectLst/>
                        </a:rPr>
                        <a:t>Aa</a:t>
                      </a:r>
                      <a:endParaRPr lang="en-US" sz="1400" b="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AA</a:t>
                      </a:r>
                      <a:endParaRPr lang="en-US" sz="1400" b="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AA</a:t>
                      </a:r>
                      <a:endParaRPr lang="en-US" sz="1400" b="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err="1" smtClean="0">
                          <a:effectLst/>
                        </a:rPr>
                        <a:t>Aa</a:t>
                      </a:r>
                      <a:endParaRPr lang="en-US" sz="1400" b="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AA</a:t>
                      </a:r>
                      <a:endParaRPr lang="en-US" sz="1400" b="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AA</a:t>
                      </a:r>
                      <a:endParaRPr lang="en-US" sz="1400" b="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AA</a:t>
                      </a:r>
                      <a:endParaRPr lang="en-US" sz="1400" b="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86954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AA</a:t>
                      </a:r>
                      <a:endParaRPr lang="en-US" sz="140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err="1" smtClean="0">
                          <a:effectLst/>
                        </a:rPr>
                        <a:t>Aa</a:t>
                      </a:r>
                      <a:endParaRPr lang="en-US" sz="140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AA</a:t>
                      </a:r>
                      <a:endParaRPr lang="en-US" sz="140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AA</a:t>
                      </a:r>
                      <a:endParaRPr lang="en-US" sz="140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err="1" smtClean="0">
                          <a:effectLst/>
                        </a:rPr>
                        <a:t>Aa</a:t>
                      </a:r>
                      <a:endParaRPr lang="en-US" sz="140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AA</a:t>
                      </a:r>
                      <a:endParaRPr lang="en-US" sz="140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AA</a:t>
                      </a:r>
                      <a:endParaRPr lang="en-US" sz="140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err="1" smtClean="0">
                          <a:effectLst/>
                        </a:rPr>
                        <a:t>aa</a:t>
                      </a:r>
                      <a:endParaRPr lang="en-US" sz="140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86954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err="1" smtClean="0">
                          <a:effectLst/>
                        </a:rPr>
                        <a:t>Aa</a:t>
                      </a:r>
                      <a:endParaRPr lang="en-US" sz="140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err="1" smtClean="0">
                          <a:effectLst/>
                        </a:rPr>
                        <a:t>Aa</a:t>
                      </a:r>
                      <a:endParaRPr lang="en-US" sz="140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AA</a:t>
                      </a:r>
                      <a:endParaRPr lang="en-US" sz="140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err="1" smtClean="0">
                          <a:effectLst/>
                        </a:rPr>
                        <a:t>Aa</a:t>
                      </a:r>
                      <a:endParaRPr lang="en-US" sz="140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err="1" smtClean="0">
                          <a:effectLst/>
                        </a:rPr>
                        <a:t>Aa</a:t>
                      </a:r>
                      <a:endParaRPr lang="en-US" sz="140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AA</a:t>
                      </a:r>
                      <a:endParaRPr lang="en-US" sz="140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AA</a:t>
                      </a:r>
                      <a:endParaRPr lang="en-US" sz="140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err="1" smtClean="0">
                          <a:effectLst/>
                        </a:rPr>
                        <a:t>Aa</a:t>
                      </a:r>
                      <a:endParaRPr lang="en-US" sz="140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86954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err="1" smtClean="0">
                          <a:effectLst/>
                        </a:rPr>
                        <a:t>Aa</a:t>
                      </a:r>
                      <a:endParaRPr lang="en-US" sz="140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err="1" smtClean="0">
                          <a:effectLst/>
                        </a:rPr>
                        <a:t>aa</a:t>
                      </a:r>
                      <a:endParaRPr lang="en-US" sz="140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err="1" smtClean="0">
                          <a:effectLst/>
                        </a:rPr>
                        <a:t>aa</a:t>
                      </a:r>
                      <a:endParaRPr lang="en-US" sz="140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AA</a:t>
                      </a:r>
                      <a:endParaRPr lang="en-US" sz="140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err="1" smtClean="0">
                          <a:effectLst/>
                        </a:rPr>
                        <a:t>Aa</a:t>
                      </a:r>
                      <a:endParaRPr lang="en-US" sz="140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AA</a:t>
                      </a:r>
                      <a:endParaRPr lang="en-US" sz="140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AA</a:t>
                      </a:r>
                      <a:endParaRPr lang="en-US" sz="140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AA</a:t>
                      </a:r>
                      <a:endParaRPr lang="en-US" sz="140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677016"/>
              </p:ext>
            </p:extLst>
          </p:nvPr>
        </p:nvGraphicFramePr>
        <p:xfrm>
          <a:off x="9899870" y="4284705"/>
          <a:ext cx="2090472" cy="1187840"/>
        </p:xfrm>
        <a:graphic>
          <a:graphicData uri="http://schemas.openxmlformats.org/drawingml/2006/table">
            <a:tbl>
              <a:tblPr bandRow="1">
                <a:tableStyleId>{E929F9F4-4A8F-4326-A1B4-22849713DDAB}</a:tableStyleId>
              </a:tblPr>
              <a:tblGrid>
                <a:gridCol w="261309"/>
                <a:gridCol w="261309"/>
                <a:gridCol w="261309"/>
                <a:gridCol w="261309"/>
                <a:gridCol w="261309"/>
                <a:gridCol w="261309"/>
                <a:gridCol w="261309"/>
                <a:gridCol w="261309"/>
              </a:tblGrid>
              <a:tr h="296960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</a:t>
                      </a:r>
                      <a:endParaRPr lang="en-US" sz="14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</a:t>
                      </a:r>
                      <a:endParaRPr lang="en-US" sz="14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0</a:t>
                      </a:r>
                      <a:endParaRPr lang="en-US" sz="14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0</a:t>
                      </a:r>
                      <a:endParaRPr lang="en-US" sz="14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</a:t>
                      </a:r>
                      <a:endParaRPr lang="en-US" sz="14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0</a:t>
                      </a:r>
                      <a:endParaRPr lang="en-US" sz="14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0</a:t>
                      </a:r>
                      <a:endParaRPr lang="en-US" sz="14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0</a:t>
                      </a:r>
                      <a:endParaRPr lang="en-US" sz="14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96960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0</a:t>
                      </a:r>
                      <a:endParaRPr lang="en-US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</a:t>
                      </a:r>
                      <a:endParaRPr lang="en-US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0</a:t>
                      </a:r>
                      <a:endParaRPr lang="en-US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0</a:t>
                      </a:r>
                      <a:endParaRPr lang="en-US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</a:t>
                      </a:r>
                      <a:endParaRPr lang="en-US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0</a:t>
                      </a:r>
                      <a:endParaRPr lang="en-US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0</a:t>
                      </a:r>
                      <a:endParaRPr lang="en-US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2</a:t>
                      </a:r>
                      <a:endParaRPr lang="en-US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96960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</a:t>
                      </a:r>
                      <a:endParaRPr lang="en-US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</a:t>
                      </a:r>
                      <a:endParaRPr lang="en-US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0</a:t>
                      </a:r>
                      <a:endParaRPr lang="en-US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</a:t>
                      </a:r>
                      <a:endParaRPr lang="en-US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</a:t>
                      </a:r>
                      <a:endParaRPr lang="en-US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0</a:t>
                      </a:r>
                      <a:endParaRPr lang="en-US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0</a:t>
                      </a:r>
                      <a:endParaRPr lang="en-US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</a:t>
                      </a:r>
                      <a:endParaRPr lang="en-US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96960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</a:t>
                      </a:r>
                      <a:endParaRPr lang="en-US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2</a:t>
                      </a:r>
                      <a:endParaRPr lang="en-US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2</a:t>
                      </a:r>
                      <a:endParaRPr lang="en-US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0</a:t>
                      </a:r>
                      <a:endParaRPr lang="en-US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</a:t>
                      </a:r>
                      <a:endParaRPr lang="en-US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0</a:t>
                      </a:r>
                      <a:endParaRPr lang="en-US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0</a:t>
                      </a:r>
                      <a:endParaRPr lang="en-US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0</a:t>
                      </a:r>
                      <a:endParaRPr lang="en-US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84260"/>
              </p:ext>
            </p:extLst>
          </p:nvPr>
        </p:nvGraphicFramePr>
        <p:xfrm>
          <a:off x="7273638" y="5537771"/>
          <a:ext cx="3599104" cy="118938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449888"/>
                <a:gridCol w="449888"/>
                <a:gridCol w="449888"/>
                <a:gridCol w="449888"/>
                <a:gridCol w="449888"/>
                <a:gridCol w="449888"/>
                <a:gridCol w="449888"/>
                <a:gridCol w="449888"/>
              </a:tblGrid>
              <a:tr h="297345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1/2</a:t>
                      </a:r>
                      <a:endParaRPr lang="en-US" sz="1400" b="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1/2</a:t>
                      </a:r>
                      <a:endParaRPr lang="en-US" sz="1400" b="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1/1</a:t>
                      </a:r>
                      <a:endParaRPr lang="en-US" sz="1400" b="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1/1</a:t>
                      </a:r>
                      <a:endParaRPr lang="en-US" sz="1400" b="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1/2</a:t>
                      </a:r>
                      <a:endParaRPr lang="en-US" sz="1400" b="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1/1</a:t>
                      </a:r>
                      <a:endParaRPr lang="en-US" sz="1400" b="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1/1</a:t>
                      </a:r>
                      <a:endParaRPr lang="en-US" sz="1400" b="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1/1</a:t>
                      </a:r>
                      <a:endParaRPr lang="en-US" sz="1400" b="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97345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1/1</a:t>
                      </a:r>
                      <a:endParaRPr lang="en-US" sz="140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1/2</a:t>
                      </a:r>
                      <a:endParaRPr lang="en-US" sz="140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1/1</a:t>
                      </a:r>
                      <a:endParaRPr lang="en-US" sz="140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1/1</a:t>
                      </a:r>
                      <a:endParaRPr lang="en-US" sz="140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1/2</a:t>
                      </a:r>
                      <a:endParaRPr lang="en-US" sz="140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1/1</a:t>
                      </a:r>
                      <a:endParaRPr lang="en-US" sz="140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1/1</a:t>
                      </a:r>
                      <a:endParaRPr lang="en-US" sz="140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2/2</a:t>
                      </a:r>
                      <a:endParaRPr lang="en-US" sz="140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97345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1/2</a:t>
                      </a:r>
                      <a:endParaRPr lang="en-US" sz="140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1/2</a:t>
                      </a:r>
                      <a:endParaRPr lang="en-US" sz="140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1/1</a:t>
                      </a:r>
                      <a:endParaRPr lang="en-US" sz="140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1/2</a:t>
                      </a:r>
                      <a:endParaRPr lang="en-US" sz="140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1/2</a:t>
                      </a:r>
                      <a:endParaRPr lang="en-US" sz="140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1/1</a:t>
                      </a:r>
                      <a:endParaRPr lang="en-US" sz="140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1/1</a:t>
                      </a:r>
                      <a:endParaRPr lang="en-US" sz="140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1/2</a:t>
                      </a:r>
                      <a:endParaRPr lang="en-US" sz="140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97345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1/2</a:t>
                      </a:r>
                      <a:endParaRPr lang="en-US" sz="140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2/2</a:t>
                      </a:r>
                      <a:endParaRPr lang="en-US" sz="140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2/2</a:t>
                      </a:r>
                      <a:endParaRPr lang="en-US" sz="140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1/1</a:t>
                      </a:r>
                      <a:endParaRPr lang="en-US" sz="140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1/2</a:t>
                      </a:r>
                      <a:endParaRPr lang="en-US" sz="140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1/1</a:t>
                      </a:r>
                      <a:endParaRPr lang="en-US" sz="140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1/1</a:t>
                      </a:r>
                      <a:endParaRPr lang="en-US" sz="140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effectLst/>
                        </a:rPr>
                        <a:t>1/1</a:t>
                      </a:r>
                      <a:endParaRPr lang="en-US" sz="1400" baseline="0" dirty="0">
                        <a:solidFill>
                          <a:srgbClr val="76717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725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617</Words>
  <Application>Microsoft Macintosh PowerPoint</Application>
  <PresentationFormat>Custom</PresentationFormat>
  <Paragraphs>519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CSIRO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George, Andrew (Data61, Dutton Park)</dc:creator>
  <cp:lastModifiedBy>Andrew George</cp:lastModifiedBy>
  <cp:revision>29</cp:revision>
  <dcterms:created xsi:type="dcterms:W3CDTF">2017-05-09T03:59:05Z</dcterms:created>
  <dcterms:modified xsi:type="dcterms:W3CDTF">2017-05-10T05:23:33Z</dcterms:modified>
</cp:coreProperties>
</file>