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192000" cy="11790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F1D"/>
    <a:srgbClr val="F42100"/>
    <a:srgbClr val="C000D4"/>
    <a:srgbClr val="00D500"/>
    <a:srgbClr val="FAFE00"/>
    <a:srgbClr val="DAB0FF"/>
    <a:srgbClr val="E7AAFF"/>
    <a:srgbClr val="DD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33"/>
    <p:restoredTop sz="94643"/>
  </p:normalViewPr>
  <p:slideViewPr>
    <p:cSldViewPr snapToGrid="0" snapToObjects="1">
      <p:cViewPr>
        <p:scale>
          <a:sx n="200" d="100"/>
          <a:sy n="200" d="100"/>
        </p:scale>
        <p:origin x="2664" y="4000"/>
      </p:cViewPr>
      <p:guideLst>
        <p:guide orient="horz" pos="37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29583"/>
            <a:ext cx="10363200" cy="41047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92670"/>
            <a:ext cx="9144000" cy="28466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7727"/>
            <a:ext cx="2628900" cy="999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27727"/>
            <a:ext cx="7734300" cy="999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39408"/>
            <a:ext cx="10515600" cy="490446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890269"/>
            <a:ext cx="10515600" cy="257914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7732"/>
            <a:ext cx="10515600" cy="227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890277"/>
            <a:ext cx="5157787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4306757"/>
            <a:ext cx="5157787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90277"/>
            <a:ext cx="5183188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06757"/>
            <a:ext cx="5183188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97596"/>
            <a:ext cx="6172200" cy="8378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97596"/>
            <a:ext cx="6172200" cy="8378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7732"/>
            <a:ext cx="10515600" cy="227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38640"/>
            <a:ext cx="10515600" cy="748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6240-1202-E147-8B12-415DCA4BDBE3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927922"/>
            <a:ext cx="41148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92" y="78177"/>
            <a:ext cx="12026685" cy="18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" tIns="12001" rIns="24003" bIns="12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473" dirty="0"/>
          </a:p>
        </p:txBody>
      </p:sp>
      <p:sp>
        <p:nvSpPr>
          <p:cNvPr id="6" name="TextBox 5"/>
          <p:cNvSpPr txBox="1"/>
          <p:nvPr/>
        </p:nvSpPr>
        <p:spPr>
          <a:xfrm>
            <a:off x="254176" y="133011"/>
            <a:ext cx="3928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D5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Eagle</a:t>
            </a:r>
            <a:endParaRPr lang="en-AU" sz="8800" b="1" dirty="0">
              <a:solidFill>
                <a:srgbClr val="00D5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011" y="296941"/>
            <a:ext cx="71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Multiple-locus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Genome-wide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Association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Mapping</a:t>
            </a:r>
            <a:endParaRPr lang="en-AU" sz="4000" b="1" dirty="0">
              <a:solidFill>
                <a:schemeClr val="bg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548" y="240533"/>
            <a:ext cx="11109082" cy="13471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315725" y="1736987"/>
            <a:ext cx="5753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cap="small" dirty="0">
                <a:solidFill>
                  <a:srgbClr val="00D5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Analysis  Workflow</a:t>
            </a:r>
            <a:endParaRPr lang="en-US" sz="4400" b="1" i="1" dirty="0">
              <a:solidFill>
                <a:srgbClr val="00D5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736" y="2898686"/>
            <a:ext cx="2295066" cy="3094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3736" y="2606299"/>
            <a:ext cx="2295066" cy="503999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8247" y="2625489"/>
            <a:ext cx="227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Genotypes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20818"/>
              </p:ext>
            </p:extLst>
          </p:nvPr>
        </p:nvGraphicFramePr>
        <p:xfrm>
          <a:off x="672692" y="4911485"/>
          <a:ext cx="1611456" cy="911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</a:tblGrid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000" baseline="0" dirty="0" smtClean="0">
                          <a:effectLst/>
                        </a:rPr>
                        <a:t>2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1917700" y="4591258"/>
            <a:ext cx="114300" cy="5748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4534" y="4160370"/>
            <a:ext cx="760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Space </a:t>
            </a:r>
          </a:p>
          <a:p>
            <a:r>
              <a:rPr lang="en-US" sz="1100" dirty="0"/>
              <a:t>separated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58764" y="4637422"/>
            <a:ext cx="400562" cy="4256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220" y="4037258"/>
            <a:ext cx="13125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Genotypes can be </a:t>
            </a:r>
          </a:p>
          <a:p>
            <a:r>
              <a:rPr lang="en-US" sz="1100" dirty="0"/>
              <a:t>c</a:t>
            </a:r>
            <a:r>
              <a:rPr lang="en-US" sz="1100" dirty="0" smtClean="0"/>
              <a:t>oded </a:t>
            </a:r>
            <a:r>
              <a:rPr lang="en-US" sz="1100" dirty="0"/>
              <a:t>as any </a:t>
            </a:r>
          </a:p>
          <a:p>
            <a:r>
              <a:rPr lang="en-US" sz="1100" dirty="0"/>
              <a:t>a</a:t>
            </a:r>
            <a:r>
              <a:rPr lang="en-US" sz="1100" dirty="0" smtClean="0"/>
              <a:t>lphanumeric value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33738" y="319664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Formats: PLINK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             plain text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66362" y="4660800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41768" y="5225309"/>
            <a:ext cx="800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Individuals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718" y="3729552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Example </a:t>
            </a:r>
            <a:r>
              <a:rPr lang="en-US" sz="1200" dirty="0" smtClean="0">
                <a:solidFill>
                  <a:srgbClr val="008000"/>
                </a:solidFill>
              </a:rPr>
              <a:t>plain text </a:t>
            </a:r>
            <a:r>
              <a:rPr lang="en-US" sz="1200" dirty="0">
                <a:solidFill>
                  <a:srgbClr val="008000"/>
                </a:solidFill>
              </a:rPr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58483" y="2864803"/>
            <a:ext cx="2534785" cy="3132928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658483" y="2669478"/>
            <a:ext cx="2534785" cy="504000"/>
          </a:xfrm>
          <a:prstGeom prst="roundRect">
            <a:avLst/>
          </a:prstGeom>
          <a:solidFill>
            <a:srgbClr val="C0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D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8483" y="2629575"/>
            <a:ext cx="253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Phenotypes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97144"/>
              </p:ext>
            </p:extLst>
          </p:nvPr>
        </p:nvGraphicFramePr>
        <p:xfrm>
          <a:off x="3948533" y="4687786"/>
          <a:ext cx="2068212" cy="11389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4702"/>
                <a:gridCol w="344702"/>
                <a:gridCol w="344702"/>
                <a:gridCol w="344702"/>
                <a:gridCol w="344702"/>
                <a:gridCol w="344702"/>
              </a:tblGrid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y1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y2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pc1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pc2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age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sex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100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0.11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1.4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3.4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110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0.36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2.3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-2.1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90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0.27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1.7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34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F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-0.3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44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2.1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24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F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735032" y="3344832"/>
            <a:ext cx="219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or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comma separated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31764" y="4263593"/>
            <a:ext cx="13826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r>
              <a:rPr lang="en-US" sz="1100" dirty="0" smtClean="0"/>
              <a:t> traits (y1 &amp; y2) </a:t>
            </a:r>
            <a:r>
              <a:rPr lang="en-US" sz="1100" dirty="0"/>
              <a:t>and </a:t>
            </a:r>
            <a:endParaRPr lang="en-US" sz="1100" dirty="0" smtClean="0"/>
          </a:p>
          <a:p>
            <a:r>
              <a:rPr lang="en-US" sz="1100" dirty="0" smtClean="0"/>
              <a:t>4 </a:t>
            </a:r>
            <a:r>
              <a:rPr lang="en-US" sz="1100" dirty="0"/>
              <a:t>fixed effects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3417609" y="5234730"/>
            <a:ext cx="800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Individuals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1900" y="393157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55173" y="4247293"/>
            <a:ext cx="1039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 names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920895" y="4473917"/>
            <a:ext cx="293087" cy="2416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26860" y="4662789"/>
            <a:ext cx="2166653" cy="29729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84231" y="3237438"/>
            <a:ext cx="2020778" cy="252821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>
            <a:spLocks/>
          </p:cNvSpPr>
          <p:nvPr/>
        </p:nvSpPr>
        <p:spPr>
          <a:xfrm>
            <a:off x="7084233" y="2861451"/>
            <a:ext cx="2020776" cy="504000"/>
          </a:xfrm>
          <a:prstGeom prst="roundRect">
            <a:avLst/>
          </a:prstGeom>
          <a:solidFill>
            <a:srgbClr val="F4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73768" y="2853891"/>
            <a:ext cx="200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Map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76276" y="350801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separated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019645" y="4999118"/>
            <a:ext cx="413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SNP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89384" y="401594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55776" y="4249347"/>
            <a:ext cx="1039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Column names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7389787" y="4502565"/>
            <a:ext cx="224799" cy="13693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27462" y="4586741"/>
            <a:ext cx="1600602" cy="253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80499" y="7271557"/>
            <a:ext cx="2327218" cy="2788365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62612" y="6803747"/>
            <a:ext cx="2345106" cy="504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62613" y="6755354"/>
            <a:ext cx="245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Analysis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5219" y="7708460"/>
            <a:ext cx="112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Distributed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96" y="7840151"/>
            <a:ext cx="482148" cy="5141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885" y="7648678"/>
            <a:ext cx="482148" cy="5141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70" y="8031624"/>
            <a:ext cx="482148" cy="51411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3032" y="8616133"/>
            <a:ext cx="648000" cy="324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53033" y="8501943"/>
            <a:ext cx="1229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Multiple-locus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genome-wide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24824" y="8939273"/>
            <a:ext cx="648000" cy="32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7032" y="8901439"/>
            <a:ext cx="648000" cy="324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274222" y="9470989"/>
            <a:ext cx="239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Linear mixed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74350"/>
              </p:ext>
            </p:extLst>
          </p:nvPr>
        </p:nvGraphicFramePr>
        <p:xfrm>
          <a:off x="7345633" y="4569530"/>
          <a:ext cx="1498644" cy="93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7648"/>
                <a:gridCol w="401456"/>
                <a:gridCol w="509540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SNP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err="1" smtClean="0">
                          <a:effectLst/>
                        </a:rPr>
                        <a:t>Chrm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err="1" smtClean="0">
                          <a:effectLst/>
                        </a:rPr>
                        <a:t>Pos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rs3454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0.3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rs2344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>
                          <a:effectLst/>
                        </a:rPr>
                        <a:t>2.5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rs05344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11.4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2830060" y="3644040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6362661" y="3656937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5400000">
            <a:off x="8978807" y="5966914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0800000">
            <a:off x="7276649" y="8031624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67791" y="6746961"/>
            <a:ext cx="6108485" cy="341434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139071" y="8802827"/>
            <a:ext cx="2842540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446000" y="8790840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067793" y="6407812"/>
            <a:ext cx="6108483" cy="504000"/>
          </a:xfrm>
          <a:prstGeom prst="roundRect">
            <a:avLst/>
          </a:prstGeom>
          <a:solidFill>
            <a:srgbClr val="5EF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13365" y="6358231"/>
            <a:ext cx="36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Findings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39071" y="7346081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8418"/>
              </p:ext>
            </p:extLst>
          </p:nvPr>
        </p:nvGraphicFramePr>
        <p:xfrm>
          <a:off x="1253934" y="7528961"/>
          <a:ext cx="2052672" cy="8332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err="1" smtClean="0">
                          <a:effectLst/>
                        </a:rPr>
                        <a:t>Chrm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err="1" smtClean="0">
                          <a:effectLst/>
                        </a:rPr>
                        <a:t>Pos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123.2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73.1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12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15.3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5287"/>
              </p:ext>
            </p:extLst>
          </p:nvPr>
        </p:nvGraphicFramePr>
        <p:xfrm>
          <a:off x="4571337" y="8868973"/>
          <a:ext cx="2052672" cy="980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Effect size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P-value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1.2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1e-8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0.9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1e-7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-0.8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1e-6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49237"/>
              </p:ext>
            </p:extLst>
          </p:nvPr>
        </p:nvGraphicFramePr>
        <p:xfrm>
          <a:off x="1300707" y="8868973"/>
          <a:ext cx="2496606" cy="980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8251"/>
                <a:gridCol w="1418355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SNP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Proportion of Variance Explained</a:t>
                      </a:r>
                      <a:endParaRPr lang="en-US" sz="10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rs00454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0.05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+ rs112844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0.12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 + rs833208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effectLst/>
                        </a:rPr>
                        <a:t>0.16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365031" y="7280208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”Best” set of </a:t>
            </a:r>
            <a:r>
              <a:rPr lang="en-US" sz="1100" dirty="0" err="1"/>
              <a:t>snp</a:t>
            </a:r>
            <a:r>
              <a:rPr lang="en-US" sz="1100" dirty="0"/>
              <a:t> and their </a:t>
            </a:r>
          </a:p>
          <a:p>
            <a:r>
              <a:rPr lang="en-US" sz="1100" dirty="0"/>
              <a:t>map location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89976" y="8426902"/>
            <a:ext cx="1739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Effect</a:t>
            </a:r>
            <a:r>
              <a:rPr lang="en-US" sz="1100" dirty="0"/>
              <a:t> </a:t>
            </a:r>
            <a:r>
              <a:rPr lang="en-US" sz="1100"/>
              <a:t>size</a:t>
            </a:r>
            <a:r>
              <a:rPr lang="en-US" sz="1100" dirty="0"/>
              <a:t>, and significance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15725" y="8067187"/>
            <a:ext cx="22572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Amount of phenotypic </a:t>
            </a:r>
          </a:p>
          <a:p>
            <a:r>
              <a:rPr lang="en-US" sz="1100" dirty="0"/>
              <a:t>variance explained </a:t>
            </a:r>
            <a:r>
              <a:rPr lang="en-US" sz="1100" dirty="0" smtClean="0"/>
              <a:t>by  </a:t>
            </a:r>
            <a:endParaRPr lang="en-US" sz="1100" dirty="0"/>
          </a:p>
          <a:p>
            <a:r>
              <a:rPr lang="en-US" sz="1100" dirty="0" smtClean="0"/>
              <a:t>SNP, cumulatively</a:t>
            </a:r>
            <a:endParaRPr lang="en-US" sz="11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213291" y="7692044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134490" y="8667351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384532" y="8656363"/>
            <a:ext cx="37556" cy="2351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468406" y="3237438"/>
            <a:ext cx="2020778" cy="2528216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</p:txBody>
      </p:sp>
      <p:sp>
        <p:nvSpPr>
          <p:cNvPr id="81" name="Rounded Rectangle 80"/>
          <p:cNvSpPr>
            <a:spLocks/>
          </p:cNvSpPr>
          <p:nvPr/>
        </p:nvSpPr>
        <p:spPr>
          <a:xfrm>
            <a:off x="9468408" y="2861451"/>
            <a:ext cx="2020776" cy="504000"/>
          </a:xfrm>
          <a:prstGeom prst="roundRect">
            <a:avLst/>
          </a:prstGeom>
          <a:solidFill>
            <a:srgbClr val="F4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560451" y="2879465"/>
            <a:ext cx="200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24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Z Matrix</a:t>
            </a:r>
            <a:endParaRPr lang="en-US" sz="24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60451" y="350801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Format: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text file, space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separated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173559" y="4015945"/>
            <a:ext cx="715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25866"/>
              </p:ext>
            </p:extLst>
          </p:nvPr>
        </p:nvGraphicFramePr>
        <p:xfrm>
          <a:off x="9696698" y="4569530"/>
          <a:ext cx="1611456" cy="9111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</a:tblGrid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1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baseline="0" dirty="0" smtClean="0">
                          <a:effectLst/>
                        </a:rPr>
                        <a:t>0</a:t>
                      </a:r>
                      <a:endParaRPr lang="en-US" sz="10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000" baseline="0" dirty="0" smtClean="0">
                          <a:effectLst/>
                        </a:rPr>
                        <a:t>1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effectLst/>
                        </a:rPr>
                        <a:t>0</a:t>
                      </a:r>
                      <a:endParaRPr lang="en-US" sz="10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9733633" y="4362503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Matching genotype 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834277" y="4834513"/>
            <a:ext cx="1447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Matching trait value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977384" y="2606299"/>
            <a:ext cx="4732016" cy="3295897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673451" y="2590909"/>
            <a:ext cx="814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868174" y="2606299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Only if needed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295</Words>
  <Application>Microsoft Macintosh PowerPoint</Application>
  <PresentationFormat>Custom</PresentationFormat>
  <Paragraphs>190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55</cp:revision>
  <dcterms:created xsi:type="dcterms:W3CDTF">2017-04-10T20:36:11Z</dcterms:created>
  <dcterms:modified xsi:type="dcterms:W3CDTF">2018-03-09T00:43:59Z</dcterms:modified>
</cp:coreProperties>
</file>