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65" r:id="rId6"/>
    <p:sldId id="262" r:id="rId7"/>
    <p:sldId id="258" r:id="rId8"/>
    <p:sldId id="260" r:id="rId9"/>
    <p:sldId id="261" r:id="rId10"/>
    <p:sldId id="259" r:id="rId11"/>
    <p:sldId id="263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8" r:id="rId70"/>
    <p:sldId id="329" r:id="rId71"/>
    <p:sldId id="324" r:id="rId72"/>
    <p:sldId id="325" r:id="rId73"/>
    <p:sldId id="326" r:id="rId74"/>
    <p:sldId id="327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6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4" name="Group 6"/>
          <p:cNvGrpSpPr/>
          <p:nvPr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5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6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7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5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6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476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grpSp>
          <p:nvGrpSpPr>
            <p:cNvPr id="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DF7F-386E-4061-8CE8-96B4AEC4670A}" type="datetimeFigureOut">
              <a:rPr lang="en-AU" smtClean="0"/>
              <a:pPr/>
              <a:t>21/10/2014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4930-B38F-4BFF-A9F1-DCAF56BB5EEC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AU" dirty="0" smtClean="0">
                <a:solidFill>
                  <a:srgbClr val="FFFFFF"/>
                </a:solidFill>
                <a:latin typeface="Arial" charset="0"/>
              </a:rPr>
              <a:t>  |</a:t>
            </a:r>
            <a:endParaRPr lang="en-AU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HapSampler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62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Under complete penetrance, and if there were no phenotyping errors, than by applying these rules we could work out the genotype of many of the haplotypes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But penetrance is incomplete, and there are plenty of phenotyping errors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47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We could use a search strategy to find the most likely vector of Ps and Hs, the one requiring the fewest phenotyping errors under an assumed penetrance function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But the most likely vector wouldn’t be much more likely than the second most likely, so we’d assign P or H even when the evidence wasn’t strong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Better to have a an estimate of the probability that each haplotype is POLLED</a:t>
            </a:r>
          </a:p>
          <a:p>
            <a:pPr marL="997200" lvl="1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5600" dirty="0" smtClean="0"/>
              <a:t>So use an MCMC sampler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78773" y="581891"/>
            <a:ext cx="559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6000" dirty="0" smtClean="0">
                <a:solidFill>
                  <a:srgbClr val="FF0000"/>
                </a:solidFill>
                <a:latin typeface="Arial" charset="0"/>
              </a:rPr>
              <a:t>Example</a:t>
            </a:r>
            <a:endParaRPr lang="en-AU" sz="6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773" y="581891"/>
            <a:ext cx="559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6000" dirty="0" smtClean="0">
                <a:solidFill>
                  <a:srgbClr val="FF0000"/>
                </a:solidFill>
                <a:latin typeface="Arial" charset="0"/>
              </a:rPr>
              <a:t>Example</a:t>
            </a:r>
            <a:endParaRPr lang="en-AU" sz="6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60526" y="1090549"/>
            <a:ext cx="657095" cy="1213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3570" y="373874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7772400" cy="1296144"/>
          </a:xfrm>
        </p:spPr>
        <p:txBody>
          <a:bodyPr/>
          <a:lstStyle/>
          <a:p>
            <a:r>
              <a:rPr lang="en-AU" dirty="0" smtClean="0"/>
              <a:t>Developed for our Polled Test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928" cy="4392488"/>
          </a:xfrm>
        </p:spPr>
        <p:txBody>
          <a:bodyPr>
            <a:normAutofit fontScale="700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Haplotypes  of 10 microsatellites spanning ½ a megabase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Hundreds of haplotypes within breeds, over a thousand across breeds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45486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3570" y="373874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45486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1324" y="1387434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449" y="1076696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3570" y="373874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45486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1031" y="5874332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1324" y="1387434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449" y="1076696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3570" y="373874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45486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1031" y="5874332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74678" y="6109860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1324" y="1387434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449" y="1076696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3570" y="373874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86258" y="3645725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45486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1031" y="5874332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74678" y="6109860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1324" y="1387434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449" y="1076696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3570" y="373874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98132" y="3990109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71117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4756" y="5886207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24652" y="6371117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19449" y="1708067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449" y="1373579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7944" y="4011880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62507" y="4310743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668000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24106" y="5874332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10252" y="6668000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19449" y="1708067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31325" y="1979221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1695" y="4308763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74382" y="4583875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71117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4756" y="5886207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24652" y="6371117"/>
            <a:ext cx="72636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19449" y="1708067"/>
            <a:ext cx="1826822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449" y="1076696"/>
            <a:ext cx="1789216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1695" y="4629397"/>
            <a:ext cx="2735275" cy="296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7510" y="2244438"/>
            <a:ext cx="522508" cy="368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5052" y="5688287"/>
            <a:ext cx="522508" cy="1199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20442008">
            <a:off x="4655289" y="2666839"/>
            <a:ext cx="546264" cy="3203853"/>
          </a:xfrm>
          <a:prstGeom prst="downArrow">
            <a:avLst>
              <a:gd name="adj1" fmla="val 58696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dirty="0" smtClean="0"/>
              <a:t>Assume that although there are lots of haplotypes, there are only two alleles at the causal mutation (could relax this if necessary)</a:t>
            </a:r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dirty="0" smtClean="0"/>
              <a:t>For </a:t>
            </a:r>
            <a:r>
              <a:rPr lang="en-AU" dirty="0" smtClean="0"/>
              <a:t>the vector of haplotypes 1,2,3,...n we want to find the vector of genotypes, a vector of Ps and Hs (or </a:t>
            </a:r>
            <a:r>
              <a:rPr lang="en-AU" dirty="0" smtClean="0"/>
              <a:t>more generally, zeros </a:t>
            </a:r>
            <a:r>
              <a:rPr lang="en-AU" dirty="0" smtClean="0"/>
              <a:t>and ones).</a:t>
            </a:r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2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9405" y="1068780"/>
            <a:ext cx="522508" cy="1199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36176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9405" y="1068779"/>
            <a:ext cx="522508" cy="1518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2423" y="3669475"/>
            <a:ext cx="522508" cy="1195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9405" y="2303814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9405" y="2303814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30188" y="138113"/>
          <a:ext cx="2084387" cy="752475"/>
        </p:xfrm>
        <a:graphic>
          <a:graphicData uri="http://schemas.openxmlformats.org/presentationml/2006/ole">
            <p:oleObj spid="_x0000_s15362" name="Equation" r:id="rId4" imgW="119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9405" y="2303814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506" y="1840675"/>
            <a:ext cx="2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3600" i="1" dirty="0" smtClean="0">
                <a:solidFill>
                  <a:srgbClr val="FF0000"/>
                </a:solidFill>
                <a:latin typeface="Arial" charset="0"/>
              </a:rPr>
              <a:t>ACCEPT!</a:t>
            </a:r>
            <a:endParaRPr lang="en-AU" sz="3600" i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0188" y="138113"/>
          <a:ext cx="2084387" cy="752475"/>
        </p:xfrm>
        <a:graphic>
          <a:graphicData uri="http://schemas.openxmlformats.org/presentationml/2006/ole">
            <p:oleObj spid="_x0000_s16386" name="Equation" r:id="rId4" imgW="119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52563" y="5688286"/>
            <a:ext cx="522508" cy="1223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20442008">
            <a:off x="5249056" y="2643088"/>
            <a:ext cx="546264" cy="3203853"/>
          </a:xfrm>
          <a:prstGeom prst="downArrow">
            <a:avLst>
              <a:gd name="adj1" fmla="val 58696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6298" y="1068779"/>
            <a:ext cx="522508" cy="1223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6298" y="1068779"/>
            <a:ext cx="522508" cy="1494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44942" y="3679372"/>
            <a:ext cx="522508" cy="1201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6298" y="2280063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6298" y="2280063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7313" y="138113"/>
          <a:ext cx="2371725" cy="752475"/>
        </p:xfrm>
        <a:graphic>
          <a:graphicData uri="http://schemas.openxmlformats.org/presentationml/2006/ole">
            <p:oleObj spid="_x0000_s17410" name="Equation" r:id="rId4" imgW="1358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928" cy="4392488"/>
          </a:xfrm>
        </p:spPr>
        <p:txBody>
          <a:bodyPr>
            <a:normAutofit fontScale="550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2">
                    <a:lumMod val="75000"/>
                  </a:schemeClr>
                </a:solidFill>
              </a:rPr>
              <a:t>Haplotype  of 10 microsatellites spanning ½ a megabase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2">
                    <a:lumMod val="75000"/>
                  </a:schemeClr>
                </a:solidFill>
              </a:rPr>
              <a:t>Hundreds of haplotypes within breeds, over a thousand across breeds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In this example, POLLED is mostly dominant to HORNED, and scurred animals are almost all heterozygous, so: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6298" y="2280063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7" y="1043053"/>
            <a:ext cx="2008906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7313" y="138113"/>
          <a:ext cx="2371725" cy="752475"/>
        </p:xfrm>
        <a:graphic>
          <a:graphicData uri="http://schemas.openxmlformats.org/presentationml/2006/ole">
            <p:oleObj spid="_x0000_s18434" name="Equation" r:id="rId4" imgW="1358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6298" y="2280063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7" y="1043053"/>
            <a:ext cx="2008906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506" y="1840675"/>
            <a:ext cx="2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3600" i="1" dirty="0" smtClean="0">
                <a:solidFill>
                  <a:srgbClr val="FF0000"/>
                </a:solidFill>
                <a:latin typeface="Arial" charset="0"/>
              </a:rPr>
              <a:t>REJECT!</a:t>
            </a:r>
            <a:endParaRPr lang="en-AU" sz="3600" i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7313" y="138113"/>
          <a:ext cx="2371725" cy="752475"/>
        </p:xfrm>
        <a:graphic>
          <a:graphicData uri="http://schemas.openxmlformats.org/presentationml/2006/ole">
            <p:oleObj spid="_x0000_s19458" name="Equation" r:id="rId4" imgW="1358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6323" y="5700161"/>
            <a:ext cx="522508" cy="1211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20226665">
            <a:off x="5403436" y="2631213"/>
            <a:ext cx="546264" cy="3203853"/>
          </a:xfrm>
          <a:prstGeom prst="downArrow">
            <a:avLst>
              <a:gd name="adj1" fmla="val 58696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00648" y="4912426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3191" y="1068779"/>
            <a:ext cx="522508" cy="1211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3191" y="1068779"/>
            <a:ext cx="522508" cy="14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21835" y="3691247"/>
            <a:ext cx="522508" cy="1177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3191" y="2256312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3191" y="2256312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0482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3191" y="2256312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7" y="1043053"/>
            <a:ext cx="904501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1506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3191" y="2256312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7" y="1043053"/>
            <a:ext cx="904501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506" y="1840675"/>
            <a:ext cx="2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3600" i="1" dirty="0" smtClean="0">
                <a:solidFill>
                  <a:srgbClr val="FF0000"/>
                </a:solidFill>
                <a:latin typeface="Arial" charset="0"/>
              </a:rPr>
              <a:t>REJECT!</a:t>
            </a:r>
            <a:endParaRPr lang="en-AU" sz="3600" i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2530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1332" y="5640786"/>
            <a:ext cx="522508" cy="1235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9961513">
            <a:off x="5648075" y="2456273"/>
            <a:ext cx="546264" cy="3472497"/>
          </a:xfrm>
          <a:prstGeom prst="downArrow">
            <a:avLst>
              <a:gd name="adj1" fmla="val 58696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47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Assume we know that a haplotype (a1) is HORNED (e.g., we see it in lots of horned animals)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If we see a1 in a polled animal then the animal’s other haplotype (a2)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If we see a2 in a scurred animal then the animal’s other haplotype (a3) must be HORNED!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If we see a3 in a polled animal then the animal’s other haplotype (a4)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etc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459" y="1056905"/>
            <a:ext cx="522508" cy="1235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459" y="1056904"/>
            <a:ext cx="522508" cy="14943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22479" y="3621974"/>
            <a:ext cx="522508" cy="1302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459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3554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459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7" y="1043053"/>
            <a:ext cx="1438889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4578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459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7" y="1043053"/>
            <a:ext cx="1438889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506" y="1840675"/>
            <a:ext cx="2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3600" i="1" dirty="0" smtClean="0">
                <a:solidFill>
                  <a:srgbClr val="FF0000"/>
                </a:solidFill>
                <a:latin typeface="Arial" charset="0"/>
              </a:rPr>
              <a:t>REJECT!</a:t>
            </a:r>
            <a:endParaRPr lang="en-AU" sz="3600" i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5602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63937" y="5674431"/>
            <a:ext cx="649185" cy="1177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9644722">
            <a:off x="5743079" y="2456273"/>
            <a:ext cx="546264" cy="3472497"/>
          </a:xfrm>
          <a:prstGeom prst="downArrow">
            <a:avLst>
              <a:gd name="adj1" fmla="val 58696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20197" y="1090551"/>
            <a:ext cx="649185" cy="1177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20197" y="3679372"/>
            <a:ext cx="649185" cy="1177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9477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197" y="3679372"/>
            <a:ext cx="649185" cy="1177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9477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47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Assume we know that a haplotype (a1) is HORNED (e.g., we see it in lots of horned animals)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a1 in a polled animal then the animal’s other haplotype (a2)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If we see a2 in a scurred animal then the animal’s other haplotype (a3) must be HORNED!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If we see a3 in a polled animal then the animal’s other haplotype (a4)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etc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9477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3988" y="138113"/>
          <a:ext cx="2238375" cy="752475"/>
        </p:xfrm>
        <a:graphic>
          <a:graphicData uri="http://schemas.openxmlformats.org/presentationml/2006/ole">
            <p:oleObj spid="_x0000_s26626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9477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8" y="1043053"/>
            <a:ext cx="286987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53598" y="138159"/>
          <a:ext cx="2238375" cy="752475"/>
        </p:xfrm>
        <a:graphic>
          <a:graphicData uri="http://schemas.openxmlformats.org/presentationml/2006/ole">
            <p:oleObj spid="_x0000_s27650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9477" y="2268187"/>
            <a:ext cx="522508" cy="283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08" y="1033153"/>
            <a:ext cx="2196935" cy="463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08" y="1043053"/>
            <a:ext cx="286987" cy="463138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79" y="1472546"/>
            <a:ext cx="262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100" dirty="0" smtClean="0">
                <a:solidFill>
                  <a:prstClr val="black"/>
                </a:solidFill>
                <a:latin typeface="Arial" charset="0"/>
              </a:rPr>
              <a:t>0.0                        0.5                       1.0</a:t>
            </a:r>
            <a:endParaRPr lang="en-AU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766" y="1045029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400" b="1" dirty="0" smtClean="0">
                <a:solidFill>
                  <a:srgbClr val="7030A0"/>
                </a:solidFill>
                <a:latin typeface="Freestyle Script" pitchFamily="66" charset="0"/>
              </a:rPr>
              <a:t>R A N D O M</a:t>
            </a:r>
            <a:endParaRPr lang="en-AU" sz="2400" b="1" dirty="0">
              <a:solidFill>
                <a:srgbClr val="7030A0"/>
              </a:solidFill>
              <a:latin typeface="Freestyle Script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506" y="1840675"/>
            <a:ext cx="2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3600" i="1" dirty="0" smtClean="0">
                <a:solidFill>
                  <a:srgbClr val="FF0000"/>
                </a:solidFill>
                <a:latin typeface="Arial" charset="0"/>
              </a:rPr>
              <a:t>ACCEPT!</a:t>
            </a:r>
            <a:endParaRPr lang="en-AU" sz="3600" i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3595" y="138155"/>
          <a:ext cx="2238375" cy="752475"/>
        </p:xfrm>
        <a:graphic>
          <a:graphicData uri="http://schemas.openxmlformats.org/presentationml/2006/ole">
            <p:oleObj spid="_x0000_s28674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67706" y="5688286"/>
            <a:ext cx="522508" cy="1199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89477" y="1068779"/>
            <a:ext cx="522508" cy="1223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232074" y="2802577"/>
            <a:ext cx="546264" cy="252944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3039466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763" y="3396339"/>
          <a:ext cx="323008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44"/>
                <a:gridCol w="926276"/>
                <a:gridCol w="821027"/>
                <a:gridCol w="1039440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/>
                        <a:t>Pheno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Hap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horned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scurred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polled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3722" y="758038"/>
          <a:ext cx="5250869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9046"/>
                <a:gridCol w="783588"/>
                <a:gridCol w="671647"/>
                <a:gridCol w="671647"/>
                <a:gridCol w="671647"/>
                <a:gridCol w="671647"/>
                <a:gridCol w="671647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Hap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S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5</a:t>
                      </a:r>
                      <a:r>
                        <a:rPr lang="en-AU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S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Lik’hood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0.16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0.00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0.04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5667305"/>
          <a:ext cx="4001983" cy="1219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9769"/>
                <a:gridCol w="948296"/>
                <a:gridCol w="881959"/>
                <a:gridCol w="881959"/>
              </a:tblGrid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/>
                        <a:t>Diploid Genotype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Phenotype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PP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PH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b="1" dirty="0"/>
                        <a:t>HH</a:t>
                      </a:r>
                      <a:endParaRPr lang="en-A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horned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0.10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0.85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polled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0.49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0.49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0.02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7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/>
                        <a:t>scurred</a:t>
                      </a:r>
                      <a:endParaRPr lang="en-A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0.20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0.79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/>
                        <a:t>0.01</a:t>
                      </a:r>
                      <a:endParaRPr lang="en-A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8749" y="3358733"/>
          <a:ext cx="4217718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5253"/>
                <a:gridCol w="692493"/>
                <a:gridCol w="692493"/>
                <a:gridCol w="692493"/>
                <a:gridCol w="692493"/>
                <a:gridCol w="692493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1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/>
                        <a:t>L 2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3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4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5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b="1" dirty="0" smtClean="0">
                          <a:latin typeface="Calibri"/>
                          <a:ea typeface="Calibri"/>
                          <a:cs typeface="Times New Roman"/>
                        </a:rPr>
                        <a:t>L 6</a:t>
                      </a:r>
                      <a:endParaRPr lang="en-A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0.10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0.85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0.79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0.20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0.02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0.49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BAB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63045" y="5375566"/>
          <a:ext cx="4195947" cy="152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721"/>
                <a:gridCol w="389527"/>
                <a:gridCol w="451030"/>
                <a:gridCol w="256267"/>
                <a:gridCol w="363881"/>
                <a:gridCol w="366960"/>
                <a:gridCol w="378080"/>
                <a:gridCol w="1156481"/>
              </a:tblGrid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err="1" smtClean="0">
                          <a:latin typeface="Calibri"/>
                          <a:ea typeface="Calibri"/>
                          <a:cs typeface="Times New Roman"/>
                        </a:rPr>
                        <a:t>Prob</a:t>
                      </a: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(P)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AAAA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0/6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BBBB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0/6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CCCC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6/6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4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DDDD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/>
                        <a:t>H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 smtClean="0">
                          <a:latin typeface="Calibri"/>
                          <a:ea typeface="Calibri"/>
                          <a:cs typeface="Times New Roman"/>
                        </a:rPr>
                        <a:t>2/6</a:t>
                      </a:r>
                      <a:endParaRPr lang="en-A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8655" y="2885688"/>
            <a:ext cx="1284513" cy="456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Data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116289"/>
            <a:ext cx="239881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Penetrance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022" y="4924301"/>
            <a:ext cx="2935185" cy="456535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Accumulated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39" y="231566"/>
            <a:ext cx="2935185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3019" y="2812457"/>
            <a:ext cx="3352799" cy="507831"/>
          </a:xfrm>
          <a:prstGeom prst="rect">
            <a:avLst/>
          </a:prstGeom>
          <a:solidFill>
            <a:srgbClr val="EBAB00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prstClr val="black"/>
                </a:solidFill>
                <a:latin typeface="Arial" charset="0"/>
              </a:rPr>
              <a:t>Candidate Sample Likelihoods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5216" y="5106395"/>
            <a:ext cx="1092529" cy="1947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559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Enhancements</a:t>
            </a:r>
            <a:endParaRPr lang="en-AU" sz="6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Sample </a:t>
            </a: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the penetrance function</a:t>
            </a:r>
          </a:p>
          <a:p>
            <a:pPr marL="889200" lvl="2" indent="-4320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Works really well for polled, our assumed penetrance function wasn’t far off the mark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559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Enhancements</a:t>
            </a:r>
            <a:endParaRPr lang="en-AU" sz="6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Sample </a:t>
            </a: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the penetrance function</a:t>
            </a:r>
          </a:p>
          <a:p>
            <a:pPr marL="889200" lvl="2" indent="-4320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Works really well for polled, our assumed penetrance function wasn’t far off the mark</a:t>
            </a:r>
          </a:p>
          <a:p>
            <a:pPr marL="742950" lvl="1" indent="-7429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Quantitative trait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Version for quantitative traits</a:t>
            </a:r>
            <a:endParaRPr lang="en-AU" sz="4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Haplotype genotype sampler is unchanged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Sample effects from a normal distribution, variances from an inverse chi squared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Version for quantitative traits</a:t>
            </a:r>
            <a:endParaRPr lang="en-AU" sz="4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Haplotype genotype sampler is unchanged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Sample effects from a normal distribution, variances from an inverse chi squared distribution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 used NAVEL score, TC BTA 5 to test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47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Assume we know that a haplotype allele (a1) is HORNED (e.g., we see it in lots of horned animals)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a1 in a polled animal then the animal’s other haplotype (a2)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a2 in a scurred animal then the animal’s other haplotype (a3) must be HORNED!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If we see a3 in a polled animal then the animal’s other haplotype (a4)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etc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pic>
        <p:nvPicPr>
          <p:cNvPr id="106498" name="Picture 2" descr="D:\Local\Hapsampler\navel\effec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39943" cy="6093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pic>
        <p:nvPicPr>
          <p:cNvPr id="107522" name="Picture 2" descr="D:\Local\Hapsampler\navel\chain_by_cou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0"/>
            <a:ext cx="8417969" cy="4208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7704" y="260648"/>
          <a:ext cx="4680522" cy="53930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0087"/>
                <a:gridCol w="780087"/>
                <a:gridCol w="780087"/>
                <a:gridCol w="780087"/>
                <a:gridCol w="780087"/>
                <a:gridCol w="780087"/>
              </a:tblGrid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id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 err="1"/>
                        <a:t>pheno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hap1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hap2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phap1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phap2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6.33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0.88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7.50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131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0.58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0.43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8.33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129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145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8.67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9.00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145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7.67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171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0.69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8.67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74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63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0.60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8.67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145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93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0.99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9.00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145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145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11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9.00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91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91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8.33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145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93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0.99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9.00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99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0.92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7.67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145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74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1.00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8.33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40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1.00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1.00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8.50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72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/>
                        <a:t>40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1.00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/>
                        <a:t>1.00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</a:tr>
              <a:tr h="24302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Local\Beef_Pooled\Trip_May_2012\IMG_103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4209636"/>
            <a:ext cx="9231101" cy="28977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559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Next</a:t>
            </a:r>
            <a:endParaRPr lang="en-AU" sz="6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Sample </a:t>
            </a: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multiple regions of the genome at once</a:t>
            </a:r>
          </a:p>
          <a:p>
            <a:pPr marL="889200" lvl="2" indent="-4320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i.e., haplotype version of </a:t>
            </a:r>
            <a:r>
              <a:rPr lang="en-AU" sz="36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Bayes</a:t>
            </a:r>
            <a:r>
              <a:rPr lang="en-AU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(ABC..Z) but with variable length haplotypes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47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Assume we know that a haplotype allele (a1) is HORNED (e.g., we see it in lots of horned animals)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a1 in a polled animal then the animal’s other haplotype (a2)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a2 in a scurred animal then the animal’s other haplotype (a3) must be HORNED!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a3 in a polled animal then the animal’s other haplotype (a4)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>
                <a:solidFill>
                  <a:schemeClr val="bg1"/>
                </a:solidFill>
              </a:rPr>
              <a:t>etc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352928" cy="5328592"/>
          </a:xfrm>
        </p:spPr>
        <p:txBody>
          <a:bodyPr>
            <a:normAutofit fontScale="47500" lnSpcReduction="20000"/>
          </a:bodyPr>
          <a:lstStyle/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Assume we know that a haplotype allele (a1) is HORNED (e.g., we see it in lots of horned animals)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a1 in a polled animal then the animal’s other haplotype (a2)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a2 in a scurred animal then the animal’s other haplotype (a3) must be HORNED!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If we see a3 in a polled animal then the animal’s other haplotype (a4) must be POLLED!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AU" sz="6000" dirty="0" smtClean="0"/>
              <a:t>etc</a:t>
            </a:r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</a:pPr>
            <a:endParaRPr lang="en-AU" sz="6000" dirty="0" smtClean="0"/>
          </a:p>
          <a:p>
            <a:pPr marL="54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 smtClean="0"/>
          </a:p>
          <a:p>
            <a:pPr marL="360000" indent="-360000" algn="l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AU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IRO templat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7258</Words>
  <Application>Microsoft Office PowerPoint</Application>
  <PresentationFormat>On-screen Show (4:3)</PresentationFormat>
  <Paragraphs>5406</Paragraphs>
  <Slides>73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Office Theme</vt:lpstr>
      <vt:lpstr>CSIRO template</vt:lpstr>
      <vt:lpstr>Equation</vt:lpstr>
      <vt:lpstr>HapSampler</vt:lpstr>
      <vt:lpstr>Developed for our Polled Test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Polled</dc:title>
  <dc:creator>Henshall, John (Agriculture, Armidale - Chis)</dc:creator>
  <cp:lastModifiedBy>Henshall, John (Agriculture, Armidale - Chis)</cp:lastModifiedBy>
  <cp:revision>39</cp:revision>
  <dcterms:created xsi:type="dcterms:W3CDTF">2014-10-20T00:50:27Z</dcterms:created>
  <dcterms:modified xsi:type="dcterms:W3CDTF">2014-10-20T23:42:14Z</dcterms:modified>
</cp:coreProperties>
</file>