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  <a:srgbClr val="45629E"/>
    <a:srgbClr val="7186BD"/>
    <a:srgbClr val="6A80BA"/>
    <a:srgbClr val="5B75B2"/>
    <a:srgbClr val="5D77B2"/>
    <a:srgbClr val="3D4245"/>
    <a:srgbClr val="535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6"/>
    <p:restoredTop sz="94665"/>
  </p:normalViewPr>
  <p:slideViewPr>
    <p:cSldViewPr snapToGrid="0" snapToObjects="1">
      <p:cViewPr>
        <p:scale>
          <a:sx n="124" d="100"/>
          <a:sy n="124" d="100"/>
        </p:scale>
        <p:origin x="-133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1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4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7186BD"/>
            </a:gs>
            <a:gs pos="100000">
              <a:srgbClr val="5B75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16883" y="171042"/>
            <a:ext cx="3917637" cy="6545398"/>
          </a:xfrm>
          <a:prstGeom prst="roundRect">
            <a:avLst/>
          </a:prstGeom>
          <a:solidFill>
            <a:srgbClr val="4562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245557" y="1131034"/>
            <a:ext cx="5188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3550" y="1814091"/>
            <a:ext cx="136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Disease 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Status (</a:t>
            </a:r>
            <a:r>
              <a:rPr lang="en-US" sz="1400" b="1" dirty="0" smtClean="0">
                <a:solidFill>
                  <a:srgbClr val="FFC000"/>
                </a:solidFill>
              </a:rPr>
              <a:t>Y</a:t>
            </a:r>
            <a:r>
              <a:rPr lang="en-US" sz="1400" dirty="0" smtClean="0">
                <a:solidFill>
                  <a:srgbClr val="FFC000"/>
                </a:solidFill>
              </a:rPr>
              <a:t>)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9064" y="4051631"/>
            <a:ext cx="339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Findings from QTL Mapping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tudy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2645" y="1600130"/>
            <a:ext cx="14832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Phased genotype </a:t>
            </a:r>
          </a:p>
          <a:p>
            <a:r>
              <a:rPr lang="en-US" sz="1400" dirty="0">
                <a:solidFill>
                  <a:srgbClr val="FFC000"/>
                </a:solidFill>
              </a:rPr>
              <a:t>d</a:t>
            </a:r>
            <a:r>
              <a:rPr lang="en-US" sz="1400" dirty="0" smtClean="0">
                <a:solidFill>
                  <a:srgbClr val="FFC000"/>
                </a:solidFill>
              </a:rPr>
              <a:t>ata in region 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of interest (</a:t>
            </a:r>
            <a:r>
              <a:rPr lang="en-US" sz="1400" b="1" dirty="0" smtClean="0">
                <a:solidFill>
                  <a:srgbClr val="FFC000"/>
                </a:solidFill>
              </a:rPr>
              <a:t>G</a:t>
            </a:r>
            <a:r>
              <a:rPr lang="en-US" sz="1400" dirty="0" smtClean="0">
                <a:solidFill>
                  <a:srgbClr val="FFC000"/>
                </a:solidFill>
              </a:rPr>
              <a:t>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01358"/>
              </p:ext>
            </p:extLst>
          </p:nvPr>
        </p:nvGraphicFramePr>
        <p:xfrm>
          <a:off x="4586336" y="2352460"/>
          <a:ext cx="758313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313"/>
              </a:tblGrid>
              <a:tr h="24059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Unaff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59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Aff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59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Unaff</a:t>
                      </a:r>
                      <a:endParaRPr 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59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Aff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59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Unaff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10623"/>
              </p:ext>
            </p:extLst>
          </p:nvPr>
        </p:nvGraphicFramePr>
        <p:xfrm>
          <a:off x="6413365" y="2349659"/>
          <a:ext cx="71276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767"/>
              </a:tblGrid>
              <a:tr h="1506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</a:t>
                      </a:r>
                      <a:r>
                        <a:rPr lang="en-US" sz="1400" baseline="-25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|g</a:t>
                      </a:r>
                      <a:r>
                        <a:rPr lang="en-US" sz="1400" baseline="-25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en-US" sz="1400" baseline="-25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060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</a:t>
                      </a:r>
                      <a:r>
                        <a:rPr lang="en-US" sz="1400" baseline="-25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|g</a:t>
                      </a:r>
                      <a:r>
                        <a:rPr lang="en-US" sz="1400" baseline="-25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en-US" sz="1400" baseline="-25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060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</a:t>
                      </a:r>
                      <a:r>
                        <a:rPr lang="en-US" sz="1400" baseline="-25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|g</a:t>
                      </a:r>
                      <a:r>
                        <a:rPr lang="en-US" sz="1400" baseline="-25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</a:tr>
              <a:tr h="15060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</a:t>
                      </a:r>
                      <a:r>
                        <a:rPr lang="en-US" sz="1400" baseline="-25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|g</a:t>
                      </a:r>
                      <a:r>
                        <a:rPr lang="en-US" sz="1400" baseline="-25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en-US" sz="1400" baseline="-25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060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</a:t>
                      </a:r>
                      <a:r>
                        <a:rPr lang="en-US" sz="1400" baseline="-25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|g</a:t>
                      </a:r>
                      <a:r>
                        <a:rPr lang="en-US" sz="1400" baseline="-25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en-US" sz="1400" baseline="-25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25147" y="171042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002" y="732144"/>
            <a:ext cx="364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Penetrance model - the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probabilistic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relationship between trait and QTL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genotype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87506"/>
              </p:ext>
            </p:extLst>
          </p:nvPr>
        </p:nvGraphicFramePr>
        <p:xfrm>
          <a:off x="339002" y="1753861"/>
          <a:ext cx="355059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5854"/>
                <a:gridCol w="1114064"/>
                <a:gridCol w="1110674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QTL Genotype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Unaff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2292" y="3696436"/>
            <a:ext cx="363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Allowable QTL alleles consistent with </a:t>
            </a:r>
            <a:r>
              <a:rPr lang="en-US" sz="1600" dirty="0" smtClean="0">
                <a:solidFill>
                  <a:schemeClr val="bg1"/>
                </a:solidFill>
              </a:rPr>
              <a:t>disease </a:t>
            </a:r>
            <a:r>
              <a:rPr lang="en-US" sz="1600" dirty="0" smtClean="0">
                <a:solidFill>
                  <a:schemeClr val="bg1"/>
                </a:solidFill>
              </a:rPr>
              <a:t>status,  phased marker genotypes and penetrance model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49280"/>
              </p:ext>
            </p:extLst>
          </p:nvPr>
        </p:nvGraphicFramePr>
        <p:xfrm>
          <a:off x="381533" y="4531740"/>
          <a:ext cx="3537404" cy="20624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53870"/>
                <a:gridCol w="1063886"/>
                <a:gridCol w="12196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Marker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Haplotype</a:t>
                      </a:r>
                      <a:endParaRPr lang="en-US" sz="1600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QTL </a:t>
                      </a:r>
                    </a:p>
                    <a:p>
                      <a:pPr algn="ctr"/>
                      <a:r>
                        <a:rPr lang="en-US" sz="1600" dirty="0" smtClean="0"/>
                        <a:t>allele</a:t>
                      </a:r>
                      <a:endParaRPr lang="en-US" sz="1600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0" dirty="0" smtClean="0"/>
                        <a:t>Q</a:t>
                      </a:r>
                      <a:r>
                        <a:rPr lang="en-US" sz="1600" dirty="0" smtClean="0"/>
                        <a:t>|Y,G, penetrance)</a:t>
                      </a:r>
                      <a:endParaRPr lang="en-US" sz="1600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Bent Arrow 37"/>
          <p:cNvSpPr/>
          <p:nvPr/>
        </p:nvSpPr>
        <p:spPr>
          <a:xfrm>
            <a:off x="6443011" y="210791"/>
            <a:ext cx="812959" cy="759865"/>
          </a:xfrm>
          <a:prstGeom prst="ben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flipH="1">
            <a:off x="4740472" y="224002"/>
            <a:ext cx="812959" cy="759865"/>
          </a:xfrm>
          <a:prstGeom prst="ben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40317" y="121689"/>
            <a:ext cx="3917637" cy="6545398"/>
          </a:xfrm>
          <a:prstGeom prst="roundRect">
            <a:avLst/>
          </a:prstGeom>
          <a:solidFill>
            <a:srgbClr val="4562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9320062" y="80715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 II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33917" y="641817"/>
            <a:ext cx="364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Penetrance model - the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probabilistic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relationship between trait and QTL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genotype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75071"/>
              </p:ext>
            </p:extLst>
          </p:nvPr>
        </p:nvGraphicFramePr>
        <p:xfrm>
          <a:off x="8255813" y="1681879"/>
          <a:ext cx="355059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5854"/>
                <a:gridCol w="1114064"/>
                <a:gridCol w="1110674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QTL Genotype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Unaff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0.95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266146" y="3574613"/>
            <a:ext cx="363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Allowable QTL alleles consistent with </a:t>
            </a:r>
            <a:r>
              <a:rPr lang="en-US" sz="1600" dirty="0" smtClean="0">
                <a:solidFill>
                  <a:schemeClr val="bg1"/>
                </a:solidFill>
              </a:rPr>
              <a:t>disease </a:t>
            </a:r>
            <a:r>
              <a:rPr lang="en-US" sz="1600" dirty="0" smtClean="0">
                <a:solidFill>
                  <a:schemeClr val="bg1"/>
                </a:solidFill>
              </a:rPr>
              <a:t>status,  phased marker genotypes and penetrance model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2290"/>
              </p:ext>
            </p:extLst>
          </p:nvPr>
        </p:nvGraphicFramePr>
        <p:xfrm>
          <a:off x="8003233" y="4405610"/>
          <a:ext cx="3939040" cy="23920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62507"/>
                <a:gridCol w="394881"/>
                <a:gridCol w="793884"/>
                <a:gridCol w="793884"/>
                <a:gridCol w="793884"/>
              </a:tblGrid>
              <a:tr h="428039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Marker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Haplotype</a:t>
                      </a:r>
                      <a:endParaRPr lang="en-US" sz="160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QTL allele configurations</a:t>
                      </a:r>
                      <a:endParaRPr lang="en-US" sz="160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500981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iii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iv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6409">
                <a:tc>
                  <a:txBody>
                    <a:bodyPr/>
                    <a:lstStyle/>
                    <a:p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409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409">
                <a:tc>
                  <a:txBody>
                    <a:bodyPr/>
                    <a:lstStyle/>
                    <a:p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409">
                <a:tc>
                  <a:txBody>
                    <a:bodyPr/>
                    <a:lstStyle/>
                    <a:p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054619" y="484703"/>
            <a:ext cx="126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No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uncertainty</a:t>
            </a:r>
            <a:endParaRPr lang="en-AU" dirty="0">
              <a:solidFill>
                <a:srgbClr val="FFC000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39" y="4529385"/>
            <a:ext cx="2322693" cy="185314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848705" y="6077446"/>
            <a:ext cx="144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</a:t>
            </a:r>
            <a:r>
              <a:rPr lang="en-US" sz="1400" dirty="0" smtClean="0">
                <a:solidFill>
                  <a:srgbClr val="FF0000"/>
                </a:solidFill>
              </a:rPr>
              <a:t>egion of interest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68878" y="4777049"/>
            <a:ext cx="72000" cy="1368000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/>
          <p:cNvSpPr txBox="1"/>
          <p:nvPr/>
        </p:nvSpPr>
        <p:spPr>
          <a:xfrm>
            <a:off x="6680164" y="479270"/>
            <a:ext cx="126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Some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uncertainty</a:t>
            </a:r>
            <a:endParaRPr lang="en-A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170</Words>
  <Application>Microsoft Office PowerPoint</Application>
  <PresentationFormat>Widescreen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George, Andrew (Data61, Dutton Park)</cp:lastModifiedBy>
  <cp:revision>32</cp:revision>
  <dcterms:created xsi:type="dcterms:W3CDTF">2017-03-15T02:01:58Z</dcterms:created>
  <dcterms:modified xsi:type="dcterms:W3CDTF">2017-03-16T05:30:01Z</dcterms:modified>
</cp:coreProperties>
</file>