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  <a:srgbClr val="45629E"/>
    <a:srgbClr val="7186BD"/>
    <a:srgbClr val="6A80BA"/>
    <a:srgbClr val="5B75B2"/>
    <a:srgbClr val="5D77B2"/>
    <a:srgbClr val="3D4245"/>
    <a:srgbClr val="53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6"/>
    <p:restoredTop sz="94665"/>
  </p:normalViewPr>
  <p:slideViewPr>
    <p:cSldViewPr snapToGrid="0" snapToObjects="1">
      <p:cViewPr>
        <p:scale>
          <a:sx n="66" d="100"/>
          <a:sy n="66" d="100"/>
        </p:scale>
        <p:origin x="-51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8494-7B3A-FA4B-BC90-C3FBA6E843BB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FA25-4429-2546-ABC3-85B2BA329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4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156" y="-136732"/>
            <a:ext cx="19133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Known </a:t>
            </a:r>
          </a:p>
          <a:p>
            <a:r>
              <a:rPr lang="en-US" sz="2800" dirty="0" smtClean="0"/>
              <a:t>Information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-46592" y="651523"/>
            <a:ext cx="248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</a:t>
            </a:r>
            <a:r>
              <a:rPr lang="en-US" smtClean="0"/>
              <a:t>Disease Status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156" y="2646640"/>
            <a:ext cx="193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Findings from QTL </a:t>
            </a:r>
          </a:p>
          <a:p>
            <a:r>
              <a:rPr lang="en-US" dirty="0" smtClean="0"/>
              <a:t>Mapping study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19" y="4184261"/>
            <a:ext cx="2268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Phased genotype data</a:t>
            </a:r>
          </a:p>
          <a:p>
            <a:r>
              <a:rPr lang="en-US" dirty="0"/>
              <a:t>i</a:t>
            </a:r>
            <a:r>
              <a:rPr lang="en-US" dirty="0" smtClean="0"/>
              <a:t>n region of interest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11525"/>
              </p:ext>
            </p:extLst>
          </p:nvPr>
        </p:nvGraphicFramePr>
        <p:xfrm>
          <a:off x="644491" y="866955"/>
          <a:ext cx="1144552" cy="140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552"/>
              </a:tblGrid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Unaff</a:t>
                      </a:r>
                      <a:endParaRPr lang="en-US" sz="1200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Aff</a:t>
                      </a:r>
                      <a:endParaRPr lang="en-US" sz="1200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Unaff</a:t>
                      </a:r>
                      <a:endParaRPr lang="en-US" sz="1200" dirty="0" smtClean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Aff</a:t>
                      </a:r>
                      <a:endParaRPr lang="en-US" sz="1200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Unaff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Left Bracket 2"/>
          <p:cNvSpPr/>
          <p:nvPr/>
        </p:nvSpPr>
        <p:spPr>
          <a:xfrm>
            <a:off x="416263" y="866955"/>
            <a:ext cx="326485" cy="19966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Left Bracket 7"/>
          <p:cNvSpPr/>
          <p:nvPr/>
        </p:nvSpPr>
        <p:spPr>
          <a:xfrm flipH="1">
            <a:off x="1435158" y="866955"/>
            <a:ext cx="319212" cy="199664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-125617" y="1550522"/>
            <a:ext cx="66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 =</a:t>
            </a:r>
            <a:endParaRPr lang="en-US" sz="1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01577"/>
              </p:ext>
            </p:extLst>
          </p:nvPr>
        </p:nvGraphicFramePr>
        <p:xfrm>
          <a:off x="379672" y="5137765"/>
          <a:ext cx="123165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654"/>
              </a:tblGrid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g1|g1</a:t>
                      </a:r>
                      <a:endParaRPr lang="en-US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G1|g2</a:t>
                      </a:r>
                      <a:endParaRPr lang="en-US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G3|g4</a:t>
                      </a:r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G2|g2</a:t>
                      </a:r>
                      <a:endParaRPr lang="en-US" dirty="0"/>
                    </a:p>
                  </a:txBody>
                  <a:tcPr/>
                </a:tc>
              </a:tr>
              <a:tr h="280483">
                <a:tc>
                  <a:txBody>
                    <a:bodyPr/>
                    <a:lstStyle/>
                    <a:p>
                      <a:r>
                        <a:rPr lang="en-US" dirty="0" smtClean="0"/>
                        <a:t>G4|g4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56873" y="-65824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Scenario 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870685" y="0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Scenario 2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132224" y="497623"/>
            <a:ext cx="19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Penetrance model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29742"/>
              </p:ext>
            </p:extLst>
          </p:nvPr>
        </p:nvGraphicFramePr>
        <p:xfrm>
          <a:off x="3673110" y="1067226"/>
          <a:ext cx="31407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818"/>
                <a:gridCol w="985473"/>
                <a:gridCol w="98247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17513" y="3584096"/>
            <a:ext cx="317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Allowable QTL alleles </a:t>
            </a:r>
          </a:p>
          <a:p>
            <a:r>
              <a:rPr lang="en-US" dirty="0" smtClean="0"/>
              <a:t>consistent With Y, G, and </a:t>
            </a:r>
          </a:p>
          <a:p>
            <a:r>
              <a:rPr lang="en-US" dirty="0" smtClean="0"/>
              <a:t>penetrance model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07877"/>
              </p:ext>
            </p:extLst>
          </p:nvPr>
        </p:nvGraphicFramePr>
        <p:xfrm>
          <a:off x="3811799" y="4707697"/>
          <a:ext cx="25912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28"/>
                <a:gridCol w="1295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Haplotype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QTL </a:t>
                      </a:r>
                    </a:p>
                    <a:p>
                      <a:pPr algn="ctr"/>
                      <a:r>
                        <a:rPr lang="en-US" dirty="0" smtClean="0"/>
                        <a:t>allele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91259"/>
              </p:ext>
            </p:extLst>
          </p:nvPr>
        </p:nvGraphicFramePr>
        <p:xfrm>
          <a:off x="8378955" y="1194643"/>
          <a:ext cx="31407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818"/>
                <a:gridCol w="985473"/>
                <a:gridCol w="982475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Unaff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66478"/>
              </p:ext>
            </p:extLst>
          </p:nvPr>
        </p:nvGraphicFramePr>
        <p:xfrm>
          <a:off x="8603528" y="4734560"/>
          <a:ext cx="25912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28"/>
                <a:gridCol w="1295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Haplotype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QTL </a:t>
                      </a:r>
                    </a:p>
                    <a:p>
                      <a:pPr algn="ctr"/>
                      <a:r>
                        <a:rPr lang="en-US" dirty="0" smtClean="0"/>
                        <a:t>allele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638998" y="3541942"/>
            <a:ext cx="317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Allowable QTL alleles </a:t>
            </a:r>
          </a:p>
          <a:p>
            <a:r>
              <a:rPr lang="en-US" dirty="0" smtClean="0"/>
              <a:t>consistent With Y, G, and </a:t>
            </a:r>
          </a:p>
          <a:p>
            <a:r>
              <a:rPr lang="en-US" dirty="0" smtClean="0"/>
              <a:t>penetrance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7186BD"/>
            </a:gs>
            <a:gs pos="100000">
              <a:srgbClr val="5B75B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/>
          <p:nvPr/>
        </p:nvSpPr>
        <p:spPr>
          <a:xfrm>
            <a:off x="116883" y="171042"/>
            <a:ext cx="3917637" cy="6545398"/>
          </a:xfrm>
          <a:prstGeom prst="roundRect">
            <a:avLst/>
          </a:prstGeom>
          <a:solidFill>
            <a:srgbClr val="456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4245557" y="1131034"/>
            <a:ext cx="5188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33550" y="1814091"/>
            <a:ext cx="136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Disease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Status (</a:t>
            </a:r>
            <a:r>
              <a:rPr lang="en-US" sz="1400" b="1" dirty="0" smtClean="0">
                <a:solidFill>
                  <a:schemeClr val="bg1"/>
                </a:solidFill>
              </a:rPr>
              <a:t>Y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9064" y="4051631"/>
            <a:ext cx="339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Findings from QTL </a:t>
            </a:r>
            <a:r>
              <a:rPr lang="en-US" dirty="0" smtClean="0">
                <a:solidFill>
                  <a:schemeClr val="bg1"/>
                </a:solidFill>
              </a:rPr>
              <a:t>Mapping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tudy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2645" y="1600130"/>
            <a:ext cx="14832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Phased genotype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</a:t>
            </a:r>
            <a:r>
              <a:rPr lang="en-US" sz="1400" dirty="0" smtClean="0">
                <a:solidFill>
                  <a:schemeClr val="bg1"/>
                </a:solidFill>
              </a:rPr>
              <a:t>ata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in </a:t>
            </a:r>
            <a:r>
              <a:rPr lang="en-US" sz="1400" dirty="0" smtClean="0">
                <a:solidFill>
                  <a:schemeClr val="bg1"/>
                </a:solidFill>
              </a:rPr>
              <a:t>region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of interest (</a:t>
            </a:r>
            <a:r>
              <a:rPr lang="en-US" sz="1400" b="1" dirty="0" smtClean="0">
                <a:solidFill>
                  <a:schemeClr val="bg1"/>
                </a:solidFill>
              </a:rPr>
              <a:t>G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28419"/>
              </p:ext>
            </p:extLst>
          </p:nvPr>
        </p:nvGraphicFramePr>
        <p:xfrm>
          <a:off x="4586336" y="2352460"/>
          <a:ext cx="758313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313"/>
              </a:tblGrid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Unaff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Aff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Unaff</a:t>
                      </a:r>
                      <a:endParaRPr lang="en-US" sz="14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Aff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4059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Unaff</a:t>
                      </a:r>
                      <a:endParaRPr lang="en-US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14747"/>
              </p:ext>
            </p:extLst>
          </p:nvPr>
        </p:nvGraphicFramePr>
        <p:xfrm>
          <a:off x="6413365" y="2349659"/>
          <a:ext cx="71276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767"/>
              </a:tblGrid>
              <a:tr h="15060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sz="1400" baseline="-25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400" baseline="-25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sz="1400" baseline="-25000" dirty="0" smtClean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sz="1400" baseline="-25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50603"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en-US" sz="14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|g</a:t>
                      </a:r>
                      <a:r>
                        <a:rPr lang="en-US" sz="1400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sz="1400" baseline="-25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225147" y="171042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Scenario </a:t>
            </a:r>
            <a:r>
              <a:rPr lang="en-US" sz="2800" dirty="0">
                <a:solidFill>
                  <a:srgbClr val="FFC000"/>
                </a:solidFill>
              </a:rPr>
              <a:t>I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002" y="732144"/>
            <a:ext cx="364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Penetrance </a:t>
            </a:r>
            <a:r>
              <a:rPr lang="en-US" dirty="0" smtClean="0">
                <a:solidFill>
                  <a:schemeClr val="bg1"/>
                </a:solidFill>
              </a:rPr>
              <a:t>model - 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probabilistic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relationship between trait and QTL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genotype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87506"/>
              </p:ext>
            </p:extLst>
          </p:nvPr>
        </p:nvGraphicFramePr>
        <p:xfrm>
          <a:off x="339002" y="1753861"/>
          <a:ext cx="355059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5854"/>
                <a:gridCol w="1114064"/>
                <a:gridCol w="111067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Unaff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20652" y="3698388"/>
            <a:ext cx="36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Allowable QTL alleles </a:t>
            </a:r>
            <a:r>
              <a:rPr lang="en-US" sz="1600" dirty="0" smtClean="0">
                <a:solidFill>
                  <a:schemeClr val="bg1"/>
                </a:solidFill>
              </a:rPr>
              <a:t>consistent </a:t>
            </a:r>
            <a:r>
              <a:rPr lang="en-US" sz="1600" dirty="0" smtClean="0">
                <a:solidFill>
                  <a:schemeClr val="bg1"/>
                </a:solidFill>
              </a:rPr>
              <a:t>w</a:t>
            </a:r>
            <a:r>
              <a:rPr lang="en-US" sz="1600" dirty="0" smtClean="0">
                <a:solidFill>
                  <a:schemeClr val="bg1"/>
                </a:solidFill>
              </a:rPr>
              <a:t>ith observed disease status,  phased marker genotypes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</a:rPr>
              <a:t>penetrance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349280"/>
              </p:ext>
            </p:extLst>
          </p:nvPr>
        </p:nvGraphicFramePr>
        <p:xfrm>
          <a:off x="381533" y="4531740"/>
          <a:ext cx="3537404" cy="20624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253870"/>
                <a:gridCol w="1063886"/>
                <a:gridCol w="12196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Marker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Haplotype</a:t>
                      </a:r>
                      <a:endParaRPr lang="en-US" sz="1600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QTL </a:t>
                      </a:r>
                    </a:p>
                    <a:p>
                      <a:pPr algn="ctr"/>
                      <a:r>
                        <a:rPr lang="en-US" sz="1600" dirty="0" smtClean="0"/>
                        <a:t>allele</a:t>
                      </a:r>
                      <a:endParaRPr lang="en-US" sz="1600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Pr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b="0" dirty="0" smtClean="0"/>
                        <a:t>Q</a:t>
                      </a:r>
                      <a:r>
                        <a:rPr lang="en-US" sz="1600" dirty="0" smtClean="0"/>
                        <a:t>|Y,G, penetrance)</a:t>
                      </a:r>
                      <a:endParaRPr lang="en-US" sz="1600" dirty="0"/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Bent Arrow 37"/>
          <p:cNvSpPr/>
          <p:nvPr/>
        </p:nvSpPr>
        <p:spPr>
          <a:xfrm>
            <a:off x="6443011" y="210791"/>
            <a:ext cx="812959" cy="759865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flipH="1">
            <a:off x="4740472" y="224002"/>
            <a:ext cx="812959" cy="759865"/>
          </a:xfrm>
          <a:prstGeom prst="ben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940317" y="121689"/>
            <a:ext cx="3917637" cy="6545398"/>
          </a:xfrm>
          <a:prstGeom prst="roundRect">
            <a:avLst/>
          </a:prstGeom>
          <a:solidFill>
            <a:srgbClr val="4562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9320062" y="80715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C000"/>
                </a:solidFill>
              </a:rPr>
              <a:t>Scenario </a:t>
            </a:r>
            <a:r>
              <a:rPr lang="en-US" sz="2800" dirty="0" smtClean="0">
                <a:solidFill>
                  <a:srgbClr val="FFC000"/>
                </a:solidFill>
              </a:rPr>
              <a:t>II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33917" y="641817"/>
            <a:ext cx="364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Penetrance </a:t>
            </a:r>
            <a:r>
              <a:rPr lang="en-US" dirty="0" smtClean="0">
                <a:solidFill>
                  <a:schemeClr val="bg1"/>
                </a:solidFill>
              </a:rPr>
              <a:t>model - the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probabilistic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relationship between trait and QTL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genotype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75071"/>
              </p:ext>
            </p:extLst>
          </p:nvPr>
        </p:nvGraphicFramePr>
        <p:xfrm>
          <a:off x="8255813" y="1681879"/>
          <a:ext cx="355059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25854"/>
                <a:gridCol w="1114064"/>
                <a:gridCol w="1110674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QTL Genotype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Aff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Unaff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0.05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515567" y="3608061"/>
            <a:ext cx="363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Allowable QTL alleles </a:t>
            </a:r>
            <a:r>
              <a:rPr lang="en-US" sz="1600" dirty="0" smtClean="0">
                <a:solidFill>
                  <a:schemeClr val="bg1"/>
                </a:solidFill>
              </a:rPr>
              <a:t>consistent </a:t>
            </a:r>
            <a:r>
              <a:rPr lang="en-US" sz="1600" dirty="0" smtClean="0">
                <a:solidFill>
                  <a:schemeClr val="bg1"/>
                </a:solidFill>
              </a:rPr>
              <a:t>w</a:t>
            </a:r>
            <a:r>
              <a:rPr lang="en-US" sz="1600" dirty="0" smtClean="0">
                <a:solidFill>
                  <a:schemeClr val="bg1"/>
                </a:solidFill>
              </a:rPr>
              <a:t>ith observed disease status,  phased marker genotypes </a:t>
            </a:r>
            <a:r>
              <a:rPr lang="en-US" sz="1600" dirty="0" smtClean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</a:rPr>
              <a:t>penetrance </a:t>
            </a:r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72290"/>
              </p:ext>
            </p:extLst>
          </p:nvPr>
        </p:nvGraphicFramePr>
        <p:xfrm>
          <a:off x="8003233" y="4405610"/>
          <a:ext cx="3939040" cy="239206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62507"/>
                <a:gridCol w="394881"/>
                <a:gridCol w="793884"/>
                <a:gridCol w="793884"/>
                <a:gridCol w="793884"/>
              </a:tblGrid>
              <a:tr h="428039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Marker</a:t>
                      </a:r>
                      <a:r>
                        <a:rPr lang="en-US" sz="1600" baseline="0" dirty="0" smtClean="0"/>
                        <a:t> </a:t>
                      </a:r>
                    </a:p>
                    <a:p>
                      <a:r>
                        <a:rPr lang="en-US" sz="1600" baseline="0" dirty="0" smtClean="0"/>
                        <a:t>Haplotype</a:t>
                      </a:r>
                      <a:endParaRPr lang="en-US" sz="16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QTL allele configurations</a:t>
                      </a:r>
                      <a:endParaRPr lang="en-US" sz="16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500981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iii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iv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g1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g2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g3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6409">
                <a:tc>
                  <a:txBody>
                    <a:bodyPr/>
                    <a:lstStyle/>
                    <a:p>
                      <a:r>
                        <a:rPr lang="en-US" dirty="0" smtClean="0"/>
                        <a:t>g4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4054619" y="484703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No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uncertainty</a:t>
            </a:r>
            <a:endParaRPr lang="en-AU" dirty="0">
              <a:solidFill>
                <a:srgbClr val="FFC000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39" y="4529385"/>
            <a:ext cx="2322693" cy="1853148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848705" y="6077446"/>
            <a:ext cx="1442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</a:t>
            </a:r>
            <a:r>
              <a:rPr lang="en-US" sz="1400" dirty="0" smtClean="0">
                <a:solidFill>
                  <a:srgbClr val="FF0000"/>
                </a:solidFill>
              </a:rPr>
              <a:t>egion of interest</a:t>
            </a:r>
            <a:endParaRPr lang="en-AU" sz="14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68878" y="4777049"/>
            <a:ext cx="72000" cy="1368000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/>
          <p:cNvSpPr txBox="1"/>
          <p:nvPr/>
        </p:nvSpPr>
        <p:spPr>
          <a:xfrm>
            <a:off x="6680164" y="479270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Some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uncertainty</a:t>
            </a:r>
            <a:endParaRPr lang="en-A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283</Words>
  <Application>Microsoft Office PowerPoint</Application>
  <PresentationFormat>Widescreen</PresentationFormat>
  <Paragraphs>179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George, Andrew (Data61, Dutton Park)</cp:lastModifiedBy>
  <cp:revision>29</cp:revision>
  <dcterms:created xsi:type="dcterms:W3CDTF">2017-03-15T02:01:58Z</dcterms:created>
  <dcterms:modified xsi:type="dcterms:W3CDTF">2017-03-16T05:24:11Z</dcterms:modified>
</cp:coreProperties>
</file>