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1" r:id="rId4"/>
    <p:sldId id="269" r:id="rId5"/>
    <p:sldId id="280" r:id="rId6"/>
    <p:sldId id="281" r:id="rId7"/>
    <p:sldId id="282" r:id="rId8"/>
    <p:sldId id="283" r:id="rId9"/>
    <p:sldId id="260" r:id="rId10"/>
    <p:sldId id="270" r:id="rId11"/>
    <p:sldId id="262" r:id="rId12"/>
    <p:sldId id="263" r:id="rId13"/>
    <p:sldId id="264" r:id="rId14"/>
    <p:sldId id="272" r:id="rId15"/>
    <p:sldId id="265" r:id="rId16"/>
    <p:sldId id="268" r:id="rId17"/>
    <p:sldId id="284" r:id="rId18"/>
    <p:sldId id="276" r:id="rId19"/>
    <p:sldId id="277" r:id="rId20"/>
    <p:sldId id="279" r:id="rId21"/>
    <p:sldId id="259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B85A-08DB-46DD-AF57-0C9727A23FC3}" type="datetimeFigureOut">
              <a:rPr lang="ru-RU" smtClean="0"/>
              <a:pPr/>
              <a:t>09.06.2013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82D97-E781-498E-BB32-5DDF5A41434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82D97-E781-498E-BB32-5DDF5A414349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8997-DAFF-4C23-A6B6-00421BFA8725}" type="datetime1">
              <a:rPr lang="ru-RU" smtClean="0"/>
              <a:pPr/>
              <a:t>09.06.2013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8956-C440-4961-8521-990435B25F79}" type="datetime1">
              <a:rPr lang="ru-RU" smtClean="0"/>
              <a:pPr/>
              <a:t>09.06.2013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6269-AF32-4694-ADA3-B45B035C2E55}" type="datetime1">
              <a:rPr lang="ru-RU" smtClean="0"/>
              <a:pPr/>
              <a:t>09.06.2013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3EC9-C9C3-4C9E-803D-4FC15CF7057D}" type="datetime1">
              <a:rPr lang="ru-RU" smtClean="0"/>
              <a:pPr/>
              <a:t>09.06.2013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A1FB-3B8B-415C-9FB6-BFB041B1D408}" type="datetime1">
              <a:rPr lang="ru-RU" smtClean="0"/>
              <a:pPr/>
              <a:t>09.06.2013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4C8B-8DA2-4E70-9D9F-371CBE008629}" type="datetime1">
              <a:rPr lang="ru-RU" smtClean="0"/>
              <a:pPr/>
              <a:t>09.06.2013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68D0-D777-4745-85C4-114F45582716}" type="datetime1">
              <a:rPr lang="ru-RU" smtClean="0"/>
              <a:pPr/>
              <a:t>09.06.2013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29F0-D0BA-47F9-8F50-2CC94894CC5E}" type="datetime1">
              <a:rPr lang="ru-RU" smtClean="0"/>
              <a:pPr/>
              <a:t>09.06.2013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5CE0-89AC-4278-858F-704B1C3BE8D1}" type="datetime1">
              <a:rPr lang="ru-RU" smtClean="0"/>
              <a:pPr/>
              <a:t>09.06.2013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F107-8DD4-4E4B-B747-A12893D95654}" type="datetime1">
              <a:rPr lang="ru-RU" smtClean="0"/>
              <a:pPr/>
              <a:t>09.06.2013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3752-F1D1-47AE-99A8-9F7A50D6BD52}" type="datetime1">
              <a:rPr lang="ru-RU" smtClean="0"/>
              <a:pPr/>
              <a:t>09.06.2013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728D3-7560-476D-B1BE-EADDDE057D42}" type="datetime1">
              <a:rPr lang="ru-RU" smtClean="0"/>
              <a:pPr/>
              <a:t>09.06.2013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42919"/>
            <a:ext cx="7772400" cy="2957532"/>
          </a:xfrm>
        </p:spPr>
        <p:txBody>
          <a:bodyPr>
            <a:normAutofit/>
          </a:bodyPr>
          <a:lstStyle/>
          <a:p>
            <a:r>
              <a:rPr lang="ru-RU" sz="5400" b="1" i="1" dirty="0" smtClean="0"/>
              <a:t>Визуализация в </a:t>
            </a:r>
            <a:r>
              <a:rPr lang="ru-RU" sz="5400" b="1" i="1" dirty="0" err="1" smtClean="0"/>
              <a:t>Андроид</a:t>
            </a:r>
            <a:endParaRPr lang="ru-RU" sz="5400" b="1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Грибова М.А., 9381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методы определения местоположения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err="1"/>
              <a:t>Cell</a:t>
            </a:r>
            <a:r>
              <a:rPr lang="ru-RU" b="1" dirty="0"/>
              <a:t> </a:t>
            </a:r>
            <a:r>
              <a:rPr lang="ru-RU" b="1" dirty="0" err="1"/>
              <a:t>of</a:t>
            </a:r>
            <a:r>
              <a:rPr lang="ru-RU" b="1" dirty="0"/>
              <a:t> </a:t>
            </a:r>
            <a:r>
              <a:rPr lang="ru-RU" b="1" dirty="0" err="1"/>
              <a:t>Origin</a:t>
            </a:r>
            <a:r>
              <a:rPr lang="ru-RU" dirty="0"/>
              <a:t> </a:t>
            </a:r>
            <a:endParaRPr lang="ru-RU" dirty="0" smtClean="0"/>
          </a:p>
          <a:p>
            <a:r>
              <a:rPr lang="en-US" b="1" dirty="0"/>
              <a:t>TOA</a:t>
            </a:r>
            <a:r>
              <a:rPr lang="en-US" dirty="0"/>
              <a:t> </a:t>
            </a:r>
            <a:r>
              <a:rPr lang="ru-RU" dirty="0"/>
              <a:t>(</a:t>
            </a:r>
            <a:r>
              <a:rPr lang="en-US" dirty="0"/>
              <a:t>Time of Arrival</a:t>
            </a:r>
            <a:r>
              <a:rPr lang="ru-RU" dirty="0"/>
              <a:t>,</a:t>
            </a:r>
            <a:r>
              <a:rPr lang="en-US" dirty="0"/>
              <a:t> </a:t>
            </a:r>
            <a:r>
              <a:rPr lang="ru-RU" i="1" dirty="0"/>
              <a:t> Оценка времени прибытия сигнала</a:t>
            </a:r>
            <a:r>
              <a:rPr lang="ru-RU" dirty="0"/>
              <a:t>) </a:t>
            </a:r>
            <a:endParaRPr lang="ru-RU" dirty="0" smtClean="0"/>
          </a:p>
          <a:p>
            <a:r>
              <a:rPr lang="en-US" b="1" dirty="0"/>
              <a:t>OTD</a:t>
            </a:r>
            <a:r>
              <a:rPr lang="en-US" dirty="0"/>
              <a:t> </a:t>
            </a:r>
            <a:r>
              <a:rPr lang="ru-RU" dirty="0"/>
              <a:t>(</a:t>
            </a:r>
            <a:r>
              <a:rPr lang="en-US" dirty="0"/>
              <a:t>Observed Time Difference</a:t>
            </a:r>
            <a:r>
              <a:rPr lang="ru-RU" dirty="0"/>
              <a:t>,</a:t>
            </a:r>
            <a:r>
              <a:rPr lang="en-US" dirty="0"/>
              <a:t>  </a:t>
            </a:r>
            <a:r>
              <a:rPr lang="ru-RU" i="1" dirty="0"/>
              <a:t>Наблюдаемая разность </a:t>
            </a:r>
            <a:r>
              <a:rPr lang="ru-RU" i="1" dirty="0" smtClean="0"/>
              <a:t>времени </a:t>
            </a:r>
            <a:r>
              <a:rPr lang="ru-RU" i="1" dirty="0"/>
              <a:t>прибытия сигнала</a:t>
            </a:r>
            <a:r>
              <a:rPr lang="ru-RU" dirty="0"/>
              <a:t>) </a:t>
            </a:r>
            <a:endParaRPr lang="ru-RU" dirty="0" smtClean="0"/>
          </a:p>
          <a:p>
            <a:r>
              <a:rPr lang="en-US" b="1" dirty="0"/>
              <a:t>A</a:t>
            </a:r>
            <a:r>
              <a:rPr lang="ru-RU" b="1" dirty="0"/>
              <a:t>-</a:t>
            </a:r>
            <a:r>
              <a:rPr lang="en-US" b="1" dirty="0"/>
              <a:t>GPS</a:t>
            </a:r>
            <a:r>
              <a:rPr lang="en-US" dirty="0"/>
              <a:t> </a:t>
            </a:r>
            <a:r>
              <a:rPr lang="ru-RU" dirty="0"/>
              <a:t>(</a:t>
            </a:r>
            <a:r>
              <a:rPr lang="en-US" dirty="0"/>
              <a:t>Assisted Global Positioning System</a:t>
            </a:r>
            <a:r>
              <a:rPr lang="ru-RU" dirty="0"/>
              <a:t>,</a:t>
            </a:r>
            <a:r>
              <a:rPr lang="en-US" dirty="0"/>
              <a:t>  </a:t>
            </a:r>
            <a:r>
              <a:rPr lang="ru-RU" i="1" dirty="0"/>
              <a:t>Вспомогательная Глобальная система позиционирования</a:t>
            </a:r>
            <a:r>
              <a:rPr lang="ru-RU" dirty="0"/>
              <a:t>) 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Geo2tag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dirty="0" smtClean="0"/>
              <a:t>Открытая программная платформа </a:t>
            </a:r>
            <a:r>
              <a:rPr lang="ru-RU" sz="2400" dirty="0"/>
              <a:t>для построения </a:t>
            </a:r>
            <a:r>
              <a:rPr lang="ru-RU" sz="2400" dirty="0" smtClean="0"/>
              <a:t>сервисов, основанных </a:t>
            </a:r>
            <a:r>
              <a:rPr lang="ru-RU" sz="2400" dirty="0"/>
              <a:t>на местоположении. Платформа предоставляет все необходимые программные интерфейсы, структуры данных, запросы и фильтры, которые требуются для создания базовой функциональности сервисов, использующих местоположение. </a:t>
            </a:r>
            <a:endParaRPr lang="ru-RU" sz="2400" dirty="0" smtClean="0"/>
          </a:p>
          <a:p>
            <a:pPr>
              <a:buNone/>
            </a:pPr>
            <a:r>
              <a:rPr lang="ru-RU" sz="2400" b="1" dirty="0" smtClean="0"/>
              <a:t>Основные возможности:</a:t>
            </a:r>
            <a:endParaRPr lang="ru-RU" sz="2400" b="1" dirty="0"/>
          </a:p>
          <a:p>
            <a:pPr lvl="0"/>
            <a:r>
              <a:rPr lang="ru-RU" sz="2400" dirty="0"/>
              <a:t>предоставление хранилища для </a:t>
            </a:r>
            <a:r>
              <a:rPr lang="ru-RU" sz="2400" dirty="0" err="1"/>
              <a:t>геотегов</a:t>
            </a:r>
            <a:r>
              <a:rPr lang="ru-RU" sz="2400" dirty="0"/>
              <a:t>;</a:t>
            </a:r>
          </a:p>
          <a:p>
            <a:pPr lvl="0"/>
            <a:r>
              <a:rPr lang="ru-RU" sz="2400" dirty="0"/>
              <a:t>выполнение 2D/3D пространственно-временных запросов;</a:t>
            </a:r>
          </a:p>
          <a:p>
            <a:pPr lvl="0"/>
            <a:r>
              <a:rPr lang="ru-RU" sz="2400" dirty="0"/>
              <a:t>классификация тегов (по пользователям, по тематике,...);</a:t>
            </a:r>
          </a:p>
          <a:p>
            <a:pPr lvl="0"/>
            <a:r>
              <a:rPr lang="ru-RU" sz="2400" dirty="0" err="1"/>
              <a:t>RESTfull</a:t>
            </a:r>
            <a:r>
              <a:rPr lang="ru-RU" sz="2400" dirty="0"/>
              <a:t> API для доступа к данным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 </a:t>
            </a:r>
            <a:r>
              <a:rPr lang="en-US" dirty="0" smtClean="0"/>
              <a:t>Geo2tag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Идея создания программной платформы для разработки сервисов использующих </a:t>
            </a:r>
            <a:r>
              <a:rPr lang="ru-RU" dirty="0" err="1"/>
              <a:t>геоинформацию</a:t>
            </a:r>
            <a:r>
              <a:rPr lang="ru-RU" dirty="0"/>
              <a:t> не нова. Однако, </a:t>
            </a:r>
            <a:r>
              <a:rPr lang="ru-RU" b="1" dirty="0"/>
              <a:t>Geo2tag LBS </a:t>
            </a:r>
            <a:r>
              <a:rPr lang="ru-RU" b="1" dirty="0" err="1"/>
              <a:t>Platform</a:t>
            </a:r>
            <a:r>
              <a:rPr lang="ru-RU" dirty="0"/>
              <a:t>, фактически является </a:t>
            </a:r>
            <a:r>
              <a:rPr lang="ru-RU" dirty="0" err="1"/>
              <a:t>превой</a:t>
            </a:r>
            <a:r>
              <a:rPr lang="ru-RU" dirty="0"/>
              <a:t> полностью открытой платформой такого рода</a:t>
            </a:r>
            <a:r>
              <a:rPr lang="ru-RU" dirty="0" smtClean="0"/>
              <a:t>.</a:t>
            </a:r>
          </a:p>
          <a:p>
            <a:pPr lvl="0"/>
            <a:r>
              <a:rPr lang="ru-RU" dirty="0" smtClean="0"/>
              <a:t>Известные </a:t>
            </a:r>
            <a:r>
              <a:rPr lang="en-US" dirty="0" smtClean="0"/>
              <a:t>LBS-</a:t>
            </a:r>
            <a:r>
              <a:rPr lang="ru-RU" dirty="0" smtClean="0"/>
              <a:t>сервисы: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 smtClean="0"/>
              <a:t>Latitude</a:t>
            </a:r>
            <a:r>
              <a:rPr lang="ru-RU" dirty="0" smtClean="0"/>
              <a:t>, </a:t>
            </a:r>
            <a:r>
              <a:rPr lang="ru-RU" dirty="0" err="1" smtClean="0"/>
              <a:t>AlterGeo</a:t>
            </a:r>
            <a:r>
              <a:rPr lang="ru-RU" dirty="0" smtClean="0"/>
              <a:t>, </a:t>
            </a:r>
            <a:r>
              <a:rPr lang="ru-RU" dirty="0" err="1" smtClean="0"/>
              <a:t>BluePont</a:t>
            </a:r>
            <a:r>
              <a:rPr lang="ru-RU" dirty="0" smtClean="0"/>
              <a:t>, </a:t>
            </a:r>
            <a:r>
              <a:rPr lang="ru-RU" dirty="0" err="1" smtClean="0"/>
              <a:t>Foursquare</a:t>
            </a:r>
            <a:r>
              <a:rPr lang="ru-RU" dirty="0" smtClean="0"/>
              <a:t> и т.д.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Аналоги разрабатываемого 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Layar</a:t>
            </a:r>
            <a:r>
              <a:rPr lang="en-US" dirty="0" smtClean="0"/>
              <a:t> </a:t>
            </a:r>
            <a:r>
              <a:rPr lang="en-US" dirty="0"/>
              <a:t>Reality Browser</a:t>
            </a:r>
            <a:r>
              <a:rPr lang="ru-RU" dirty="0"/>
              <a:t>.</a:t>
            </a:r>
          </a:p>
          <a:p>
            <a:r>
              <a:rPr lang="en-US" dirty="0" err="1" smtClean="0"/>
              <a:t>WikiTude</a:t>
            </a:r>
            <a:r>
              <a:rPr lang="en-US" dirty="0" smtClean="0"/>
              <a:t> </a:t>
            </a:r>
            <a:r>
              <a:rPr lang="en-US" dirty="0"/>
              <a:t>Drive.</a:t>
            </a:r>
            <a:endParaRPr lang="ru-RU" dirty="0"/>
          </a:p>
          <a:p>
            <a:r>
              <a:rPr lang="en-US" dirty="0" err="1" smtClean="0"/>
              <a:t>TagWhat</a:t>
            </a:r>
            <a:r>
              <a:rPr lang="ru-RU" dirty="0"/>
              <a:t>.</a:t>
            </a:r>
          </a:p>
          <a:p>
            <a:r>
              <a:rPr lang="en-US" dirty="0" err="1" smtClean="0"/>
              <a:t>Augement</a:t>
            </a:r>
            <a:r>
              <a:rPr lang="ru-RU" dirty="0"/>
              <a:t>.</a:t>
            </a:r>
          </a:p>
          <a:p>
            <a:r>
              <a:rPr lang="en-US" dirty="0" err="1" smtClean="0"/>
              <a:t>Forsquare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Особенности разработки </a:t>
            </a:r>
            <a:r>
              <a:rPr lang="en-US" dirty="0"/>
              <a:t>AR</a:t>
            </a:r>
            <a:r>
              <a:rPr lang="ru-RU" dirty="0"/>
              <a:t>-приложений под </a:t>
            </a:r>
            <a:r>
              <a:rPr lang="en-US" dirty="0"/>
              <a:t>Android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/>
              <a:t>Камера</a:t>
            </a:r>
          </a:p>
          <a:p>
            <a:pPr lvl="0"/>
            <a:r>
              <a:rPr lang="en-US" dirty="0"/>
              <a:t>OpenGL ES</a:t>
            </a:r>
            <a:r>
              <a:rPr lang="ru-RU" dirty="0"/>
              <a:t> – библиотека для </a:t>
            </a:r>
            <a:r>
              <a:rPr lang="ru-RU" dirty="0" err="1"/>
              <a:t>отрисовки</a:t>
            </a:r>
            <a:r>
              <a:rPr lang="ru-RU" dirty="0"/>
              <a:t> объектов </a:t>
            </a:r>
          </a:p>
          <a:p>
            <a:pPr lvl="0"/>
            <a:r>
              <a:rPr lang="ru-RU" dirty="0"/>
              <a:t>Гироскоп/акселерометр – для определения изменений положения мобильного устройства в пространстве</a:t>
            </a:r>
          </a:p>
          <a:p>
            <a:pPr lvl="0"/>
            <a:r>
              <a:rPr lang="en-US" dirty="0" err="1"/>
              <a:t>LocationManager</a:t>
            </a:r>
            <a:r>
              <a:rPr lang="ru-RU" dirty="0"/>
              <a:t> – для определения координат </a:t>
            </a:r>
          </a:p>
          <a:p>
            <a:pPr lvl="0"/>
            <a:r>
              <a:rPr lang="ru-RU" dirty="0"/>
              <a:t>Вспомогательная библиотека/</a:t>
            </a:r>
            <a:r>
              <a:rPr lang="ru-RU" dirty="0" err="1"/>
              <a:t>фреймворк</a:t>
            </a:r>
            <a:r>
              <a:rPr lang="ru-RU" dirty="0"/>
              <a:t>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Возможности визуализации в </a:t>
            </a:r>
            <a:r>
              <a:rPr lang="en-US" dirty="0" smtClean="0"/>
              <a:t>Android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OpenGL ES</a:t>
            </a:r>
          </a:p>
          <a:p>
            <a:r>
              <a:rPr lang="en-US" dirty="0" err="1" smtClean="0"/>
              <a:t>Android.graphics</a:t>
            </a:r>
            <a:r>
              <a:rPr lang="en-US" dirty="0" smtClean="0"/>
              <a:t>.*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Инструменты, выбранные для разработки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Язык: </a:t>
            </a:r>
            <a:r>
              <a:rPr lang="en-US" dirty="0" smtClean="0"/>
              <a:t>Java</a:t>
            </a:r>
            <a:endParaRPr lang="ru-RU" dirty="0" smtClean="0"/>
          </a:p>
          <a:p>
            <a:r>
              <a:rPr lang="ru-RU" dirty="0" smtClean="0"/>
              <a:t>Среда разработки:</a:t>
            </a:r>
            <a:r>
              <a:rPr lang="en-US" dirty="0" smtClean="0"/>
              <a:t> </a:t>
            </a:r>
            <a:r>
              <a:rPr lang="en-US" dirty="0" err="1" smtClean="0"/>
              <a:t>Intellij</a:t>
            </a:r>
            <a:r>
              <a:rPr lang="en-US" dirty="0" smtClean="0"/>
              <a:t> Idea</a:t>
            </a:r>
            <a:endParaRPr lang="ru-RU" dirty="0" smtClean="0"/>
          </a:p>
          <a:p>
            <a:r>
              <a:rPr lang="ru-RU" dirty="0" smtClean="0"/>
              <a:t>Визуализация:</a:t>
            </a:r>
            <a:r>
              <a:rPr lang="en-US" dirty="0" smtClean="0"/>
              <a:t> OpenGL ES + </a:t>
            </a:r>
            <a:r>
              <a:rPr lang="en-US" dirty="0" err="1" smtClean="0"/>
              <a:t>android.graphics</a:t>
            </a:r>
            <a:endParaRPr lang="ru-RU" dirty="0" smtClean="0"/>
          </a:p>
          <a:p>
            <a:r>
              <a:rPr lang="ru-RU" dirty="0" smtClean="0"/>
              <a:t>Вспомогательные инструменты: </a:t>
            </a:r>
            <a:r>
              <a:rPr lang="en-US" dirty="0" err="1" smtClean="0"/>
              <a:t>Mixare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прецедентов.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66837" y="1762919"/>
            <a:ext cx="64103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функционала разработанного приложения, </a:t>
            </a:r>
            <a:r>
              <a:rPr lang="ru-RU" dirty="0" err="1" smtClean="0"/>
              <a:t>скриншоты</a:t>
            </a:r>
            <a:endParaRPr lang="ru-RU" dirty="0"/>
          </a:p>
        </p:txBody>
      </p:sp>
      <p:pic>
        <p:nvPicPr>
          <p:cNvPr id="5" name="Содержимое 4" descr="Screenshot_2013-05-26-19-22-47.png"/>
          <p:cNvPicPr>
            <a:picLocks noGrp="1"/>
          </p:cNvPicPr>
          <p:nvPr>
            <p:ph sz="half" idx="1"/>
          </p:nvPr>
        </p:nvPicPr>
        <p:blipFill>
          <a:blip r:embed="rId2"/>
          <a:srcRect t="4798"/>
          <a:stretch>
            <a:fillRect/>
          </a:stretch>
        </p:blipFill>
        <p:spPr>
          <a:xfrm>
            <a:off x="1000100" y="1928802"/>
            <a:ext cx="2852438" cy="4525963"/>
          </a:xfrm>
          <a:prstGeom prst="rect">
            <a:avLst/>
          </a:prstGeom>
        </p:spPr>
      </p:pic>
      <p:pic>
        <p:nvPicPr>
          <p:cNvPr id="6" name="Содержимое 5" descr="Screenshot_2013-05-26-19-22-30.png"/>
          <p:cNvPicPr>
            <a:picLocks noGrp="1"/>
          </p:cNvPicPr>
          <p:nvPr>
            <p:ph sz="half" idx="2"/>
          </p:nvPr>
        </p:nvPicPr>
        <p:blipFill>
          <a:blip r:embed="rId3"/>
          <a:srcRect t="4798"/>
          <a:stretch>
            <a:fillRect/>
          </a:stretch>
        </p:blipFill>
        <p:spPr>
          <a:xfrm>
            <a:off x="5143504" y="1928802"/>
            <a:ext cx="2852438" cy="4525963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функционала разработанного приложения, </a:t>
            </a:r>
            <a:r>
              <a:rPr lang="ru-RU" dirty="0" err="1" smtClean="0"/>
              <a:t>скриншоты</a:t>
            </a:r>
            <a:endParaRPr lang="ru-RU" dirty="0"/>
          </a:p>
        </p:txBody>
      </p:sp>
      <p:pic>
        <p:nvPicPr>
          <p:cNvPr id="5" name="Содержимое 4" descr="Screenshot_2013-05-26-19-22-54.png"/>
          <p:cNvPicPr>
            <a:picLocks noGrp="1"/>
          </p:cNvPicPr>
          <p:nvPr>
            <p:ph sz="half" idx="1"/>
          </p:nvPr>
        </p:nvPicPr>
        <p:blipFill>
          <a:blip r:embed="rId2"/>
          <a:srcRect t="5086"/>
          <a:stretch>
            <a:fillRect/>
          </a:stretch>
        </p:blipFill>
        <p:spPr>
          <a:xfrm>
            <a:off x="1071538" y="1928802"/>
            <a:ext cx="2861093" cy="4525963"/>
          </a:xfrm>
          <a:prstGeom prst="rect">
            <a:avLst/>
          </a:prstGeom>
        </p:spPr>
      </p:pic>
      <p:pic>
        <p:nvPicPr>
          <p:cNvPr id="6" name="Содержимое 5" descr="Screenshot_2013-05-26-19-23-11.png"/>
          <p:cNvPicPr>
            <a:picLocks noGrp="1"/>
          </p:cNvPicPr>
          <p:nvPr>
            <p:ph sz="half" idx="2"/>
          </p:nvPr>
        </p:nvPicPr>
        <p:blipFill>
          <a:blip r:embed="rId3"/>
          <a:srcRect t="4798"/>
          <a:stretch>
            <a:fillRect/>
          </a:stretch>
        </p:blipFill>
        <p:spPr>
          <a:xfrm>
            <a:off x="5143504" y="1928802"/>
            <a:ext cx="2852438" cy="4525963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дипломной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Разработка </a:t>
            </a:r>
            <a:r>
              <a:rPr lang="ru-RU" dirty="0"/>
              <a:t>приложения-клиента под </a:t>
            </a:r>
            <a:r>
              <a:rPr lang="en-US" dirty="0"/>
              <a:t>Android</a:t>
            </a:r>
            <a:r>
              <a:rPr lang="ru-RU" dirty="0"/>
              <a:t> для </a:t>
            </a:r>
            <a:r>
              <a:rPr lang="ru-RU" dirty="0" err="1"/>
              <a:t>геолокационной</a:t>
            </a:r>
            <a:r>
              <a:rPr lang="ru-RU" dirty="0"/>
              <a:t> системы </a:t>
            </a:r>
            <a:r>
              <a:rPr lang="en-US" dirty="0"/>
              <a:t>Geo</a:t>
            </a:r>
            <a:r>
              <a:rPr lang="ru-RU" dirty="0"/>
              <a:t>2</a:t>
            </a:r>
            <a:r>
              <a:rPr lang="en-US" dirty="0"/>
              <a:t>tag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Задачи:</a:t>
            </a:r>
          </a:p>
          <a:p>
            <a:r>
              <a:rPr lang="ru-RU" dirty="0" smtClean="0"/>
              <a:t>Изучение возможностей комбинации </a:t>
            </a:r>
            <a:r>
              <a:rPr lang="ru-RU" dirty="0" err="1" smtClean="0"/>
              <a:t>геолокации</a:t>
            </a:r>
            <a:r>
              <a:rPr lang="ru-RU" dirty="0" smtClean="0"/>
              <a:t> и дополненной реальности и полезного применения ее в реальной жизни (в частности, как приложения для смартфонов на платформе </a:t>
            </a:r>
            <a:r>
              <a:rPr lang="en-US" dirty="0" smtClean="0"/>
              <a:t>Android</a:t>
            </a:r>
            <a:r>
              <a:rPr lang="ru-RU" dirty="0" smtClean="0"/>
              <a:t>)</a:t>
            </a:r>
          </a:p>
          <a:p>
            <a:r>
              <a:rPr lang="ru-RU" dirty="0" smtClean="0"/>
              <a:t>Исследование возможностей визуализации в </a:t>
            </a:r>
            <a:r>
              <a:rPr lang="en-US" dirty="0" smtClean="0"/>
              <a:t>Android</a:t>
            </a:r>
            <a:endParaRPr lang="ru-RU" dirty="0" smtClean="0"/>
          </a:p>
          <a:p>
            <a:pPr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функционала разработанного приложения, </a:t>
            </a:r>
            <a:r>
              <a:rPr lang="ru-RU" dirty="0" err="1" smtClean="0"/>
              <a:t>скриншоты</a:t>
            </a:r>
            <a:endParaRPr lang="ru-RU" dirty="0"/>
          </a:p>
        </p:txBody>
      </p:sp>
      <p:pic>
        <p:nvPicPr>
          <p:cNvPr id="5" name="Picture 2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" y="2651601"/>
            <a:ext cx="4038600" cy="2423160"/>
          </a:xfrm>
          <a:prstGeom prst="rect">
            <a:avLst/>
          </a:prstGeom>
        </p:spPr>
      </p:pic>
      <p:pic>
        <p:nvPicPr>
          <p:cNvPr id="6" name="Picture 10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648200" y="2651601"/>
            <a:ext cx="4038600" cy="242316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Дополненная реальность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Дополненная реальность</a:t>
            </a:r>
            <a:r>
              <a:rPr lang="ru-RU" dirty="0"/>
              <a:t> (</a:t>
            </a:r>
            <a:r>
              <a:rPr lang="ru-RU" i="1" dirty="0" err="1"/>
              <a:t>augmented</a:t>
            </a:r>
            <a:r>
              <a:rPr lang="ru-RU" i="1" dirty="0"/>
              <a:t> </a:t>
            </a:r>
            <a:r>
              <a:rPr lang="ru-RU" i="1" dirty="0" err="1"/>
              <a:t>reality</a:t>
            </a:r>
            <a:r>
              <a:rPr lang="ru-RU" dirty="0"/>
              <a:t>, AR), — термин, относящийся ко всем проектам, направленным на дополнение реальности любыми виртуальными элементами. П</a:t>
            </a:r>
            <a:r>
              <a:rPr lang="ru-RU" dirty="0" smtClean="0"/>
              <a:t>римеры </a:t>
            </a:r>
            <a:r>
              <a:rPr lang="ru-RU" dirty="0"/>
              <a:t>дополненной реальности — параллельная лицевой цветная линия, показывающая нахождение ближайшего полевого игрока к воротам при </a:t>
            </a:r>
            <a:r>
              <a:rPr lang="ru-RU" dirty="0" err="1"/>
              <a:t>телетрансляции</a:t>
            </a:r>
            <a:r>
              <a:rPr lang="ru-RU" dirty="0"/>
              <a:t> футбольных матчей, стрелки с указанием расстояния от места штрафного удара до ворот, нарисованная траектория шайбы во время хоккея и т. п.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Применение дополненной реальности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Военная техника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 descr="ar2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714348" y="2571744"/>
            <a:ext cx="3178658" cy="2384755"/>
          </a:xfrm>
          <a:prstGeom prst="rect">
            <a:avLst/>
          </a:prstGeom>
        </p:spPr>
      </p:pic>
      <p:pic>
        <p:nvPicPr>
          <p:cNvPr id="5" name="Рисунок 4" descr="шлем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2000240"/>
            <a:ext cx="3502177" cy="3557591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Применение дополненной реальности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Мобильные технологии</a:t>
            </a:r>
          </a:p>
        </p:txBody>
      </p:sp>
      <p:pic>
        <p:nvPicPr>
          <p:cNvPr id="4" name="Рисунок 3" descr="google glass 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857224" y="2428868"/>
            <a:ext cx="2863139" cy="3174797"/>
          </a:xfrm>
          <a:prstGeom prst="rect">
            <a:avLst/>
          </a:prstGeom>
        </p:spPr>
      </p:pic>
      <p:pic>
        <p:nvPicPr>
          <p:cNvPr id="5" name="Рисунок 4" descr="google glass 2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4071934" y="2500306"/>
            <a:ext cx="4135984" cy="310164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Применение дополненной реальности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Игры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 descr="ar3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5143504" y="3214686"/>
            <a:ext cx="3714776" cy="2065518"/>
          </a:xfrm>
          <a:prstGeom prst="rect">
            <a:avLst/>
          </a:prstGeom>
        </p:spPr>
      </p:pic>
      <p:pic>
        <p:nvPicPr>
          <p:cNvPr id="2050" name="Picture 2" descr="http://psvitas.ru/wp-content/uploads/2012/01/PS-Vita-AR-Table-Footbal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214686"/>
            <a:ext cx="4789354" cy="2090738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Применение дополненной реальности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Дизайн</a:t>
            </a:r>
            <a:endParaRPr lang="en-US" dirty="0" smtClean="0"/>
          </a:p>
          <a:p>
            <a:endParaRPr lang="ru-RU" dirty="0" smtClean="0"/>
          </a:p>
          <a:p>
            <a:pPr>
              <a:buNone/>
            </a:pPr>
            <a:endParaRPr lang="ru-RU" dirty="0" smtClean="0"/>
          </a:p>
        </p:txBody>
      </p:sp>
      <p:pic>
        <p:nvPicPr>
          <p:cNvPr id="4" name="Рисунок 3" descr="08-augment-screenshots-12060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714620"/>
            <a:ext cx="4972050" cy="2708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Применение дополненной реальности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Навигация</a:t>
            </a:r>
            <a:endParaRPr lang="ru-RU" dirty="0"/>
          </a:p>
        </p:txBody>
      </p:sp>
      <p:pic>
        <p:nvPicPr>
          <p:cNvPr id="6" name="Рисунок 5" descr="WikiTude Drive - Дополненная реальность на Android 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571744"/>
            <a:ext cx="4762500" cy="300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Геолокационный</a:t>
            </a:r>
            <a:r>
              <a:rPr lang="ru-RU" dirty="0" smtClean="0"/>
              <a:t> сервис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Location</a:t>
            </a:r>
            <a:r>
              <a:rPr lang="ru-RU" b="1" dirty="0"/>
              <a:t>-</a:t>
            </a:r>
            <a:r>
              <a:rPr lang="en-US" b="1" dirty="0"/>
              <a:t>based service</a:t>
            </a:r>
            <a:r>
              <a:rPr lang="ru-RU" dirty="0"/>
              <a:t>,</a:t>
            </a:r>
            <a:r>
              <a:rPr lang="en-US" dirty="0"/>
              <a:t> </a:t>
            </a:r>
            <a:r>
              <a:rPr lang="en-US" b="1" dirty="0"/>
              <a:t>LBS</a:t>
            </a:r>
            <a:r>
              <a:rPr lang="en-US" dirty="0"/>
              <a:t> </a:t>
            </a:r>
            <a:r>
              <a:rPr lang="ru-RU" dirty="0"/>
              <a:t>(</a:t>
            </a:r>
            <a:r>
              <a:rPr lang="ru-RU" i="1" dirty="0"/>
              <a:t>Служба, основанная на местоположении</a:t>
            </a:r>
            <a:r>
              <a:rPr lang="ru-RU" dirty="0"/>
              <a:t>) — тип </a:t>
            </a:r>
            <a:r>
              <a:rPr lang="ru-RU" dirty="0" smtClean="0"/>
              <a:t>услуг</a:t>
            </a:r>
            <a:r>
              <a:rPr lang="ru-RU" dirty="0"/>
              <a:t>, основанных на определении текущего местоположения мобильного устройства пользователя. </a:t>
            </a:r>
            <a:r>
              <a:rPr lang="ru-RU" dirty="0" err="1"/>
              <a:t>Визуализационные</a:t>
            </a:r>
            <a:r>
              <a:rPr lang="ru-RU" dirty="0"/>
              <a:t> возможности современных мобильных телефонов (в частности, смартфонов) позволяют отображать на экране электронные карты достаточно высокого качества, что позволяет использовать LBS для решения различных </a:t>
            </a:r>
            <a:r>
              <a:rPr lang="ru-RU" dirty="0" err="1"/>
              <a:t>бизнес-задач</a:t>
            </a:r>
            <a:r>
              <a:rPr lang="ru-RU" dirty="0"/>
              <a:t>, навигации и развлечений.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298</Words>
  <Application>Microsoft Office PowerPoint</Application>
  <PresentationFormat>Экран (4:3)</PresentationFormat>
  <Paragraphs>83</Paragraphs>
  <Slides>21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Визуализация в Андроид</vt:lpstr>
      <vt:lpstr>Цель дипломной работы</vt:lpstr>
      <vt:lpstr>Дополненная реальность</vt:lpstr>
      <vt:lpstr>Применение дополненной реальности</vt:lpstr>
      <vt:lpstr>Применение дополненной реальности</vt:lpstr>
      <vt:lpstr>Применение дополненной реальности</vt:lpstr>
      <vt:lpstr>Применение дополненной реальности</vt:lpstr>
      <vt:lpstr>Применение дополненной реальности</vt:lpstr>
      <vt:lpstr>Геолокационный сервис</vt:lpstr>
      <vt:lpstr>Основные методы определения местоположения</vt:lpstr>
      <vt:lpstr>Geo2tag</vt:lpstr>
      <vt:lpstr>Аналоги Geo2tag</vt:lpstr>
      <vt:lpstr>Аналоги разрабатываемого приложения</vt:lpstr>
      <vt:lpstr>Особенности разработки AR-приложений под Android</vt:lpstr>
      <vt:lpstr>Возможности визуализации в Android</vt:lpstr>
      <vt:lpstr>Инструменты, выбранные для разработки</vt:lpstr>
      <vt:lpstr>Диаграмма прецедентов.</vt:lpstr>
      <vt:lpstr>Описание функционала разработанного приложения, скриншоты</vt:lpstr>
      <vt:lpstr>Описание функционала разработанного приложения, скриншоты</vt:lpstr>
      <vt:lpstr>Описание функционала разработанного приложения, скриншоты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по направлению «Прикладная математика и информатика» на тему Визуализация в Андроид</dc:title>
  <dc:creator>maru</dc:creator>
  <cp:lastModifiedBy>maru</cp:lastModifiedBy>
  <cp:revision>3</cp:revision>
  <dcterms:created xsi:type="dcterms:W3CDTF">2013-05-30T19:04:04Z</dcterms:created>
  <dcterms:modified xsi:type="dcterms:W3CDTF">2013-06-09T18:18:56Z</dcterms:modified>
</cp:coreProperties>
</file>