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9" r:id="rId5"/>
    <p:sldId id="280" r:id="rId6"/>
    <p:sldId id="281" r:id="rId7"/>
    <p:sldId id="282" r:id="rId8"/>
    <p:sldId id="283" r:id="rId9"/>
    <p:sldId id="260" r:id="rId10"/>
    <p:sldId id="270" r:id="rId11"/>
    <p:sldId id="271" r:id="rId12"/>
    <p:sldId id="262" r:id="rId13"/>
    <p:sldId id="263" r:id="rId14"/>
    <p:sldId id="264" r:id="rId15"/>
    <p:sldId id="272" r:id="rId16"/>
    <p:sldId id="273" r:id="rId17"/>
    <p:sldId id="265" r:id="rId18"/>
    <p:sldId id="268" r:id="rId19"/>
    <p:sldId id="274" r:id="rId20"/>
    <p:sldId id="275" r:id="rId21"/>
    <p:sldId id="276" r:id="rId22"/>
    <p:sldId id="277" r:id="rId23"/>
    <p:sldId id="278" r:id="rId24"/>
    <p:sldId id="279" r:id="rId25"/>
    <p:sldId id="25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7868-ACCB-49B6-9AD5-0E927A4E5BCE}" type="datetimeFigureOut">
              <a:rPr lang="ru-RU" smtClean="0"/>
              <a:t>30.05.2013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7868-ACCB-49B6-9AD5-0E927A4E5BCE}" type="datetimeFigureOut">
              <a:rPr lang="ru-RU" smtClean="0"/>
              <a:t>31.05.2013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7868-ACCB-49B6-9AD5-0E927A4E5BCE}" type="datetimeFigureOut">
              <a:rPr lang="ru-RU" smtClean="0"/>
              <a:t>31.05.2013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7868-ACCB-49B6-9AD5-0E927A4E5BCE}" type="datetimeFigureOut">
              <a:rPr lang="ru-RU" smtClean="0"/>
              <a:t>30.05.2013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7868-ACCB-49B6-9AD5-0E927A4E5BCE}" type="datetimeFigureOut">
              <a:rPr lang="ru-RU" smtClean="0"/>
              <a:t>31.05.2013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7868-ACCB-49B6-9AD5-0E927A4E5BCE}" type="datetimeFigureOut">
              <a:rPr lang="ru-RU" smtClean="0"/>
              <a:t>31.05.2013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7868-ACCB-49B6-9AD5-0E927A4E5BCE}" type="datetimeFigureOut">
              <a:rPr lang="ru-RU" smtClean="0"/>
              <a:t>31.05.2013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7868-ACCB-49B6-9AD5-0E927A4E5BCE}" type="datetimeFigureOut">
              <a:rPr lang="ru-RU" smtClean="0"/>
              <a:t>31.05.2013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7868-ACCB-49B6-9AD5-0E927A4E5BCE}" type="datetimeFigureOut">
              <a:rPr lang="ru-RU" smtClean="0"/>
              <a:t>31.05.2013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7868-ACCB-49B6-9AD5-0E927A4E5BCE}" type="datetimeFigureOut">
              <a:rPr lang="ru-RU" smtClean="0"/>
              <a:t>31.05.2013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7868-ACCB-49B6-9AD5-0E927A4E5BCE}" type="datetimeFigureOut">
              <a:rPr lang="ru-RU" smtClean="0"/>
              <a:t>31.05.2013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E707-F3CE-4BEB-9583-BB36F29193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7868-ACCB-49B6-9AD5-0E927A4E5BCE}" type="datetimeFigureOut">
              <a:rPr lang="ru-RU" smtClean="0"/>
              <a:t>30.05.2013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E707-F3CE-4BEB-9583-BB36F29193F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29575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Дипломная работа по направлению «Прикладная математика и информатика» на тему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5400" b="1" i="1" dirty="0" smtClean="0"/>
              <a:t>Визуализация в </a:t>
            </a:r>
            <a:r>
              <a:rPr lang="ru-RU" sz="5400" b="1" i="1" dirty="0" err="1" smtClean="0"/>
              <a:t>Андроид</a:t>
            </a:r>
            <a:endParaRPr lang="ru-RU" sz="5400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Автор: Грибова М.А.</a:t>
            </a:r>
          </a:p>
          <a:p>
            <a:pPr algn="r"/>
            <a:r>
              <a:rPr lang="ru-RU" dirty="0" smtClean="0"/>
              <a:t>Руководитель: Доцент кафедры МОЭВМ, Кринкин К.В.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методы определения местоположения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/>
              <a:t>Cell</a:t>
            </a:r>
            <a:r>
              <a:rPr lang="ru-RU" b="1" dirty="0"/>
              <a:t> </a:t>
            </a:r>
            <a:r>
              <a:rPr lang="ru-RU" b="1" dirty="0" err="1"/>
              <a:t>of</a:t>
            </a:r>
            <a:r>
              <a:rPr lang="ru-RU" b="1" dirty="0"/>
              <a:t> </a:t>
            </a:r>
            <a:r>
              <a:rPr lang="ru-RU" b="1" dirty="0" err="1"/>
              <a:t>Origin</a:t>
            </a:r>
            <a:r>
              <a:rPr lang="ru-RU" dirty="0"/>
              <a:t> </a:t>
            </a:r>
            <a:endParaRPr lang="ru-RU" dirty="0" smtClean="0"/>
          </a:p>
          <a:p>
            <a:r>
              <a:rPr lang="en-US" b="1" dirty="0"/>
              <a:t>TOA</a:t>
            </a:r>
            <a:r>
              <a:rPr lang="en-US" dirty="0"/>
              <a:t> </a:t>
            </a:r>
            <a:r>
              <a:rPr lang="ru-RU" dirty="0"/>
              <a:t>(</a:t>
            </a:r>
            <a:r>
              <a:rPr lang="en-US" dirty="0"/>
              <a:t>Time of Arrival</a:t>
            </a:r>
            <a:r>
              <a:rPr lang="ru-RU" dirty="0"/>
              <a:t>,</a:t>
            </a:r>
            <a:r>
              <a:rPr lang="en-US" dirty="0"/>
              <a:t> </a:t>
            </a:r>
            <a:r>
              <a:rPr lang="ru-RU" i="1" dirty="0"/>
              <a:t> Оценка времени прибытия сигнала</a:t>
            </a:r>
            <a:r>
              <a:rPr lang="ru-RU" dirty="0"/>
              <a:t>) </a:t>
            </a:r>
            <a:endParaRPr lang="ru-RU" dirty="0" smtClean="0"/>
          </a:p>
          <a:p>
            <a:r>
              <a:rPr lang="en-US" b="1" dirty="0"/>
              <a:t>OTD</a:t>
            </a:r>
            <a:r>
              <a:rPr lang="en-US" dirty="0"/>
              <a:t> </a:t>
            </a:r>
            <a:r>
              <a:rPr lang="ru-RU" dirty="0"/>
              <a:t>(</a:t>
            </a:r>
            <a:r>
              <a:rPr lang="en-US" dirty="0"/>
              <a:t>Observed Time Difference</a:t>
            </a:r>
            <a:r>
              <a:rPr lang="ru-RU" dirty="0"/>
              <a:t>,</a:t>
            </a:r>
            <a:r>
              <a:rPr lang="en-US" dirty="0"/>
              <a:t>  </a:t>
            </a:r>
            <a:r>
              <a:rPr lang="ru-RU" i="1" dirty="0"/>
              <a:t>Наблюдаемая разность </a:t>
            </a:r>
            <a:r>
              <a:rPr lang="ru-RU" i="1" dirty="0" smtClean="0"/>
              <a:t>времени </a:t>
            </a:r>
            <a:r>
              <a:rPr lang="ru-RU" i="1" dirty="0"/>
              <a:t>прибытия сигнала</a:t>
            </a:r>
            <a:r>
              <a:rPr lang="ru-RU" dirty="0"/>
              <a:t>) </a:t>
            </a:r>
            <a:endParaRPr lang="ru-RU" dirty="0" smtClean="0"/>
          </a:p>
          <a:p>
            <a:r>
              <a:rPr lang="en-US" b="1" dirty="0"/>
              <a:t>A</a:t>
            </a:r>
            <a:r>
              <a:rPr lang="ru-RU" b="1" dirty="0"/>
              <a:t>-</a:t>
            </a:r>
            <a:r>
              <a:rPr lang="en-US" b="1" dirty="0"/>
              <a:t>GPS</a:t>
            </a:r>
            <a:r>
              <a:rPr lang="en-US" dirty="0"/>
              <a:t> </a:t>
            </a:r>
            <a:r>
              <a:rPr lang="ru-RU" dirty="0"/>
              <a:t>(</a:t>
            </a:r>
            <a:r>
              <a:rPr lang="en-US" dirty="0"/>
              <a:t>Assisted Global Positioning System</a:t>
            </a:r>
            <a:r>
              <a:rPr lang="ru-RU" dirty="0"/>
              <a:t>,</a:t>
            </a:r>
            <a:r>
              <a:rPr lang="en-US" dirty="0"/>
              <a:t>  </a:t>
            </a:r>
            <a:r>
              <a:rPr lang="ru-RU" i="1" dirty="0"/>
              <a:t>Вспомогательная Глобальная система позиционирования</a:t>
            </a:r>
            <a:r>
              <a:rPr lang="ru-RU" dirty="0"/>
              <a:t>)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Indoor-</a:t>
            </a:r>
            <a:r>
              <a:rPr lang="ru-RU" dirty="0" smtClean="0"/>
              <a:t>сервисы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Приложения для аэропортов и транспортных </a:t>
            </a:r>
            <a:r>
              <a:rPr lang="ru-RU" dirty="0" err="1"/>
              <a:t>хабов</a:t>
            </a:r>
            <a:r>
              <a:rPr lang="ru-RU" dirty="0"/>
              <a:t>.</a:t>
            </a:r>
            <a:endParaRPr lang="ru-RU" b="1" dirty="0"/>
          </a:p>
          <a:p>
            <a:r>
              <a:rPr lang="ru-RU" dirty="0" smtClean="0"/>
              <a:t>Приложения </a:t>
            </a:r>
            <a:r>
              <a:rPr lang="ru-RU" dirty="0"/>
              <a:t>для торговых центров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en-US" dirty="0"/>
              <a:t>Check</a:t>
            </a:r>
            <a:r>
              <a:rPr lang="ru-RU" dirty="0"/>
              <a:t>-</a:t>
            </a:r>
            <a:r>
              <a:rPr lang="en-US" dirty="0"/>
              <a:t>In</a:t>
            </a:r>
            <a:r>
              <a:rPr lang="ru-RU" dirty="0"/>
              <a:t> приложения</a:t>
            </a:r>
            <a:r>
              <a:rPr lang="ru-RU" dirty="0" smtClean="0"/>
              <a:t>.</a:t>
            </a:r>
            <a:endParaRPr lang="ru-RU" dirty="0"/>
          </a:p>
          <a:p>
            <a:pPr fontAlgn="base"/>
            <a:r>
              <a:rPr lang="ru-RU" dirty="0" smtClean="0"/>
              <a:t>И многое другое</a:t>
            </a:r>
            <a:endParaRPr lang="ru-RU" b="1" dirty="0"/>
          </a:p>
          <a:p>
            <a:pPr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Geo2tag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Открытая программная платформа </a:t>
            </a:r>
            <a:r>
              <a:rPr lang="ru-RU" sz="2400" dirty="0"/>
              <a:t>для построения </a:t>
            </a:r>
            <a:r>
              <a:rPr lang="ru-RU" sz="2400" dirty="0" smtClean="0"/>
              <a:t>сервисов, основанных </a:t>
            </a:r>
            <a:r>
              <a:rPr lang="ru-RU" sz="2400" dirty="0"/>
              <a:t>на местоположении. Платформа предоставляет все необходимые программные интерфейсы, структуры данных, запросы и фильтры, которые требуются для создания базовой функциональности сервисов, использующих местоположение. </a:t>
            </a:r>
            <a:endParaRPr lang="ru-RU" sz="2400" dirty="0" smtClean="0"/>
          </a:p>
          <a:p>
            <a:pPr>
              <a:buNone/>
            </a:pPr>
            <a:r>
              <a:rPr lang="ru-RU" sz="2400" b="1" dirty="0" smtClean="0"/>
              <a:t>Основные возможности:</a:t>
            </a:r>
            <a:endParaRPr lang="ru-RU" sz="2400" b="1" dirty="0"/>
          </a:p>
          <a:p>
            <a:pPr lvl="0"/>
            <a:r>
              <a:rPr lang="ru-RU" sz="2400" dirty="0"/>
              <a:t>предоставление хранилища для </a:t>
            </a:r>
            <a:r>
              <a:rPr lang="ru-RU" sz="2400" dirty="0" err="1"/>
              <a:t>геотегов</a:t>
            </a:r>
            <a:r>
              <a:rPr lang="ru-RU" sz="2400" dirty="0"/>
              <a:t>;</a:t>
            </a:r>
          </a:p>
          <a:p>
            <a:pPr lvl="0"/>
            <a:r>
              <a:rPr lang="ru-RU" sz="2400" dirty="0"/>
              <a:t>выполнение 2D/3D пространственно-временных запросов;</a:t>
            </a:r>
          </a:p>
          <a:p>
            <a:pPr lvl="0"/>
            <a:r>
              <a:rPr lang="ru-RU" sz="2400" dirty="0"/>
              <a:t>классификация тегов (по пользователям, по тематике,...);</a:t>
            </a:r>
          </a:p>
          <a:p>
            <a:pPr lvl="0"/>
            <a:r>
              <a:rPr lang="ru-RU" sz="2400" dirty="0" err="1"/>
              <a:t>RESTfull</a:t>
            </a:r>
            <a:r>
              <a:rPr lang="ru-RU" sz="2400" dirty="0"/>
              <a:t> API для доступа к данным</a:t>
            </a: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 </a:t>
            </a:r>
            <a:r>
              <a:rPr lang="en-US" dirty="0" smtClean="0"/>
              <a:t>Geo2tag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Идея создания программной платформы для разработки сервисов использующих </a:t>
            </a:r>
            <a:r>
              <a:rPr lang="ru-RU" dirty="0" err="1"/>
              <a:t>геоинформацию</a:t>
            </a:r>
            <a:r>
              <a:rPr lang="ru-RU" dirty="0"/>
              <a:t> не нова. Однако, </a:t>
            </a:r>
            <a:r>
              <a:rPr lang="ru-RU" b="1" dirty="0"/>
              <a:t>Geo2tag LBS </a:t>
            </a:r>
            <a:r>
              <a:rPr lang="ru-RU" b="1" dirty="0" err="1"/>
              <a:t>Platform</a:t>
            </a:r>
            <a:r>
              <a:rPr lang="ru-RU" dirty="0"/>
              <a:t>, фактически является </a:t>
            </a:r>
            <a:r>
              <a:rPr lang="ru-RU" dirty="0" err="1"/>
              <a:t>превой</a:t>
            </a:r>
            <a:r>
              <a:rPr lang="ru-RU" dirty="0"/>
              <a:t> полностью открытой платформой такого рода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Известные </a:t>
            </a:r>
            <a:r>
              <a:rPr lang="en-US" dirty="0" smtClean="0"/>
              <a:t>LBS-</a:t>
            </a:r>
            <a:r>
              <a:rPr lang="ru-RU" dirty="0" smtClean="0"/>
              <a:t>сервисы: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 smtClean="0"/>
              <a:t>Latitude</a:t>
            </a:r>
            <a:r>
              <a:rPr lang="ru-RU" dirty="0" smtClean="0"/>
              <a:t>, </a:t>
            </a:r>
            <a:r>
              <a:rPr lang="ru-RU" dirty="0" err="1" smtClean="0"/>
              <a:t>AlterGeo</a:t>
            </a:r>
            <a:r>
              <a:rPr lang="ru-RU" dirty="0" smtClean="0"/>
              <a:t>, </a:t>
            </a:r>
            <a:r>
              <a:rPr lang="ru-RU" dirty="0" err="1" smtClean="0"/>
              <a:t>BluePont</a:t>
            </a:r>
            <a:r>
              <a:rPr lang="ru-RU" dirty="0" smtClean="0"/>
              <a:t>, </a:t>
            </a:r>
            <a:r>
              <a:rPr lang="ru-RU" dirty="0" err="1" smtClean="0"/>
              <a:t>Foursquare</a:t>
            </a:r>
            <a:r>
              <a:rPr lang="ru-RU" dirty="0" smtClean="0"/>
              <a:t> и т.д.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Аналоги разрабатываемого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/>
              <a:t>Reality Browser</a:t>
            </a:r>
            <a:r>
              <a:rPr lang="ru-RU" dirty="0"/>
              <a:t>.</a:t>
            </a:r>
          </a:p>
          <a:p>
            <a:r>
              <a:rPr lang="en-US" dirty="0" err="1" smtClean="0"/>
              <a:t>WikiTude</a:t>
            </a:r>
            <a:r>
              <a:rPr lang="en-US" dirty="0" smtClean="0"/>
              <a:t> </a:t>
            </a:r>
            <a:r>
              <a:rPr lang="en-US" dirty="0"/>
              <a:t>Drive.</a:t>
            </a:r>
            <a:endParaRPr lang="ru-RU" dirty="0"/>
          </a:p>
          <a:p>
            <a:r>
              <a:rPr lang="en-US" dirty="0" err="1" smtClean="0"/>
              <a:t>TagWhat</a:t>
            </a:r>
            <a:r>
              <a:rPr lang="ru-RU" dirty="0"/>
              <a:t>.</a:t>
            </a:r>
          </a:p>
          <a:p>
            <a:r>
              <a:rPr lang="en-US" dirty="0" err="1" smtClean="0"/>
              <a:t>Augement</a:t>
            </a:r>
            <a:r>
              <a:rPr lang="ru-RU" dirty="0"/>
              <a:t>.</a:t>
            </a:r>
          </a:p>
          <a:p>
            <a:r>
              <a:rPr lang="en-US" dirty="0" err="1" smtClean="0"/>
              <a:t>Forsquare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разработки </a:t>
            </a:r>
            <a:r>
              <a:rPr lang="en-US" dirty="0"/>
              <a:t>AR</a:t>
            </a:r>
            <a:r>
              <a:rPr lang="ru-RU" dirty="0"/>
              <a:t>-приложений под </a:t>
            </a:r>
            <a:r>
              <a:rPr lang="en-US" dirty="0"/>
              <a:t>Android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Камера</a:t>
            </a:r>
          </a:p>
          <a:p>
            <a:pPr lvl="0"/>
            <a:r>
              <a:rPr lang="en-US" dirty="0"/>
              <a:t>OpenGL ES</a:t>
            </a:r>
            <a:r>
              <a:rPr lang="ru-RU" dirty="0"/>
              <a:t> – библиотека для </a:t>
            </a:r>
            <a:r>
              <a:rPr lang="ru-RU" dirty="0" err="1"/>
              <a:t>отрисовки</a:t>
            </a:r>
            <a:r>
              <a:rPr lang="ru-RU" dirty="0"/>
              <a:t> объектов </a:t>
            </a:r>
          </a:p>
          <a:p>
            <a:pPr lvl="0"/>
            <a:r>
              <a:rPr lang="ru-RU" dirty="0"/>
              <a:t>Гироскоп/акселерометр – для определения изменений положения мобильного устройства в пространстве</a:t>
            </a:r>
          </a:p>
          <a:p>
            <a:pPr lvl="0"/>
            <a:r>
              <a:rPr lang="en-US" dirty="0" err="1"/>
              <a:t>LocationManager</a:t>
            </a:r>
            <a:r>
              <a:rPr lang="ru-RU" dirty="0"/>
              <a:t> – для определения координат </a:t>
            </a:r>
          </a:p>
          <a:p>
            <a:pPr lvl="0"/>
            <a:r>
              <a:rPr lang="ru-RU" dirty="0"/>
              <a:t>Вспомогательная библиотека/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Существующие </a:t>
            </a:r>
            <a:r>
              <a:rPr lang="ru-RU" dirty="0"/>
              <a:t>библиотеки и </a:t>
            </a:r>
            <a:r>
              <a:rPr lang="ru-RU" dirty="0" err="1"/>
              <a:t>фреймворки</a:t>
            </a:r>
            <a:r>
              <a:rPr lang="ru-RU" dirty="0"/>
              <a:t> для создания </a:t>
            </a:r>
            <a:r>
              <a:rPr lang="en-US" dirty="0"/>
              <a:t>AR</a:t>
            </a:r>
            <a:r>
              <a:rPr lang="ru-RU" dirty="0"/>
              <a:t>-приложений под </a:t>
            </a:r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Vuforia</a:t>
            </a:r>
            <a:r>
              <a:rPr lang="en-US" dirty="0" smtClean="0"/>
              <a:t> SDK</a:t>
            </a:r>
            <a:r>
              <a:rPr lang="ru-RU" dirty="0" smtClean="0"/>
              <a:t> (</a:t>
            </a:r>
            <a:r>
              <a:rPr lang="en-US" dirty="0" smtClean="0"/>
              <a:t>developer.vuforia.com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en-US" dirty="0" err="1" smtClean="0"/>
              <a:t>AndAR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code.google.com/p/</a:t>
            </a:r>
            <a:r>
              <a:rPr lang="en-US" dirty="0" err="1" smtClean="0"/>
              <a:t>andar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en-US" dirty="0" err="1" smtClean="0"/>
              <a:t>Mixare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code.google.com/p/</a:t>
            </a:r>
            <a:r>
              <a:rPr lang="en-US" dirty="0" err="1" smtClean="0"/>
              <a:t>mixare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en-US" dirty="0" smtClean="0"/>
              <a:t>Look!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( </a:t>
            </a:r>
            <a:r>
              <a:rPr lang="en-US" dirty="0" smtClean="0"/>
              <a:t>www.lookar.net</a:t>
            </a:r>
            <a:r>
              <a:rPr lang="ru-RU" dirty="0" smtClean="0"/>
              <a:t> )</a:t>
            </a:r>
          </a:p>
          <a:p>
            <a:endParaRPr lang="ru-RU" dirty="0"/>
          </a:p>
          <a:p>
            <a:r>
              <a:rPr lang="en-US" dirty="0" err="1" smtClean="0"/>
              <a:t>LibreGeoSocial</a:t>
            </a:r>
            <a:r>
              <a:rPr lang="en-US" dirty="0" smtClean="0"/>
              <a:t> </a:t>
            </a:r>
            <a:r>
              <a:rPr lang="ru-RU" dirty="0" smtClean="0"/>
              <a:t> (</a:t>
            </a:r>
            <a:r>
              <a:rPr lang="en-US" dirty="0" smtClean="0"/>
              <a:t>www.libregeosocial.org</a:t>
            </a:r>
            <a:r>
              <a:rPr lang="ru-RU" dirty="0" smtClean="0"/>
              <a:t> )</a:t>
            </a:r>
          </a:p>
          <a:p>
            <a:endParaRPr lang="ru-RU" dirty="0"/>
          </a:p>
          <a:p>
            <a:r>
              <a:rPr lang="en-US" dirty="0" smtClean="0"/>
              <a:t>android-augment-reality-framework </a:t>
            </a:r>
            <a:r>
              <a:rPr lang="ru-RU" dirty="0" smtClean="0"/>
              <a:t>(</a:t>
            </a:r>
            <a:r>
              <a:rPr lang="en-US" dirty="0" smtClean="0"/>
              <a:t>code.google.com/p/android-augment-reality-framework</a:t>
            </a:r>
            <a:r>
              <a:rPr lang="en-US" dirty="0"/>
              <a:t> 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Возможности визуализации в </a:t>
            </a:r>
            <a:r>
              <a:rPr lang="en-US" dirty="0" smtClean="0"/>
              <a:t>Android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 ES</a:t>
            </a:r>
          </a:p>
          <a:p>
            <a:r>
              <a:rPr lang="en-US" dirty="0" err="1" smtClean="0"/>
              <a:t>Android.graphics</a:t>
            </a:r>
            <a:r>
              <a:rPr lang="en-US" dirty="0" smtClean="0"/>
              <a:t>.*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Инструменты, выбранные для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Язык: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ru-RU" dirty="0" smtClean="0"/>
              <a:t>Среда разработки:</a:t>
            </a:r>
            <a:r>
              <a:rPr lang="en-US" dirty="0" smtClean="0"/>
              <a:t>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ru-RU" dirty="0" smtClean="0"/>
          </a:p>
          <a:p>
            <a:r>
              <a:rPr lang="ru-RU" dirty="0" smtClean="0"/>
              <a:t>Визуализация:</a:t>
            </a:r>
            <a:r>
              <a:rPr lang="en-US" dirty="0" smtClean="0"/>
              <a:t> OpenGL ES + </a:t>
            </a:r>
            <a:r>
              <a:rPr lang="en-US" dirty="0" err="1" smtClean="0"/>
              <a:t>android.graphics</a:t>
            </a:r>
            <a:endParaRPr lang="ru-RU" dirty="0" smtClean="0"/>
          </a:p>
          <a:p>
            <a:r>
              <a:rPr lang="ru-RU" dirty="0" smtClean="0"/>
              <a:t>Вспомогательные инструменты: </a:t>
            </a:r>
            <a:r>
              <a:rPr lang="en-US" dirty="0" err="1" smtClean="0"/>
              <a:t>Mixare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функционала разработанного приложения, </a:t>
            </a:r>
            <a:r>
              <a:rPr lang="ru-RU" dirty="0" err="1" smtClean="0"/>
              <a:t>скриншоты</a:t>
            </a:r>
            <a:endParaRPr lang="ru-RU" dirty="0"/>
          </a:p>
        </p:txBody>
      </p:sp>
      <p:pic>
        <p:nvPicPr>
          <p:cNvPr id="4" name="Содержимое 3" descr="Screenshot_2013-05-26-19-21-55.png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2976" y="2071678"/>
            <a:ext cx="2715578" cy="4525963"/>
          </a:xfrm>
          <a:prstGeom prst="rect">
            <a:avLst/>
          </a:prstGeom>
        </p:spPr>
      </p:pic>
      <p:pic>
        <p:nvPicPr>
          <p:cNvPr id="6" name="Содержимое 5" descr="Screenshot_2013-05-26-19-22-09.png"/>
          <p:cNvPicPr>
            <a:picLocks noGrp="1"/>
          </p:cNvPicPr>
          <p:nvPr>
            <p:ph sz="half" idx="2"/>
          </p:nvPr>
        </p:nvPicPr>
        <p:blipFill>
          <a:blip r:embed="rId3"/>
          <a:srcRect t="4607"/>
          <a:stretch>
            <a:fillRect/>
          </a:stretch>
        </p:blipFill>
        <p:spPr>
          <a:xfrm>
            <a:off x="4572000" y="2071678"/>
            <a:ext cx="2846726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дипломной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Изучение возможностей комбинации </a:t>
            </a:r>
            <a:r>
              <a:rPr lang="ru-RU" dirty="0" err="1" smtClean="0"/>
              <a:t>геолокации</a:t>
            </a:r>
            <a:r>
              <a:rPr lang="ru-RU" dirty="0" smtClean="0"/>
              <a:t> и дополненной реальности и полезного применения ее в реальной жизни (в частности, как приложения для смартфонов на платформе </a:t>
            </a:r>
            <a:r>
              <a:rPr lang="en-US" dirty="0" smtClean="0"/>
              <a:t>Android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Исследование возможностей визуализации в </a:t>
            </a:r>
            <a:r>
              <a:rPr lang="en-US" dirty="0" smtClean="0"/>
              <a:t>Android</a:t>
            </a:r>
            <a:endParaRPr lang="ru-RU" dirty="0" smtClean="0"/>
          </a:p>
          <a:p>
            <a:r>
              <a:rPr lang="ru-RU" dirty="0" smtClean="0"/>
              <a:t>Разработка </a:t>
            </a:r>
            <a:r>
              <a:rPr lang="ru-RU" dirty="0"/>
              <a:t>приложения-клиента под </a:t>
            </a:r>
            <a:r>
              <a:rPr lang="en-US" dirty="0"/>
              <a:t>Android</a:t>
            </a:r>
            <a:r>
              <a:rPr lang="ru-RU" dirty="0"/>
              <a:t> для </a:t>
            </a:r>
            <a:r>
              <a:rPr lang="ru-RU" dirty="0" err="1"/>
              <a:t>геолокационной</a:t>
            </a:r>
            <a:r>
              <a:rPr lang="ru-RU" dirty="0"/>
              <a:t> системы </a:t>
            </a:r>
            <a:r>
              <a:rPr lang="en-US" dirty="0"/>
              <a:t>Geo</a:t>
            </a:r>
            <a:r>
              <a:rPr lang="ru-RU" dirty="0"/>
              <a:t>2</a:t>
            </a:r>
            <a:r>
              <a:rPr lang="en-US" dirty="0"/>
              <a:t>tag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функционала разработанного приложения, </a:t>
            </a:r>
            <a:r>
              <a:rPr lang="ru-RU" dirty="0" err="1" smtClean="0"/>
              <a:t>скриншоты</a:t>
            </a:r>
            <a:endParaRPr lang="ru-RU" dirty="0"/>
          </a:p>
        </p:txBody>
      </p:sp>
      <p:pic>
        <p:nvPicPr>
          <p:cNvPr id="5" name="Содержимое 4" descr="Screenshot_2013-05-26-19-22-13.png"/>
          <p:cNvPicPr>
            <a:picLocks noGrp="1"/>
          </p:cNvPicPr>
          <p:nvPr>
            <p:ph sz="half" idx="1"/>
          </p:nvPr>
        </p:nvPicPr>
        <p:blipFill>
          <a:blip r:embed="rId2"/>
          <a:srcRect t="4607"/>
          <a:stretch>
            <a:fillRect/>
          </a:stretch>
        </p:blipFill>
        <p:spPr>
          <a:xfrm>
            <a:off x="1142976" y="1928802"/>
            <a:ext cx="2846726" cy="4525963"/>
          </a:xfrm>
          <a:prstGeom prst="rect">
            <a:avLst/>
          </a:prstGeom>
        </p:spPr>
      </p:pic>
      <p:pic>
        <p:nvPicPr>
          <p:cNvPr id="6" name="Содержимое 5" descr="Screenshot_2013-05-26-19-22-30.png"/>
          <p:cNvPicPr>
            <a:picLocks noGrp="1"/>
          </p:cNvPicPr>
          <p:nvPr>
            <p:ph sz="half" idx="2"/>
          </p:nvPr>
        </p:nvPicPr>
        <p:blipFill>
          <a:blip r:embed="rId3"/>
          <a:srcRect t="4798"/>
          <a:stretch>
            <a:fillRect/>
          </a:stretch>
        </p:blipFill>
        <p:spPr>
          <a:xfrm>
            <a:off x="5143504" y="1928802"/>
            <a:ext cx="2852438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функционала разработанного приложения, </a:t>
            </a:r>
            <a:r>
              <a:rPr lang="ru-RU" dirty="0" err="1" smtClean="0"/>
              <a:t>скриншоты</a:t>
            </a:r>
            <a:endParaRPr lang="ru-RU" dirty="0"/>
          </a:p>
        </p:txBody>
      </p:sp>
      <p:pic>
        <p:nvPicPr>
          <p:cNvPr id="5" name="Содержимое 4" descr="Screenshot_2013-05-26-19-22-47.png"/>
          <p:cNvPicPr>
            <a:picLocks noGrp="1"/>
          </p:cNvPicPr>
          <p:nvPr>
            <p:ph sz="half" idx="1"/>
          </p:nvPr>
        </p:nvPicPr>
        <p:blipFill>
          <a:blip r:embed="rId2"/>
          <a:srcRect t="4798"/>
          <a:stretch>
            <a:fillRect/>
          </a:stretch>
        </p:blipFill>
        <p:spPr>
          <a:xfrm>
            <a:off x="1000100" y="1928802"/>
            <a:ext cx="2852438" cy="4525963"/>
          </a:xfrm>
          <a:prstGeom prst="rect">
            <a:avLst/>
          </a:prstGeom>
        </p:spPr>
      </p:pic>
      <p:pic>
        <p:nvPicPr>
          <p:cNvPr id="6" name="Содержимое 5" descr="Screenshot_2013-05-26-19-22-30.png"/>
          <p:cNvPicPr>
            <a:picLocks noGrp="1"/>
          </p:cNvPicPr>
          <p:nvPr>
            <p:ph sz="half" idx="2"/>
          </p:nvPr>
        </p:nvPicPr>
        <p:blipFill>
          <a:blip r:embed="rId3"/>
          <a:srcRect t="4798"/>
          <a:stretch>
            <a:fillRect/>
          </a:stretch>
        </p:blipFill>
        <p:spPr>
          <a:xfrm>
            <a:off x="5143504" y="1928802"/>
            <a:ext cx="2852438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функционала разработанного приложения, </a:t>
            </a:r>
            <a:r>
              <a:rPr lang="ru-RU" dirty="0" err="1" smtClean="0"/>
              <a:t>скриншоты</a:t>
            </a:r>
            <a:endParaRPr lang="ru-RU" dirty="0"/>
          </a:p>
        </p:txBody>
      </p:sp>
      <p:pic>
        <p:nvPicPr>
          <p:cNvPr id="5" name="Содержимое 4" descr="Screenshot_2013-05-26-19-22-54.png"/>
          <p:cNvPicPr>
            <a:picLocks noGrp="1"/>
          </p:cNvPicPr>
          <p:nvPr>
            <p:ph sz="half" idx="1"/>
          </p:nvPr>
        </p:nvPicPr>
        <p:blipFill>
          <a:blip r:embed="rId2"/>
          <a:srcRect t="5086"/>
          <a:stretch>
            <a:fillRect/>
          </a:stretch>
        </p:blipFill>
        <p:spPr>
          <a:xfrm>
            <a:off x="1071538" y="1928802"/>
            <a:ext cx="2861093" cy="4525963"/>
          </a:xfrm>
          <a:prstGeom prst="rect">
            <a:avLst/>
          </a:prstGeom>
        </p:spPr>
      </p:pic>
      <p:pic>
        <p:nvPicPr>
          <p:cNvPr id="6" name="Содержимое 5" descr="Screenshot_2013-05-26-19-23-11.png"/>
          <p:cNvPicPr>
            <a:picLocks noGrp="1"/>
          </p:cNvPicPr>
          <p:nvPr>
            <p:ph sz="half" idx="2"/>
          </p:nvPr>
        </p:nvPicPr>
        <p:blipFill>
          <a:blip r:embed="rId3"/>
          <a:srcRect t="4798"/>
          <a:stretch>
            <a:fillRect/>
          </a:stretch>
        </p:blipFill>
        <p:spPr>
          <a:xfrm>
            <a:off x="5143504" y="1928802"/>
            <a:ext cx="2852438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функционала разработанного приложения, </a:t>
            </a:r>
            <a:r>
              <a:rPr lang="ru-RU" dirty="0" err="1" smtClean="0"/>
              <a:t>скриншоты</a:t>
            </a:r>
            <a:endParaRPr lang="ru-RU" dirty="0"/>
          </a:p>
        </p:txBody>
      </p:sp>
      <p:pic>
        <p:nvPicPr>
          <p:cNvPr id="5" name="Содержимое 4" descr="Screenshot_2013-05-26-19-23-58.png"/>
          <p:cNvPicPr>
            <a:picLocks noGrp="1"/>
          </p:cNvPicPr>
          <p:nvPr>
            <p:ph sz="half" idx="1"/>
          </p:nvPr>
        </p:nvPicPr>
        <p:blipFill>
          <a:blip r:embed="rId2"/>
          <a:srcRect t="4798"/>
          <a:stretch>
            <a:fillRect/>
          </a:stretch>
        </p:blipFill>
        <p:spPr>
          <a:xfrm>
            <a:off x="3286116" y="2000240"/>
            <a:ext cx="2852438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функционала разработанного приложения, </a:t>
            </a:r>
            <a:r>
              <a:rPr lang="ru-RU" dirty="0" err="1" smtClean="0"/>
              <a:t>скриншоты</a:t>
            </a:r>
            <a:endParaRPr lang="ru-RU" dirty="0"/>
          </a:p>
        </p:txBody>
      </p:sp>
      <p:pic>
        <p:nvPicPr>
          <p:cNvPr id="5" name="Picture 2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7200" y="2651601"/>
            <a:ext cx="4038600" cy="2423160"/>
          </a:xfrm>
          <a:prstGeom prst="rect">
            <a:avLst/>
          </a:prstGeom>
        </p:spPr>
      </p:pic>
      <p:pic>
        <p:nvPicPr>
          <p:cNvPr id="6" name="Picture 10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648200" y="2651601"/>
            <a:ext cx="4038600" cy="2423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Дополненная реальность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Дополненная реальность</a:t>
            </a:r>
            <a:r>
              <a:rPr lang="ru-RU" dirty="0"/>
              <a:t> (</a:t>
            </a:r>
            <a:r>
              <a:rPr lang="ru-RU" i="1" dirty="0" err="1"/>
              <a:t>augmented</a:t>
            </a:r>
            <a:r>
              <a:rPr lang="ru-RU" i="1" dirty="0"/>
              <a:t> </a:t>
            </a:r>
            <a:r>
              <a:rPr lang="ru-RU" i="1" dirty="0" err="1"/>
              <a:t>reality</a:t>
            </a:r>
            <a:r>
              <a:rPr lang="ru-RU" dirty="0"/>
              <a:t>, AR), — термин, относящийся ко всем проектам, направленным на дополнение реальности любыми виртуальными элементами. П</a:t>
            </a:r>
            <a:r>
              <a:rPr lang="ru-RU" dirty="0" smtClean="0"/>
              <a:t>римеры </a:t>
            </a:r>
            <a:r>
              <a:rPr lang="ru-RU" dirty="0"/>
              <a:t>дополненной реальности — параллельная лицевой цветная линия, показывающая нахождение ближайшего полевого игрока к воротам при </a:t>
            </a:r>
            <a:r>
              <a:rPr lang="ru-RU" dirty="0" err="1"/>
              <a:t>телетрансляции</a:t>
            </a:r>
            <a:r>
              <a:rPr lang="ru-RU" dirty="0"/>
              <a:t> футбольных матчей, стрелки с указанием расстояния от места штрафного удара до ворот, нарисованная траектория шайбы во время хоккея и т. п.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дополненной реальности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Военная техника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ar2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48" y="2571744"/>
            <a:ext cx="3178658" cy="2384755"/>
          </a:xfrm>
          <a:prstGeom prst="rect">
            <a:avLst/>
          </a:prstGeom>
        </p:spPr>
      </p:pic>
      <p:pic>
        <p:nvPicPr>
          <p:cNvPr id="5" name="Рисунок 4" descr="шлем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2000240"/>
            <a:ext cx="3502177" cy="3557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дополненной реальности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Мобильные технологии</a:t>
            </a:r>
          </a:p>
        </p:txBody>
      </p:sp>
      <p:pic>
        <p:nvPicPr>
          <p:cNvPr id="4" name="Рисунок 3" descr="google glass 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57224" y="2428868"/>
            <a:ext cx="2863139" cy="3174797"/>
          </a:xfrm>
          <a:prstGeom prst="rect">
            <a:avLst/>
          </a:prstGeom>
        </p:spPr>
      </p:pic>
      <p:pic>
        <p:nvPicPr>
          <p:cNvPr id="5" name="Рисунок 4" descr="google glass 2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4071934" y="2500306"/>
            <a:ext cx="4135984" cy="3101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дополненной реальности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ar3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5143504" y="3214686"/>
            <a:ext cx="3714776" cy="2065518"/>
          </a:xfrm>
          <a:prstGeom prst="rect">
            <a:avLst/>
          </a:prstGeom>
        </p:spPr>
      </p:pic>
      <p:pic>
        <p:nvPicPr>
          <p:cNvPr id="2050" name="Picture 2" descr="http://psvitas.ru/wp-content/uploads/2012/01/PS-Vita-AR-Table-Footba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214686"/>
            <a:ext cx="4789354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дополненной реальности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en-US" dirty="0" smtClean="0"/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pic>
        <p:nvPicPr>
          <p:cNvPr id="4" name="Рисунок 3" descr="08-augment-screenshots-12060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714620"/>
            <a:ext cx="4972050" cy="270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дополненной реальности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  <p:pic>
        <p:nvPicPr>
          <p:cNvPr id="6" name="Рисунок 5" descr="WikiTude Drive - Дополненная реальность на Android 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571744"/>
            <a:ext cx="476250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Геолокационный</a:t>
            </a:r>
            <a:r>
              <a:rPr lang="ru-RU" dirty="0" smtClean="0"/>
              <a:t> сервис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Location</a:t>
            </a:r>
            <a:r>
              <a:rPr lang="ru-RU" b="1" dirty="0"/>
              <a:t>-</a:t>
            </a:r>
            <a:r>
              <a:rPr lang="en-US" b="1" dirty="0"/>
              <a:t>based service</a:t>
            </a:r>
            <a:r>
              <a:rPr lang="ru-RU" dirty="0"/>
              <a:t>,</a:t>
            </a:r>
            <a:r>
              <a:rPr lang="en-US" dirty="0"/>
              <a:t> </a:t>
            </a:r>
            <a:r>
              <a:rPr lang="en-US" b="1" dirty="0"/>
              <a:t>LBS</a:t>
            </a:r>
            <a:r>
              <a:rPr lang="en-US" dirty="0"/>
              <a:t> </a:t>
            </a:r>
            <a:r>
              <a:rPr lang="ru-RU" dirty="0"/>
              <a:t>(</a:t>
            </a:r>
            <a:r>
              <a:rPr lang="ru-RU" i="1" dirty="0"/>
              <a:t>Служба, основанная на местоположении</a:t>
            </a:r>
            <a:r>
              <a:rPr lang="ru-RU" dirty="0"/>
              <a:t>) — тип </a:t>
            </a:r>
            <a:r>
              <a:rPr lang="ru-RU" dirty="0" smtClean="0"/>
              <a:t>услуг</a:t>
            </a:r>
            <a:r>
              <a:rPr lang="ru-RU" dirty="0"/>
              <a:t>, основанных на определении текущего местоположения мобильного устройства пользователя. </a:t>
            </a:r>
            <a:r>
              <a:rPr lang="ru-RU" dirty="0" err="1"/>
              <a:t>Визуализационные</a:t>
            </a:r>
            <a:r>
              <a:rPr lang="ru-RU" dirty="0"/>
              <a:t> возможности современных мобильных телефонов (в частности, смартфонов) позволяют отображать на экране электронные карты достаточно высокого качества, что позволяет использовать LBS для решения различных </a:t>
            </a:r>
            <a:r>
              <a:rPr lang="ru-RU" dirty="0" err="1"/>
              <a:t>бизнес-задач</a:t>
            </a:r>
            <a:r>
              <a:rPr lang="ru-RU" dirty="0"/>
              <a:t>, навигации и развлечений.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366</Words>
  <Application>Microsoft Office PowerPoint</Application>
  <PresentationFormat>Экран (4:3)</PresentationFormat>
  <Paragraphs>82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Дипломная работа по направлению «Прикладная математика и информатика» на тему Визуализация в Андроид</vt:lpstr>
      <vt:lpstr>Цели дипломной работы</vt:lpstr>
      <vt:lpstr>Дополненная реальность</vt:lpstr>
      <vt:lpstr>Применение дополненной реальности</vt:lpstr>
      <vt:lpstr>Применение дополненной реальности</vt:lpstr>
      <vt:lpstr>Применение дополненной реальности</vt:lpstr>
      <vt:lpstr>Применение дополненной реальности</vt:lpstr>
      <vt:lpstr>Применение дополненной реальности</vt:lpstr>
      <vt:lpstr>Геолокационный сервис</vt:lpstr>
      <vt:lpstr>Основные методы определения местоположения</vt:lpstr>
      <vt:lpstr>Indoor-сервисы</vt:lpstr>
      <vt:lpstr>Geo2tag</vt:lpstr>
      <vt:lpstr>Аналоги Geo2tag</vt:lpstr>
      <vt:lpstr>Аналоги разрабатываемого приложения</vt:lpstr>
      <vt:lpstr>Особенности разработки AR-приложений под Android</vt:lpstr>
      <vt:lpstr>Существующие библиотеки и фреймворки для создания AR-приложений под Android</vt:lpstr>
      <vt:lpstr>Возможности визуализации в Android</vt:lpstr>
      <vt:lpstr>Инструменты, выбранные для разработки</vt:lpstr>
      <vt:lpstr>Описание функционала разработанного приложения, скриншоты</vt:lpstr>
      <vt:lpstr>Описание функционала разработанного приложения, скриншоты</vt:lpstr>
      <vt:lpstr>Описание функционала разработанного приложения, скриншоты</vt:lpstr>
      <vt:lpstr>Описание функционала разработанного приложения, скриншоты</vt:lpstr>
      <vt:lpstr>Описание функционала разработанного приложения, скриншоты</vt:lpstr>
      <vt:lpstr>Описание функционала разработанного приложения, скриншоты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по направлению «Прикладная математика и информатика» на тему Визуализация в Андроид</dc:title>
  <dc:creator>maru</dc:creator>
  <cp:lastModifiedBy>maru</cp:lastModifiedBy>
  <cp:revision>1</cp:revision>
  <dcterms:created xsi:type="dcterms:W3CDTF">2013-05-30T19:04:04Z</dcterms:created>
  <dcterms:modified xsi:type="dcterms:W3CDTF">2013-05-30T21:04:25Z</dcterms:modified>
</cp:coreProperties>
</file>