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2" r:id="rId3"/>
    <p:sldId id="273" r:id="rId4"/>
    <p:sldId id="287" r:id="rId5"/>
    <p:sldId id="285" r:id="rId6"/>
    <p:sldId id="271" r:id="rId7"/>
    <p:sldId id="290" r:id="rId8"/>
    <p:sldId id="275" r:id="rId9"/>
    <p:sldId id="277" r:id="rId10"/>
    <p:sldId id="289" r:id="rId11"/>
    <p:sldId id="278" r:id="rId12"/>
    <p:sldId id="279" r:id="rId13"/>
    <p:sldId id="280" r:id="rId14"/>
    <p:sldId id="281" r:id="rId15"/>
    <p:sldId id="282" r:id="rId16"/>
    <p:sldId id="259" r:id="rId17"/>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1219">
          <p15:clr>
            <a:srgbClr val="A4A3A4"/>
          </p15:clr>
        </p15:guide>
        <p15:guide id="2" orient="horz" pos="147">
          <p15:clr>
            <a:srgbClr val="A4A3A4"/>
          </p15:clr>
        </p15:guide>
        <p15:guide id="3" orient="horz">
          <p15:clr>
            <a:srgbClr val="A4A3A4"/>
          </p15:clr>
        </p15:guide>
        <p15:guide id="4" orient="horz" pos="3756">
          <p15:clr>
            <a:srgbClr val="A4A3A4"/>
          </p15:clr>
        </p15:guide>
        <p15:guide id="5" pos="339">
          <p15:clr>
            <a:srgbClr val="A4A3A4"/>
          </p15:clr>
        </p15:guide>
        <p15:guide id="6" pos="56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C35"/>
    <a:srgbClr val="FFFFFF"/>
    <a:srgbClr val="34B233"/>
    <a:srgbClr val="000000"/>
    <a:srgbClr val="292929"/>
    <a:srgbClr val="D5D2CA"/>
    <a:srgbClr val="0051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27102A9-8310-4765-A935-A1911B00CA55}" styleName="Stijl, licht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FD4443E-F989-4FC4-A0C8-D5A2AF1F390B}" styleName="Stijl, donker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ijl, donker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ijl, donker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ijl, donker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jl, donker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Stijl, gemiddeld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8"/>
    <p:restoredTop sz="81977"/>
  </p:normalViewPr>
  <p:slideViewPr>
    <p:cSldViewPr snapToGrid="0" showGuides="1">
      <p:cViewPr>
        <p:scale>
          <a:sx n="100" d="100"/>
          <a:sy n="100" d="100"/>
        </p:scale>
        <p:origin x="568" y="656"/>
      </p:cViewPr>
      <p:guideLst>
        <p:guide orient="horz" pos="1219"/>
        <p:guide orient="horz" pos="147"/>
        <p:guide orient="horz"/>
        <p:guide orient="horz" pos="3756"/>
        <p:guide pos="339"/>
        <p:guide pos="56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479F3-12E3-F741-8898-3707D51E6571}" type="datetimeFigureOut">
              <a:rPr lang="en-US" smtClean="0"/>
              <a:t>9/4/16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7AEE4-2AFA-064D-833A-185F1A620C87}" type="slidenum">
              <a:rPr lang="en-US" smtClean="0"/>
              <a:t>‹#›</a:t>
            </a:fld>
            <a:endParaRPr lang="en-US"/>
          </a:p>
        </p:txBody>
      </p:sp>
    </p:spTree>
    <p:extLst>
      <p:ext uri="{BB962C8B-B14F-4D97-AF65-F5344CB8AC3E}">
        <p14:creationId xmlns:p14="http://schemas.microsoft.com/office/powerpoint/2010/main" val="72818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chema.or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User-centered_design" TargetMode="External"/><Relationship Id="rId4" Type="http://schemas.openxmlformats.org/officeDocument/2006/relationships/hyperlink" Target="https://en.wikipedia.org/wiki/Marketing" TargetMode="External"/><Relationship Id="rId5" Type="http://schemas.openxmlformats.org/officeDocument/2006/relationships/hyperlink" Target="https://en.wikipedia.org/wiki/Software" TargetMode="External"/><Relationship Id="rId6" Type="http://schemas.openxmlformats.org/officeDocument/2006/relationships/hyperlink" Target="https://en.wikipedia.org/wiki/User_(system)" TargetMode="External"/><Relationship Id="rId7" Type="http://schemas.openxmlformats.org/officeDocument/2006/relationships/hyperlink" Target="https://en.wikipedia.org/wiki/Alan_Cooper"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ruimtelijkeplannenvalkenswaard.nl" TargetMode="External"/><Relationship Id="rId4" Type="http://schemas.openxmlformats.org/officeDocument/2006/relationships/hyperlink" Target="http://www.ruimtelijkeplannen.nl/web-roo/roo/bestemmingsplannen?woonplaats=Valkenswaard" TargetMode="External"/><Relationship Id="rId5" Type="http://schemas.openxmlformats.org/officeDocument/2006/relationships/hyperlink" Target="http://data.overheid.nl" TargetMode="External"/><Relationship Id="rId6" Type="http://schemas.openxmlformats.org/officeDocument/2006/relationships/hyperlink" Target="http://www.nationaalgeoregister.n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eveloper.pdok.nl" TargetMode="External"/><Relationship Id="rId4" Type="http://schemas.openxmlformats.org/officeDocument/2006/relationships/hyperlink" Target="http://www.pdok.nl" TargetMode="External"/><Relationship Id="rId5" Type="http://schemas.openxmlformats.org/officeDocument/2006/relationships/hyperlink" Target="https://github.com/search?q=pdok"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jquery.co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if needed</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a:t>
            </a:fld>
            <a:endParaRPr lang="en-US"/>
          </a:p>
        </p:txBody>
      </p:sp>
    </p:spTree>
    <p:extLst>
      <p:ext uri="{BB962C8B-B14F-4D97-AF65-F5344CB8AC3E}">
        <p14:creationId xmlns:p14="http://schemas.microsoft.com/office/powerpoint/2010/main" val="55436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latin typeface="+mn-lt"/>
                <a:ea typeface="+mn-ea"/>
                <a:cs typeface="+mn-cs"/>
              </a:rPr>
              <a:t>If you want your dataset to be crawled by search engines then make it comfortable for them to discover your dataset.</a:t>
            </a:r>
            <a:endParaRPr lang="en-US" sz="1200" i="0" kern="1200" dirty="0" smtClean="0">
              <a:solidFill>
                <a:schemeClr val="tx1"/>
              </a:solidFill>
              <a:latin typeface="+mn-lt"/>
              <a:ea typeface="+mn-ea"/>
              <a:cs typeface="+mn-cs"/>
            </a:endParaRPr>
          </a:p>
          <a:p>
            <a:endParaRPr lang="en-US" sz="120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Lesson 2A: Show a search engine the direction with an XML sitemap</a:t>
            </a:r>
          </a:p>
          <a:p>
            <a:r>
              <a:rPr lang="en-US" sz="1200" b="0" i="0" kern="1200" dirty="0" smtClean="0">
                <a:solidFill>
                  <a:schemeClr val="tx1"/>
                </a:solidFill>
                <a:latin typeface="+mn-lt"/>
                <a:ea typeface="+mn-ea"/>
                <a:cs typeface="+mn-cs"/>
              </a:rPr>
              <a:t>Lesson 2B: Foster to link everything with everything</a:t>
            </a:r>
          </a:p>
          <a:p>
            <a:r>
              <a:rPr lang="en-US" sz="1200" b="0" i="0" kern="1200" dirty="0" smtClean="0">
                <a:solidFill>
                  <a:schemeClr val="tx1"/>
                </a:solidFill>
                <a:latin typeface="+mn-lt"/>
                <a:ea typeface="+mn-ea"/>
                <a:cs typeface="+mn-cs"/>
              </a:rPr>
              <a:t>Lesson 2C: Think of the future, use persistent URIs</a:t>
            </a:r>
          </a:p>
          <a:p>
            <a:r>
              <a:rPr lang="en-US" sz="1200" b="0" i="0" kern="1200" dirty="0" smtClean="0">
                <a:solidFill>
                  <a:schemeClr val="tx1"/>
                </a:solidFill>
                <a:latin typeface="+mn-lt"/>
                <a:ea typeface="+mn-ea"/>
                <a:cs typeface="+mn-cs"/>
              </a:rPr>
              <a:t>Lesson 2D: Make use of the structure, include </a:t>
            </a:r>
            <a:r>
              <a:rPr lang="en-US" sz="1200" b="0" i="0" kern="1200" dirty="0" smtClean="0">
                <a:solidFill>
                  <a:schemeClr val="tx1"/>
                </a:solidFill>
                <a:latin typeface="+mn-lt"/>
                <a:ea typeface="+mn-ea"/>
                <a:cs typeface="+mn-cs"/>
                <a:hlinkClick r:id="rId3"/>
              </a:rPr>
              <a:t>Schema.org markup</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Evaluation</a:t>
            </a:r>
          </a:p>
          <a:p>
            <a:r>
              <a:rPr lang="en-US" sz="1200" b="0" kern="1200" dirty="0" smtClean="0">
                <a:solidFill>
                  <a:schemeClr val="tx1"/>
                </a:solidFill>
                <a:latin typeface="+mn-lt"/>
                <a:ea typeface="+mn-ea"/>
                <a:cs typeface="+mn-cs"/>
              </a:rPr>
              <a:t>Not surprisingly the Internet is a (maybe the) major source of information for software developers. Books, if not for the most basic theories and concepts, are outdated in no time. Technology, toolkits, methodologies, and programming languages are changing very rapidly and the best place to find the most recent information is the Internet. So to be successful any publication platform and data or data service must be on the Web and be indexed by search engines. Proper metadata has to be provided to make that possible. Furthermore it needs to be expressed in the terminology familiar to the target audience since indexing and searching is mostly text based (this is mentioned in lesson 1D).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Creating interlinkages between data opens up new possibilities for data use. For this it is important to notice that the more traditional Semantic Web technologies like RDF and SPARQL are complicated, and following and reasoning across RDF links is not easy. But just like with SOAP and XML most developers are happy with simple standards like REST and JSON, and e.g. </a:t>
            </a:r>
            <a:r>
              <a:rPr lang="en-US" sz="1200" b="0" kern="1200" dirty="0" smtClean="0">
                <a:solidFill>
                  <a:schemeClr val="tx1"/>
                </a:solidFill>
                <a:latin typeface="+mn-lt"/>
                <a:ea typeface="+mn-ea"/>
                <a:cs typeface="+mn-cs"/>
                <a:hlinkClick r:id="rId3"/>
              </a:rPr>
              <a:t>Schema.org. </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12</a:t>
            </a:fld>
            <a:endParaRPr lang="en-US"/>
          </a:p>
        </p:txBody>
      </p:sp>
    </p:spTree>
    <p:extLst>
      <p:ext uri="{BB962C8B-B14F-4D97-AF65-F5344CB8AC3E}">
        <p14:creationId xmlns:p14="http://schemas.microsoft.com/office/powerpoint/2010/main" val="148500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latin typeface="+mn-lt"/>
                <a:ea typeface="+mn-ea"/>
                <a:cs typeface="+mn-cs"/>
              </a:rPr>
              <a:t>The unknown is out there: you have to deal with the large set of unknown developers and devices.</a:t>
            </a:r>
            <a:endParaRPr lang="en-US" sz="1200" i="0" kern="1200" dirty="0" smtClean="0">
              <a:solidFill>
                <a:schemeClr val="tx1"/>
              </a:solidFill>
              <a:latin typeface="+mn-lt"/>
              <a:ea typeface="+mn-ea"/>
              <a:cs typeface="+mn-cs"/>
            </a:endParaRPr>
          </a:p>
          <a:p>
            <a:endParaRPr lang="en-US" sz="120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Lesson 3A: Serve your data in many different </a:t>
            </a:r>
            <a:r>
              <a:rPr lang="en-US" sz="1200" b="0" i="0" kern="1200" dirty="0" err="1" smtClean="0">
                <a:solidFill>
                  <a:schemeClr val="tx1"/>
                </a:solidFill>
                <a:latin typeface="+mn-lt"/>
                <a:ea typeface="+mn-ea"/>
                <a:cs typeface="+mn-cs"/>
              </a:rPr>
              <a:t>flavours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Lesson 3B: Improve performance, reduce payload.</a:t>
            </a:r>
          </a:p>
          <a:p>
            <a:endParaRPr lang="en-US" sz="1200" b="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Evaluation</a:t>
            </a:r>
          </a:p>
          <a:p>
            <a:r>
              <a:rPr lang="en-US" sz="1200" b="0" i="0" kern="1200" dirty="0" smtClean="0">
                <a:solidFill>
                  <a:schemeClr val="tx1"/>
                </a:solidFill>
                <a:latin typeface="+mn-lt"/>
                <a:ea typeface="+mn-ea"/>
                <a:cs typeface="+mn-cs"/>
              </a:rPr>
              <a:t>These are perhaps the most important of the lessons learned with regards to software developers and in fact cover most of what is described in the Use Case and Bob’s experiences. Current data services in the testbed do not apply these lessons learned and are difficult to use by a developer. The new data service by Triply allows the data to be accessed in multiple ways and returned in multiple formats, which is a nice step forward.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use of persona to define and test the Developer Experience is a powerful method that can be used when defining data APIs. Multiple personas can be used to represent different groups of developers, with different skills, and using different devices. </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13</a:t>
            </a:fld>
            <a:endParaRPr lang="en-US"/>
          </a:p>
        </p:txBody>
      </p:sp>
    </p:spTree>
    <p:extLst>
      <p:ext uri="{BB962C8B-B14F-4D97-AF65-F5344CB8AC3E}">
        <p14:creationId xmlns:p14="http://schemas.microsoft.com/office/powerpoint/2010/main" val="555881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latin typeface="+mn-lt"/>
                <a:ea typeface="+mn-ea"/>
                <a:cs typeface="+mn-cs"/>
              </a:rPr>
              <a:t>Last but not least: DO NOT COPY DATA!</a:t>
            </a:r>
            <a:r>
              <a:rPr lang="en-US" sz="1200" i="0" kern="1200" dirty="0" smtClean="0">
                <a:solidFill>
                  <a:schemeClr val="tx1"/>
                </a:solidFill>
                <a:latin typeface="+mn-lt"/>
                <a:ea typeface="+mn-ea"/>
                <a:cs typeface="+mn-cs"/>
              </a:rPr>
              <a:t> </a:t>
            </a:r>
          </a:p>
          <a:p>
            <a:endParaRPr lang="en-US" sz="1200" i="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Instead use a Linked Data Proxy approach as intermediate layer between traditional data services and </a:t>
            </a:r>
            <a:r>
              <a:rPr lang="en-US" sz="1200" i="1" kern="1200" dirty="0" err="1" smtClean="0">
                <a:solidFill>
                  <a:schemeClr val="tx1"/>
                </a:solidFill>
                <a:latin typeface="+mn-lt"/>
                <a:ea typeface="+mn-ea"/>
                <a:cs typeface="+mn-cs"/>
              </a:rPr>
              <a:t>webapps</a:t>
            </a:r>
            <a:r>
              <a:rPr lang="en-US" sz="1200" i="1" kern="1200" dirty="0" smtClean="0">
                <a:solidFill>
                  <a:schemeClr val="tx1"/>
                </a:solidFill>
                <a:latin typeface="+mn-lt"/>
                <a:ea typeface="+mn-ea"/>
                <a:cs typeface="+mn-cs"/>
              </a:rPr>
              <a:t>.</a:t>
            </a:r>
          </a:p>
          <a:p>
            <a:r>
              <a:rPr lang="en-US" sz="1200" b="1" i="1" kern="1200" dirty="0" smtClean="0">
                <a:solidFill>
                  <a:schemeClr val="tx1"/>
                </a:solidFill>
                <a:latin typeface="+mn-lt"/>
                <a:ea typeface="+mn-ea"/>
                <a:cs typeface="+mn-cs"/>
              </a:rPr>
              <a:t>(</a:t>
            </a:r>
            <a:r>
              <a:rPr lang="en-US" sz="1200" b="1" i="1" kern="1200" dirty="0" err="1" smtClean="0">
                <a:solidFill>
                  <a:schemeClr val="tx1"/>
                </a:solidFill>
                <a:latin typeface="+mn-lt"/>
                <a:ea typeface="+mn-ea"/>
                <a:cs typeface="+mn-cs"/>
              </a:rPr>
              <a:t>LDProxy</a:t>
            </a:r>
            <a:r>
              <a:rPr lang="en-US" sz="1200" b="1" i="1" kern="1200" dirty="0" smtClean="0">
                <a:solidFill>
                  <a:schemeClr val="tx1"/>
                </a:solidFill>
                <a:latin typeface="+mn-lt"/>
                <a:ea typeface="+mn-ea"/>
                <a:cs typeface="+mn-cs"/>
              </a:rPr>
              <a:t> described</a:t>
            </a:r>
            <a:r>
              <a:rPr lang="en-US" sz="1200" b="1" i="1" kern="1200" baseline="0" dirty="0" smtClean="0">
                <a:solidFill>
                  <a:schemeClr val="tx1"/>
                </a:solidFill>
                <a:latin typeface="+mn-lt"/>
                <a:ea typeface="+mn-ea"/>
                <a:cs typeface="+mn-cs"/>
              </a:rPr>
              <a:t> in the report)</a:t>
            </a:r>
            <a:endParaRPr lang="en-US" sz="1200" b="1" i="1" kern="1200" dirty="0" smtClean="0">
              <a:solidFill>
                <a:schemeClr val="tx1"/>
              </a:solidFill>
              <a:latin typeface="+mn-lt"/>
              <a:ea typeface="+mn-ea"/>
              <a:cs typeface="+mn-cs"/>
            </a:endParaRP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Evaluation</a:t>
            </a:r>
          </a:p>
          <a:p>
            <a:r>
              <a:rPr lang="en-US" sz="1200" b="0" i="0" kern="1200" dirty="0" smtClean="0">
                <a:solidFill>
                  <a:schemeClr val="tx1"/>
                </a:solidFill>
                <a:latin typeface="+mn-lt"/>
                <a:ea typeface="+mn-ea"/>
                <a:cs typeface="+mn-cs"/>
              </a:rPr>
              <a:t>The use of a proxy instead of creating a copy of the data is good advice. The API and implementation of the proxy should however be performant and memory efficient so that a developer will not be forced to download datasets from the proxy and thus still create copies of the data for use in applications. If needed the developer should be able to cache data and have a way to know when data is changed and contents of a cache must be updated. So the proxy should reflect more than only the data content.</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14</a:t>
            </a:fld>
            <a:endParaRPr lang="en-US"/>
          </a:p>
        </p:txBody>
      </p:sp>
    </p:spTree>
    <p:extLst>
      <p:ext uri="{BB962C8B-B14F-4D97-AF65-F5344CB8AC3E}">
        <p14:creationId xmlns:p14="http://schemas.microsoft.com/office/powerpoint/2010/main" val="202333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Data suppliers: Keep things pragmatic</a:t>
            </a:r>
          </a:p>
          <a:p>
            <a:r>
              <a:rPr lang="en-US" sz="1200" kern="1200" dirty="0" smtClean="0">
                <a:solidFill>
                  <a:schemeClr val="tx1"/>
                </a:solidFill>
                <a:effectLst/>
                <a:latin typeface="+mn-lt"/>
                <a:ea typeface="+mn-ea"/>
                <a:cs typeface="+mn-cs"/>
              </a:rPr>
              <a:t>Lower entry level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Suppliers,</a:t>
            </a:r>
            <a:r>
              <a:rPr lang="en-US" sz="1200" kern="1200" baseline="0" dirty="0" smtClean="0">
                <a:solidFill>
                  <a:schemeClr val="tx1"/>
                </a:solidFill>
                <a:effectLst/>
                <a:latin typeface="+mn-lt"/>
                <a:ea typeface="+mn-ea"/>
                <a:cs typeface="+mn-cs"/>
              </a:rPr>
              <a:t> Users: </a:t>
            </a:r>
            <a:r>
              <a:rPr lang="en-US" sz="1200" kern="1200" dirty="0" smtClean="0">
                <a:solidFill>
                  <a:schemeClr val="tx1"/>
                </a:solidFill>
                <a:effectLst/>
                <a:latin typeface="+mn-lt"/>
                <a:ea typeface="+mn-ea"/>
                <a:cs typeface="+mn-cs"/>
              </a:rPr>
              <a:t>Use personas for</a:t>
            </a:r>
            <a:r>
              <a:rPr lang="en-US" sz="1200" kern="1200" baseline="0" dirty="0" smtClean="0">
                <a:solidFill>
                  <a:schemeClr val="tx1"/>
                </a:solidFill>
                <a:effectLst/>
                <a:latin typeface="+mn-lt"/>
                <a:ea typeface="+mn-ea"/>
                <a:cs typeface="+mn-cs"/>
              </a:rPr>
              <a:t> user requirements, also when your users are developers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Note:</a:t>
            </a:r>
          </a:p>
          <a:p>
            <a:r>
              <a:rPr lang="en-US" sz="1200" kern="1200" baseline="0" dirty="0" smtClean="0">
                <a:solidFill>
                  <a:schemeClr val="tx1"/>
                </a:solidFill>
                <a:effectLst/>
                <a:latin typeface="+mn-lt"/>
                <a:ea typeface="+mn-ea"/>
                <a:cs typeface="+mn-cs"/>
              </a:rPr>
              <a:t>There are several types of developers, still unsupported</a:t>
            </a:r>
          </a:p>
          <a:p>
            <a:r>
              <a:rPr lang="en-US" sz="1200" kern="1200" baseline="0" dirty="0" smtClean="0">
                <a:solidFill>
                  <a:schemeClr val="tx1"/>
                </a:solidFill>
                <a:effectLst/>
                <a:latin typeface="+mn-lt"/>
                <a:ea typeface="+mn-ea"/>
                <a:cs typeface="+mn-cs"/>
              </a:rPr>
              <a:t>Use personas for users with different types of devices</a:t>
            </a:r>
          </a:p>
          <a:p>
            <a:r>
              <a:rPr lang="en-US" sz="1200" kern="1200" baseline="0" dirty="0" smtClean="0">
                <a:solidFill>
                  <a:schemeClr val="tx1"/>
                </a:solidFill>
                <a:effectLst/>
                <a:latin typeface="+mn-lt"/>
                <a:ea typeface="+mn-ea"/>
                <a:cs typeface="+mn-cs"/>
              </a:rPr>
              <a:t>Use personas for testing, and presenting / pitching products and ideas</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15</a:t>
            </a:fld>
            <a:endParaRPr lang="en-US"/>
          </a:p>
        </p:txBody>
      </p:sp>
    </p:spTree>
    <p:extLst>
      <p:ext uri="{BB962C8B-B14F-4D97-AF65-F5344CB8AC3E}">
        <p14:creationId xmlns:p14="http://schemas.microsoft.com/office/powerpoint/2010/main" val="136889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www.geonovum.nl</a:t>
            </a:r>
            <a:endParaRPr lang="en-US" dirty="0" smtClean="0"/>
          </a:p>
          <a:p>
            <a:r>
              <a:rPr lang="en-US" dirty="0" err="1" smtClean="0"/>
              <a:t>www.triply.cc</a:t>
            </a:r>
            <a:endParaRPr lang="en-US" dirty="0" smtClean="0"/>
          </a:p>
          <a:p>
            <a:r>
              <a:rPr lang="en-US" dirty="0" err="1" smtClean="0"/>
              <a:t>www.pdok.nl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16</a:t>
            </a:fld>
            <a:endParaRPr lang="en-US"/>
          </a:p>
        </p:txBody>
      </p:sp>
    </p:spTree>
    <p:extLst>
      <p:ext uri="{BB962C8B-B14F-4D97-AF65-F5344CB8AC3E}">
        <p14:creationId xmlns:p14="http://schemas.microsoft.com/office/powerpoint/2010/main" val="178908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Introduce</a:t>
            </a:r>
            <a:r>
              <a:rPr lang="en-US" baseline="0" dirty="0" smtClean="0"/>
              <a:t> the developer’s perspective</a:t>
            </a:r>
          </a:p>
          <a:p>
            <a:pPr marL="171450" indent="-171450">
              <a:buFont typeface="Arial" charset="0"/>
              <a:buChar char="•"/>
            </a:pPr>
            <a:r>
              <a:rPr lang="en-US" baseline="0" dirty="0" smtClean="0"/>
              <a:t>No (further) source code will be shown!</a:t>
            </a:r>
          </a:p>
          <a:p>
            <a:pPr marL="171450" indent="-171450">
              <a:buFont typeface="Arial" charset="0"/>
              <a:buChar char="•"/>
            </a:pPr>
            <a:r>
              <a:rPr lang="en-US" baseline="0" dirty="0" smtClean="0"/>
              <a:t>Bob is a persona</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2</a:t>
            </a:fld>
            <a:endParaRPr lang="en-US"/>
          </a:p>
        </p:txBody>
      </p:sp>
    </p:spTree>
    <p:extLst>
      <p:ext uri="{BB962C8B-B14F-4D97-AF65-F5344CB8AC3E}">
        <p14:creationId xmlns:p14="http://schemas.microsoft.com/office/powerpoint/2010/main" val="24225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Bob is a persona!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Highlights: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User-centered design"/>
              </a:rPr>
              <a:t>user-centered design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tooltip="Marketing"/>
              </a:rPr>
              <a:t>marketing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personas</a:t>
            </a:r>
            <a:r>
              <a:rPr lang="en-US" sz="1200" b="0" i="0" kern="1200" dirty="0" smtClean="0">
                <a:solidFill>
                  <a:schemeClr val="tx1"/>
                </a:solidFill>
                <a:effectLst/>
                <a:latin typeface="+mn-lt"/>
                <a:ea typeface="+mn-ea"/>
                <a:cs typeface="+mn-cs"/>
              </a:rPr>
              <a:t> are fictional characters created to represent the different user types that might use a site, brand, or product in a similar way.</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Personas may also be used as part of a </a:t>
            </a:r>
            <a:r>
              <a:rPr lang="en-US" sz="1200" b="0" i="0" u="none" strike="noStrike" kern="1200" dirty="0" smtClean="0">
                <a:solidFill>
                  <a:schemeClr val="tx1"/>
                </a:solidFill>
                <a:effectLst/>
                <a:latin typeface="+mn-lt"/>
                <a:ea typeface="+mn-ea"/>
                <a:cs typeface="+mn-cs"/>
                <a:hlinkClick r:id="rId3" tooltip="User-centered design"/>
              </a:rPr>
              <a:t>user-centered design</a:t>
            </a:r>
            <a:r>
              <a:rPr lang="en-US" sz="1200" b="0" i="0" kern="1200" dirty="0" smtClean="0">
                <a:solidFill>
                  <a:schemeClr val="tx1"/>
                </a:solidFill>
                <a:effectLst/>
                <a:latin typeface="+mn-lt"/>
                <a:ea typeface="+mn-ea"/>
                <a:cs typeface="+mn-cs"/>
              </a:rPr>
              <a:t> process for designing </a:t>
            </a:r>
            <a:r>
              <a:rPr lang="en-US" sz="1200" b="0" i="0" u="none" strike="noStrike" kern="1200" dirty="0" smtClean="0">
                <a:solidFill>
                  <a:schemeClr val="tx1"/>
                </a:solidFill>
                <a:effectLst/>
                <a:latin typeface="+mn-lt"/>
                <a:ea typeface="+mn-ea"/>
                <a:cs typeface="+mn-cs"/>
                <a:hlinkClick r:id="rId5" tooltip="Software"/>
              </a:rPr>
              <a:t>software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user persona</a:t>
            </a:r>
            <a:r>
              <a:rPr lang="en-US" sz="1200" b="0" i="0" kern="1200" dirty="0" smtClean="0">
                <a:solidFill>
                  <a:schemeClr val="tx1"/>
                </a:solidFill>
                <a:effectLst/>
                <a:latin typeface="+mn-lt"/>
                <a:ea typeface="+mn-ea"/>
                <a:cs typeface="+mn-cs"/>
              </a:rPr>
              <a:t> is a representation of the goals and behavior of a hypothesized group of </a:t>
            </a:r>
            <a:r>
              <a:rPr lang="en-US" sz="1200" b="0" i="0" u="none" strike="noStrike" kern="1200" dirty="0" smtClean="0">
                <a:solidFill>
                  <a:schemeClr val="tx1"/>
                </a:solidFill>
                <a:effectLst/>
                <a:latin typeface="+mn-lt"/>
                <a:ea typeface="+mn-ea"/>
                <a:cs typeface="+mn-cs"/>
                <a:hlinkClick r:id="rId6" tooltip="User (system)"/>
              </a:rPr>
              <a:t>users</a:t>
            </a:r>
            <a:r>
              <a:rPr lang="en-US" sz="1200" b="0" i="0" kern="1200" dirty="0" smtClean="0">
                <a:solidFill>
                  <a:schemeClr val="tx1"/>
                </a:solidFill>
                <a:effectLst/>
                <a:latin typeface="+mn-lt"/>
                <a:ea typeface="+mn-ea"/>
                <a:cs typeface="+mn-cs"/>
              </a:rPr>
              <a:t>. In most cases, personas are synthesized from data collected from interviews with users. They are captured in 1–2-page descriptions that include behavior patterns, goals, skills, attitudes, and the environment, with a few fictional personal details to make the persona a realistic character. For each product, more than one persona is usually created, but one persona should always be the primary focus for the design.</a:t>
            </a:r>
          </a:p>
          <a:p>
            <a:endParaRPr lang="en-US" sz="120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tooltip="Alan Cooper"/>
              </a:rPr>
              <a:t>Alan Cooper</a:t>
            </a:r>
            <a:r>
              <a:rPr lang="en-US" sz="1200" b="0" i="0" kern="1200" dirty="0" smtClean="0">
                <a:solidFill>
                  <a:schemeClr val="tx1"/>
                </a:solidFill>
                <a:effectLst/>
                <a:latin typeface="+mn-lt"/>
                <a:ea typeface="+mn-ea"/>
                <a:cs typeface="+mn-cs"/>
              </a:rPr>
              <a:t>, a noted pioneer software developer, developed the concept of a </a:t>
            </a:r>
            <a:r>
              <a:rPr lang="en-US" sz="1200" b="0" i="1" kern="1200" dirty="0" smtClean="0">
                <a:solidFill>
                  <a:schemeClr val="tx1"/>
                </a:solidFill>
                <a:effectLst/>
                <a:latin typeface="+mn-lt"/>
                <a:ea typeface="+mn-ea"/>
                <a:cs typeface="+mn-cs"/>
              </a:rPr>
              <a:t>persona.</a:t>
            </a:r>
            <a:r>
              <a:rPr lang="en-US" sz="1200" b="0" i="0" kern="1200" dirty="0" smtClean="0">
                <a:solidFill>
                  <a:schemeClr val="tx1"/>
                </a:solidFill>
                <a:effectLst/>
                <a:latin typeface="+mn-lt"/>
                <a:ea typeface="+mn-ea"/>
                <a:cs typeface="+mn-cs"/>
              </a:rPr>
              <a:t> Beginning in 1983, he started using a prototype of what the persona would become using data from informal interviews with seven to eight users.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inmates are running the asylum, 2004, Alan Cooper</a:t>
            </a:r>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3</a:t>
            </a:fld>
            <a:endParaRPr lang="en-US"/>
          </a:p>
        </p:txBody>
      </p:sp>
    </p:spTree>
    <p:extLst>
      <p:ext uri="{BB962C8B-B14F-4D97-AF65-F5344CB8AC3E}">
        <p14:creationId xmlns:p14="http://schemas.microsoft.com/office/powerpoint/2010/main" val="73685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time consuming to tell the full story,</a:t>
            </a:r>
            <a:r>
              <a:rPr lang="en-US" baseline="0" dirty="0" smtClean="0"/>
              <a:t> see report for more details.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first part of the task is to create a working application that enacts at least partly the new Environmental and Planning Act, using data on cultural heritage, topography and land use data. In the ‘rapport </a:t>
            </a:r>
            <a:r>
              <a:rPr lang="en-US" sz="1200" kern="1200" dirty="0" err="1" smtClean="0">
                <a:solidFill>
                  <a:schemeClr val="tx1"/>
                </a:solidFill>
                <a:latin typeface="+mn-lt"/>
                <a:ea typeface="+mn-ea"/>
                <a:cs typeface="+mn-cs"/>
              </a:rPr>
              <a:t>informatiehuis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cultureel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erfgoed</a:t>
            </a:r>
            <a:r>
              <a:rPr lang="en-US" sz="1200" kern="1200" dirty="0" smtClean="0">
                <a:solidFill>
                  <a:schemeClr val="tx1"/>
                </a:solidFill>
                <a:latin typeface="+mn-lt"/>
                <a:ea typeface="+mn-ea"/>
                <a:cs typeface="+mn-cs"/>
              </a:rPr>
              <a:t>’ use cases are described. For this project we selected the use case of Victor (p.12), a volunteer who wants to protect the ‘</a:t>
            </a:r>
            <a:r>
              <a:rPr lang="en-US" sz="1200" kern="1200" dirty="0" err="1" smtClean="0">
                <a:solidFill>
                  <a:schemeClr val="tx1"/>
                </a:solidFill>
                <a:latin typeface="+mn-lt"/>
                <a:ea typeface="+mn-ea"/>
                <a:cs typeface="+mn-cs"/>
              </a:rPr>
              <a:t>veen-weide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landschap</a:t>
            </a:r>
            <a:r>
              <a:rPr lang="en-US" sz="1200" kern="1200" dirty="0" smtClean="0">
                <a:solidFill>
                  <a:schemeClr val="tx1"/>
                </a:solidFill>
                <a:latin typeface="+mn-lt"/>
                <a:ea typeface="+mn-ea"/>
                <a:cs typeface="+mn-cs"/>
              </a:rPr>
              <a:t>’ and historical farmhouses in his town from housing development.</a:t>
            </a:r>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4</a:t>
            </a:fld>
            <a:endParaRPr lang="en-US"/>
          </a:p>
        </p:txBody>
      </p:sp>
    </p:spTree>
    <p:extLst>
      <p:ext uri="{BB962C8B-B14F-4D97-AF65-F5344CB8AC3E}">
        <p14:creationId xmlns:p14="http://schemas.microsoft.com/office/powerpoint/2010/main" val="60962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world of difference:</a:t>
            </a:r>
            <a:endParaRPr lang="en-US" dirty="0" smtClean="0"/>
          </a:p>
          <a:p>
            <a:endParaRPr lang="en-US" dirty="0" smtClean="0"/>
          </a:p>
          <a:p>
            <a:r>
              <a:rPr lang="en-US" dirty="0" smtClean="0"/>
              <a:t>Left image (spatial):</a:t>
            </a:r>
            <a:r>
              <a:rPr lang="en-US" baseline="0" dirty="0" smtClean="0"/>
              <a:t> </a:t>
            </a:r>
            <a:r>
              <a:rPr lang="en-US" dirty="0" smtClean="0"/>
              <a:t>“</a:t>
            </a:r>
            <a:r>
              <a:rPr lang="en-US" dirty="0" err="1" smtClean="0"/>
              <a:t>Bestemmingsplannen</a:t>
            </a:r>
            <a:r>
              <a:rPr lang="en-US" dirty="0" smtClean="0"/>
              <a:t>” on the web are complicated. The</a:t>
            </a:r>
            <a:r>
              <a:rPr lang="en-US" baseline="0" dirty="0" smtClean="0"/>
              <a:t> viewer (</a:t>
            </a:r>
            <a:r>
              <a:rPr lang="en-US" baseline="0" dirty="0" err="1" smtClean="0"/>
              <a:t>ruimtelijkeplannen.nl</a:t>
            </a:r>
            <a:r>
              <a:rPr lang="en-US" baseline="0" dirty="0" smtClean="0"/>
              <a:t>) has a typical GIS user interface, requiring lots of GIS and content expertise, and (technical) skills. </a:t>
            </a:r>
          </a:p>
          <a:p>
            <a:endParaRPr lang="en-US" baseline="0" dirty="0" smtClean="0"/>
          </a:p>
          <a:p>
            <a:r>
              <a:rPr lang="en-US" baseline="0" dirty="0" smtClean="0"/>
              <a:t>Right image (pragmatic): First results of Bob, building something with Leaflet (de-facto standard) and </a:t>
            </a:r>
            <a:r>
              <a:rPr lang="en-US" baseline="0" dirty="0" err="1" smtClean="0"/>
              <a:t>Mapbox</a:t>
            </a:r>
            <a:r>
              <a:rPr lang="en-US" baseline="0" dirty="0" smtClean="0"/>
              <a:t> with </a:t>
            </a:r>
            <a:r>
              <a:rPr lang="en-US" baseline="0" dirty="0" err="1" smtClean="0"/>
              <a:t>OpenStreetMap</a:t>
            </a:r>
            <a:r>
              <a:rPr lang="en-US" baseline="0" dirty="0" smtClean="0"/>
              <a:t> data.</a:t>
            </a:r>
          </a:p>
          <a:p>
            <a:endParaRPr lang="en-US" baseline="0" dirty="0" smtClean="0"/>
          </a:p>
          <a:p>
            <a:r>
              <a:rPr lang="en-US" baseline="0" dirty="0" smtClean="0"/>
              <a:t>---</a:t>
            </a:r>
          </a:p>
          <a:p>
            <a:endParaRPr lang="en-US" baseline="0" dirty="0" smtClean="0"/>
          </a:p>
          <a:p>
            <a:r>
              <a:rPr lang="en-US" sz="1200" kern="1200" dirty="0" smtClean="0">
                <a:solidFill>
                  <a:schemeClr val="tx1"/>
                </a:solidFill>
                <a:latin typeface="+mn-lt"/>
                <a:ea typeface="+mn-ea"/>
                <a:cs typeface="+mn-cs"/>
              </a:rPr>
              <a:t>Looking for inspiration Bob fires up his </a:t>
            </a:r>
            <a:r>
              <a:rPr lang="en-US" sz="1200" kern="1200" dirty="0" err="1" smtClean="0">
                <a:solidFill>
                  <a:schemeClr val="tx1"/>
                </a:solidFill>
                <a:latin typeface="+mn-lt"/>
                <a:ea typeface="+mn-ea"/>
                <a:cs typeface="+mn-cs"/>
              </a:rPr>
              <a:t>favourite</a:t>
            </a:r>
            <a:r>
              <a:rPr lang="en-US" sz="1200" kern="1200" dirty="0" smtClean="0">
                <a:solidFill>
                  <a:schemeClr val="tx1"/>
                </a:solidFill>
                <a:latin typeface="+mn-lt"/>
                <a:ea typeface="+mn-ea"/>
                <a:cs typeface="+mn-cs"/>
              </a:rPr>
              <a:t> browser, Firefox, and searches for ‘</a:t>
            </a:r>
            <a:r>
              <a:rPr lang="en-US" sz="1200" kern="1200" dirty="0" err="1" smtClean="0">
                <a:solidFill>
                  <a:schemeClr val="tx1"/>
                </a:solidFill>
                <a:latin typeface="+mn-lt"/>
                <a:ea typeface="+mn-ea"/>
                <a:cs typeface="+mn-cs"/>
              </a:rPr>
              <a:t>kaart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Valkenswaard</a:t>
            </a:r>
            <a:r>
              <a:rPr lang="en-US" sz="1200" kern="1200" dirty="0" smtClean="0">
                <a:solidFill>
                  <a:schemeClr val="tx1"/>
                </a:solidFill>
                <a:latin typeface="+mn-lt"/>
                <a:ea typeface="+mn-ea"/>
                <a:cs typeface="+mn-cs"/>
              </a:rPr>
              <a:t>’. Top of the list he sees a Google Maps map of </a:t>
            </a:r>
            <a:r>
              <a:rPr lang="en-US" sz="1200" kern="1200" dirty="0" err="1" smtClean="0">
                <a:solidFill>
                  <a:schemeClr val="tx1"/>
                </a:solidFill>
                <a:latin typeface="+mn-lt"/>
                <a:ea typeface="+mn-ea"/>
                <a:cs typeface="+mn-cs"/>
              </a:rPr>
              <a:t>Valkenswaard</a:t>
            </a:r>
            <a:r>
              <a:rPr lang="en-US" sz="1200" kern="1200" dirty="0" smtClean="0">
                <a:solidFill>
                  <a:schemeClr val="tx1"/>
                </a:solidFill>
                <a:latin typeface="+mn-lt"/>
                <a:ea typeface="+mn-ea"/>
                <a:cs typeface="+mn-cs"/>
              </a:rPr>
              <a:t>, which is promising. Next he searches for ‘</a:t>
            </a:r>
            <a:r>
              <a:rPr lang="en-US" sz="1200" kern="1200" dirty="0" err="1" smtClean="0">
                <a:solidFill>
                  <a:schemeClr val="tx1"/>
                </a:solidFill>
                <a:latin typeface="+mn-lt"/>
                <a:ea typeface="+mn-ea"/>
                <a:cs typeface="+mn-cs"/>
              </a:rPr>
              <a:t>bouwplannen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Valkenswaard</a:t>
            </a:r>
            <a:r>
              <a:rPr lang="en-US" sz="1200" kern="1200" dirty="0" smtClean="0">
                <a:solidFill>
                  <a:schemeClr val="tx1"/>
                </a:solidFill>
                <a:latin typeface="+mn-lt"/>
                <a:ea typeface="+mn-ea"/>
                <a:cs typeface="+mn-cs"/>
              </a:rPr>
              <a:t>’. Now he has to scroll a little further in the results where he finds the website </a:t>
            </a:r>
            <a:r>
              <a:rPr lang="en-US" sz="1200" kern="1200" dirty="0" smtClean="0">
                <a:solidFill>
                  <a:schemeClr val="tx1"/>
                </a:solidFill>
                <a:latin typeface="+mn-lt"/>
                <a:ea typeface="+mn-ea"/>
                <a:cs typeface="+mn-cs"/>
                <a:hlinkClick r:id="rId3"/>
              </a:rPr>
              <a:t>www.ruimtelijkeplannenvalkenswaard.nl, which contains a link to the website: </a:t>
            </a:r>
            <a:r>
              <a:rPr lang="en-US" sz="1200" kern="1200" dirty="0" smtClean="0">
                <a:solidFill>
                  <a:schemeClr val="tx1"/>
                </a:solidFill>
                <a:latin typeface="+mn-lt"/>
                <a:ea typeface="+mn-ea"/>
                <a:cs typeface="+mn-cs"/>
                <a:hlinkClick r:id="rId4"/>
              </a:rPr>
              <a:t>http://www.ruimtelijkeplannen.nl/web-roo/roo/bestemmingsplannen?woonplaats=Valkenswaard</a:t>
            </a:r>
            <a:r>
              <a:rPr lang="en-US" sz="1200" b="1" u="sng" kern="1200" dirty="0" smtClean="0">
                <a:solidFill>
                  <a:schemeClr val="tx1"/>
                </a:solidFill>
                <a:latin typeface="+mn-lt"/>
                <a:ea typeface="+mn-ea"/>
                <a:cs typeface="+mn-cs"/>
                <a:hlinkClick r:id="rId4"/>
              </a:rPr>
              <a:t>.</a:t>
            </a:r>
          </a:p>
          <a:p>
            <a:endParaRPr lang="en-US" sz="1200" b="1" u="sng" kern="1200" dirty="0" smtClean="0">
              <a:solidFill>
                <a:schemeClr val="tx1"/>
              </a:solidFill>
              <a:latin typeface="+mn-lt"/>
              <a:ea typeface="+mn-ea"/>
              <a:cs typeface="+mn-cs"/>
            </a:endParaRPr>
          </a:p>
          <a:p>
            <a:r>
              <a:rPr lang="en-US" sz="1200" b="0" u="sng" kern="1200" dirty="0" smtClean="0">
                <a:solidFill>
                  <a:schemeClr val="tx1"/>
                </a:solidFill>
                <a:latin typeface="+mn-lt"/>
                <a:ea typeface="+mn-ea"/>
                <a:cs typeface="+mn-cs"/>
              </a:rPr>
              <a:t>Bob is impressed by this website and how much information is available through. However he also finds it overwhelming and thinks it targets more expert users than he and Victor are.</a:t>
            </a:r>
            <a:endParaRPr lang="en-US" baseline="0" dirty="0" smtClean="0"/>
          </a:p>
          <a:p>
            <a:endParaRPr lang="en-US" baseline="0" dirty="0" smtClean="0"/>
          </a:p>
          <a:p>
            <a:r>
              <a:rPr lang="en-US" sz="1200" kern="1200" dirty="0" smtClean="0">
                <a:solidFill>
                  <a:schemeClr val="tx1"/>
                </a:solidFill>
                <a:latin typeface="+mn-lt"/>
                <a:ea typeface="+mn-ea"/>
                <a:cs typeface="+mn-cs"/>
              </a:rPr>
              <a:t>By now Bob is fascinated by the idea of displaying government data as simple as possible on a map. His next step is to visit </a:t>
            </a:r>
            <a:r>
              <a:rPr lang="en-US" sz="1200" kern="1200" dirty="0" smtClean="0">
                <a:solidFill>
                  <a:schemeClr val="tx1"/>
                </a:solidFill>
                <a:latin typeface="+mn-lt"/>
                <a:ea typeface="+mn-ea"/>
                <a:cs typeface="+mn-cs"/>
                <a:hlinkClick r:id="rId5"/>
              </a:rPr>
              <a:t>data.overheid.nl to see what is available there. He soon finds out that for spatial (geo) data they refer to another website, </a:t>
            </a:r>
            <a:r>
              <a:rPr lang="en-US" sz="1200" kern="1200" dirty="0" smtClean="0">
                <a:solidFill>
                  <a:schemeClr val="tx1"/>
                </a:solidFill>
                <a:latin typeface="+mn-lt"/>
                <a:ea typeface="+mn-ea"/>
                <a:cs typeface="+mn-cs"/>
                <a:hlinkClick r:id="rId6"/>
              </a:rPr>
              <a:t>www.nationaalgeoregister.nl/. ‘This sure looks promising’ he thinks to himself. Plenty of interesting geo-data and they even have a tab on the webpage ‘for developers’. Here he reads about WMS, WFS, Leaflet, OpenLayers, and so on, which all seems rather complicated. Going back and reading the ‘About NGR’ web page it becomes clear to Bob that they target Geo-ICT specialists, among others, that want to build a website or application that uses geo-information. He thinks he can get it to work with some study of all these geo standards but still has hopes there is a much easier way with quicker results. Although he has been putting quite some spare time into it already.</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Bob decides to use </a:t>
            </a:r>
            <a:r>
              <a:rPr lang="en-US" sz="1200" kern="1200" dirty="0" err="1" smtClean="0">
                <a:solidFill>
                  <a:schemeClr val="tx1"/>
                </a:solidFill>
                <a:latin typeface="+mn-lt"/>
                <a:ea typeface="+mn-ea"/>
                <a:cs typeface="+mn-cs"/>
              </a:rPr>
              <a:t>Netbeans</a:t>
            </a:r>
            <a:r>
              <a:rPr lang="en-US" sz="1200" kern="1200" dirty="0" smtClean="0">
                <a:solidFill>
                  <a:schemeClr val="tx1"/>
                </a:solidFill>
                <a:latin typeface="+mn-lt"/>
                <a:ea typeface="+mn-ea"/>
                <a:cs typeface="+mn-cs"/>
              </a:rPr>
              <a:t> as IDE for building the application, and to set it up as a </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 project. He also plans to use the Leaflet and D3 </a:t>
            </a:r>
            <a:r>
              <a:rPr lang="en-US" sz="1200" kern="1200" dirty="0" err="1" smtClean="0">
                <a:solidFill>
                  <a:schemeClr val="tx1"/>
                </a:solidFill>
                <a:latin typeface="+mn-lt"/>
                <a:ea typeface="+mn-ea"/>
                <a:cs typeface="+mn-cs"/>
              </a:rPr>
              <a:t>Javascript</a:t>
            </a:r>
            <a:r>
              <a:rPr lang="en-US" sz="1200" kern="1200" dirty="0" smtClean="0">
                <a:solidFill>
                  <a:schemeClr val="tx1"/>
                </a:solidFill>
                <a:latin typeface="+mn-lt"/>
                <a:ea typeface="+mn-ea"/>
                <a:cs typeface="+mn-cs"/>
              </a:rPr>
              <a:t> libraries for working with geo-information.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start following the Quick Getting Started webpage.  For this tutorial he needs a </a:t>
            </a:r>
            <a:r>
              <a:rPr lang="en-US" sz="1200" kern="1200" dirty="0" err="1" smtClean="0">
                <a:solidFill>
                  <a:schemeClr val="tx1"/>
                </a:solidFill>
                <a:latin typeface="+mn-lt"/>
                <a:ea typeface="+mn-ea"/>
                <a:cs typeface="+mn-cs"/>
              </a:rPr>
              <a:t>Mapbox</a:t>
            </a:r>
            <a:r>
              <a:rPr lang="en-US" sz="1200" kern="1200" dirty="0" smtClean="0">
                <a:solidFill>
                  <a:schemeClr val="tx1"/>
                </a:solidFill>
                <a:latin typeface="+mn-lt"/>
                <a:ea typeface="+mn-ea"/>
                <a:cs typeface="+mn-cs"/>
              </a:rPr>
              <a:t> API key, which is free, so he creates one (making a mental note to look into </a:t>
            </a:r>
            <a:r>
              <a:rPr lang="en-US" sz="1200" kern="1200" dirty="0" err="1" smtClean="0">
                <a:solidFill>
                  <a:schemeClr val="tx1"/>
                </a:solidFill>
                <a:latin typeface="+mn-lt"/>
                <a:ea typeface="+mn-ea"/>
                <a:cs typeface="+mn-cs"/>
              </a:rPr>
              <a:t>Mapbox</a:t>
            </a:r>
            <a:r>
              <a:rPr lang="en-US" sz="1200" kern="1200" dirty="0" smtClean="0">
                <a:solidFill>
                  <a:schemeClr val="tx1"/>
                </a:solidFill>
                <a:latin typeface="+mn-lt"/>
                <a:ea typeface="+mn-ea"/>
                <a:cs typeface="+mn-cs"/>
              </a:rPr>
              <a:t> later). It takes some tinkering but pretty soon Bob has the first result, a (Open Street) map of </a:t>
            </a:r>
            <a:r>
              <a:rPr lang="en-US" sz="1200" kern="1200" dirty="0" err="1" smtClean="0">
                <a:solidFill>
                  <a:schemeClr val="tx1"/>
                </a:solidFill>
                <a:latin typeface="+mn-lt"/>
                <a:ea typeface="+mn-ea"/>
                <a:cs typeface="+mn-cs"/>
              </a:rPr>
              <a:t>Valkenswaard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5</a:t>
            </a:fld>
            <a:endParaRPr lang="en-US"/>
          </a:p>
        </p:txBody>
      </p:sp>
    </p:spTree>
    <p:extLst>
      <p:ext uri="{BB962C8B-B14F-4D97-AF65-F5344CB8AC3E}">
        <p14:creationId xmlns:p14="http://schemas.microsoft.com/office/powerpoint/2010/main" val="16810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Bob will</a:t>
            </a:r>
            <a:r>
              <a:rPr lang="en-US" sz="1200" kern="1200" baseline="0" dirty="0" smtClean="0">
                <a:solidFill>
                  <a:schemeClr val="tx1"/>
                </a:solidFill>
                <a:effectLst/>
                <a:latin typeface="+mn-lt"/>
                <a:ea typeface="+mn-ea"/>
                <a:cs typeface="+mn-cs"/>
              </a:rPr>
              <a:t> have</a:t>
            </a:r>
            <a:r>
              <a:rPr lang="en-US" sz="1200" kern="1200" dirty="0" smtClean="0">
                <a:solidFill>
                  <a:schemeClr val="tx1"/>
                </a:solidFill>
                <a:effectLst/>
                <a:latin typeface="+mn-lt"/>
                <a:ea typeface="+mn-ea"/>
                <a:cs typeface="+mn-cs"/>
              </a:rPr>
              <a:t> to deal with: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Supply and Demand of </a:t>
            </a:r>
            <a:r>
              <a:rPr lang="en-US" sz="1200" kern="1200" dirty="0" err="1" smtClean="0">
                <a:solidFill>
                  <a:schemeClr val="tx1"/>
                </a:solidFill>
                <a:effectLst/>
                <a:latin typeface="+mn-lt"/>
                <a:ea typeface="+mn-ea"/>
                <a:cs typeface="+mn-cs"/>
              </a:rPr>
              <a:t>Geodata</a:t>
            </a:r>
            <a:r>
              <a:rPr lang="en-US" sz="1200" kern="1200" dirty="0" smtClean="0">
                <a:solidFill>
                  <a:schemeClr val="tx1"/>
                </a:solidFill>
                <a:effectLst/>
                <a:latin typeface="+mn-lt"/>
                <a:ea typeface="+mn-ea"/>
                <a:cs typeface="+mn-cs"/>
              </a:rPr>
              <a:t> on the Web</a:t>
            </a:r>
          </a:p>
          <a:p>
            <a:pPr lvl="1"/>
            <a:r>
              <a:rPr lang="en-US" sz="1200" kern="1200" dirty="0" smtClean="0">
                <a:solidFill>
                  <a:schemeClr val="tx1"/>
                </a:solidFill>
                <a:effectLst/>
                <a:latin typeface="+mn-lt"/>
                <a:ea typeface="+mn-ea"/>
                <a:cs typeface="+mn-cs"/>
              </a:rPr>
              <a:t>Traditional - GIS professional </a:t>
            </a:r>
            <a:r>
              <a:rPr lang="en-US" sz="1200" kern="1200" dirty="0" err="1" smtClean="0">
                <a:solidFill>
                  <a:schemeClr val="tx1"/>
                </a:solidFill>
                <a:effectLst/>
                <a:latin typeface="+mn-lt"/>
                <a:ea typeface="+mn-ea"/>
                <a:cs typeface="+mn-cs"/>
              </a:rPr>
              <a:t>focussed</a:t>
            </a:r>
            <a:r>
              <a:rPr lang="en-US" sz="1200" kern="1200" dirty="0" smtClean="0">
                <a:solidFill>
                  <a:schemeClr val="tx1"/>
                </a:solidFill>
                <a:effectLst/>
                <a:latin typeface="+mn-lt"/>
                <a:ea typeface="+mn-ea"/>
                <a:cs typeface="+mn-cs"/>
              </a:rPr>
              <a:t>, OGC and W3C standards (HTTP, W*S, GML, XML)</a:t>
            </a:r>
          </a:p>
          <a:p>
            <a:pPr lvl="1"/>
            <a:r>
              <a:rPr lang="en-US" sz="1200" kern="1200" dirty="0" smtClean="0">
                <a:solidFill>
                  <a:schemeClr val="tx1"/>
                </a:solidFill>
                <a:effectLst/>
                <a:latin typeface="+mn-lt"/>
                <a:ea typeface="+mn-ea"/>
                <a:cs typeface="+mn-cs"/>
              </a:rPr>
              <a:t>Semantic - W3C standards (HTTP, RDF, SPARQL), Linked Data</a:t>
            </a:r>
          </a:p>
          <a:p>
            <a:pPr lvl="1"/>
            <a:r>
              <a:rPr lang="en-US" sz="1200" kern="1200" dirty="0" smtClean="0">
                <a:solidFill>
                  <a:schemeClr val="tx1"/>
                </a:solidFill>
                <a:effectLst/>
                <a:latin typeface="+mn-lt"/>
                <a:ea typeface="+mn-ea"/>
                <a:cs typeface="+mn-cs"/>
              </a:rPr>
              <a:t>--- [DIVIDE]---</a:t>
            </a:r>
          </a:p>
          <a:p>
            <a:pPr lvl="1"/>
            <a:r>
              <a:rPr lang="en-US" sz="1200" kern="1200" dirty="0" smtClean="0">
                <a:solidFill>
                  <a:schemeClr val="tx1"/>
                </a:solidFill>
                <a:effectLst/>
                <a:latin typeface="+mn-lt"/>
                <a:ea typeface="+mn-ea"/>
                <a:cs typeface="+mn-cs"/>
              </a:rPr>
              <a:t>Pragmatic - W3C standards (HTTP, HTML, REST, JSON) </a:t>
            </a:r>
          </a:p>
          <a:p>
            <a:pPr lvl="2"/>
            <a:r>
              <a:rPr lang="en-US" sz="1200" kern="1200" dirty="0" smtClean="0">
                <a:solidFill>
                  <a:schemeClr val="tx1"/>
                </a:solidFill>
                <a:effectLst/>
                <a:latin typeface="+mn-lt"/>
                <a:ea typeface="+mn-ea"/>
                <a:cs typeface="+mn-cs"/>
              </a:rPr>
              <a:t>Lower the GIS and Semantic entry level</a:t>
            </a:r>
          </a:p>
          <a:p>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6</a:t>
            </a:fld>
            <a:endParaRPr lang="en-US"/>
          </a:p>
        </p:txBody>
      </p:sp>
    </p:spTree>
    <p:extLst>
      <p:ext uri="{BB962C8B-B14F-4D97-AF65-F5344CB8AC3E}">
        <p14:creationId xmlns:p14="http://schemas.microsoft.com/office/powerpoint/2010/main" val="3785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Bob decides to now have a look at this PDOK data he came across while exploring the options. He tries </a:t>
            </a:r>
            <a:r>
              <a:rPr lang="en-US" sz="1200" kern="1200" dirty="0" smtClean="0">
                <a:solidFill>
                  <a:schemeClr val="tx1"/>
                </a:solidFill>
                <a:latin typeface="+mn-lt"/>
                <a:ea typeface="+mn-ea"/>
                <a:cs typeface="+mn-cs"/>
                <a:hlinkClick r:id="rId3"/>
              </a:rPr>
              <a:t>developer.pdok.nl but no such website exists. Searching for ‘developer’ on the </a:t>
            </a:r>
            <a:r>
              <a:rPr lang="en-US" sz="1200" kern="1200" dirty="0" smtClean="0">
                <a:solidFill>
                  <a:schemeClr val="tx1"/>
                </a:solidFill>
                <a:latin typeface="+mn-lt"/>
                <a:ea typeface="+mn-ea"/>
                <a:cs typeface="+mn-cs"/>
                <a:hlinkClick r:id="rId4"/>
              </a:rPr>
              <a:t>www.pdok.nl website also finds nothing. He starts browsing the website and notices something about data services in the product section. It says that data services can be used by copying and pasting an URL, which sounds easy enough! However unfortunately none of these URLs match what Leaflet expects. They are all WMS, WFS, WMTS, WCS, etc. So looks like he needs a way to use those with Leaflet. Fortunately on the Leaflet website he finds a whole explanation about how to use WMS in Leaflet.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Seems that to figure out which ‘layers’ are available in a WMS data service he needs to use another application called QGIS, so he sets out to install it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QGIS 2.14.3 installed Bob is slowly starting to feel lost in all the GIS terminology. He manages to set up a connection to the TOP10NL WMS, which looks interesting, but QGIS shows that there are things in it called ‘</a:t>
            </a:r>
            <a:r>
              <a:rPr lang="en-US" sz="1200" kern="1200" dirty="0" err="1" smtClean="0">
                <a:solidFill>
                  <a:schemeClr val="tx1"/>
                </a:solidFill>
                <a:latin typeface="+mn-lt"/>
                <a:ea typeface="+mn-ea"/>
                <a:cs typeface="+mn-cs"/>
              </a:rPr>
              <a:t>functioneelgebied_vlak_label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inrichtingselement_lijn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terrein_vlak</a:t>
            </a:r>
            <a:r>
              <a:rPr lang="en-US" sz="1200" kern="1200" dirty="0" smtClean="0">
                <a:solidFill>
                  <a:schemeClr val="tx1"/>
                </a:solidFill>
                <a:latin typeface="+mn-lt"/>
                <a:ea typeface="+mn-ea"/>
                <a:cs typeface="+mn-cs"/>
              </a:rPr>
              <a:t>’, and so on. While Bob is looking for a simple map. He tries opening ‘</a:t>
            </a:r>
            <a:r>
              <a:rPr lang="en-US" sz="1200" kern="1200" dirty="0" err="1" smtClean="0">
                <a:solidFill>
                  <a:schemeClr val="tx1"/>
                </a:solidFill>
                <a:latin typeface="+mn-lt"/>
                <a:ea typeface="+mn-ea"/>
                <a:cs typeface="+mn-cs"/>
              </a:rPr>
              <a:t>terrein_vlak</a:t>
            </a:r>
            <a:r>
              <a:rPr lang="en-US" sz="1200" kern="1200" dirty="0" smtClean="0">
                <a:solidFill>
                  <a:schemeClr val="tx1"/>
                </a:solidFill>
                <a:latin typeface="+mn-lt"/>
                <a:ea typeface="+mn-ea"/>
                <a:cs typeface="+mn-cs"/>
              </a:rPr>
              <a:t>’, but QGIS runs into network problems and crashes, leaving Bob feeling disappointed.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next day Bob decides to have another look at the PDOK website thinking that maybe there are other options. But the only thing that comes close that what he wants is the ‘PDOK </a:t>
            </a:r>
            <a:r>
              <a:rPr lang="en-US" sz="1200" kern="1200" dirty="0" err="1" smtClean="0">
                <a:solidFill>
                  <a:schemeClr val="tx1"/>
                </a:solidFill>
                <a:latin typeface="+mn-lt"/>
                <a:ea typeface="+mn-ea"/>
                <a:cs typeface="+mn-cs"/>
              </a:rPr>
              <a:t>Kaart</a:t>
            </a:r>
            <a:r>
              <a:rPr lang="en-US" sz="1200" kern="1200" dirty="0" smtClean="0">
                <a:solidFill>
                  <a:schemeClr val="tx1"/>
                </a:solidFill>
                <a:latin typeface="+mn-lt"/>
                <a:ea typeface="+mn-ea"/>
                <a:cs typeface="+mn-cs"/>
              </a:rPr>
              <a:t>’. The possible ways to use it do not really appeal to Bob (as a web developer he likes his freedom of choice). However there is also a link to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hlinkClick r:id="rId5"/>
              </a:rPr>
              <a:t>https://github.com/search?q=pdok) where he finds some source code from another developer that uses PDOK with Leaflet. Exactly what he was looking for! Some more coding to do to update his app …</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8</a:t>
            </a:fld>
            <a:endParaRPr lang="en-US"/>
          </a:p>
        </p:txBody>
      </p:sp>
    </p:spTree>
    <p:extLst>
      <p:ext uri="{BB962C8B-B14F-4D97-AF65-F5344CB8AC3E}">
        <p14:creationId xmlns:p14="http://schemas.microsoft.com/office/powerpoint/2010/main" val="147018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 heads over to the website and is welcomed by a list of available datasets, of which he </a:t>
            </a:r>
            <a:r>
              <a:rPr lang="en-US" sz="1200" kern="1200" dirty="0" err="1" smtClean="0">
                <a:solidFill>
                  <a:schemeClr val="tx1"/>
                </a:solidFill>
                <a:latin typeface="+mn-lt"/>
                <a:ea typeface="+mn-ea"/>
                <a:cs typeface="+mn-cs"/>
              </a:rPr>
              <a:t>recognises</a:t>
            </a:r>
            <a:r>
              <a:rPr lang="en-US" sz="1200" kern="1200" dirty="0" smtClean="0">
                <a:solidFill>
                  <a:schemeClr val="tx1"/>
                </a:solidFill>
                <a:latin typeface="+mn-lt"/>
                <a:ea typeface="+mn-ea"/>
                <a:cs typeface="+mn-cs"/>
              </a:rPr>
              <a:t> BGT. But there also appears to be data about monuments that might be useful. The website mentions a triple store and SPARQL, there is a webpage with short documentation on URLs and parameters that can be used to search and retrieve data. And a lot of new acronyms (such as RDF, N-Quads, and N-Triples) that sound vaguely familiar to Bob. He puts them on a list to study later. For now he is most interested on the Geo webpage of the site that displays a background map and can be </a:t>
            </a:r>
            <a:r>
              <a:rPr lang="en-US" sz="1200" kern="1200" dirty="0" err="1" smtClean="0">
                <a:solidFill>
                  <a:schemeClr val="tx1"/>
                </a:solidFill>
                <a:latin typeface="+mn-lt"/>
                <a:ea typeface="+mn-ea"/>
                <a:cs typeface="+mn-cs"/>
              </a:rPr>
              <a:t>overlayed</a:t>
            </a:r>
            <a:r>
              <a:rPr lang="en-US" sz="1200" kern="1200" dirty="0" smtClean="0">
                <a:solidFill>
                  <a:schemeClr val="tx1"/>
                </a:solidFill>
                <a:latin typeface="+mn-lt"/>
                <a:ea typeface="+mn-ea"/>
                <a:cs typeface="+mn-cs"/>
              </a:rPr>
              <a:t> with markers, for example for monuments.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no examples (yet) in the documentation so Bob looks at the source code for the geo webpage and from it extracts the JavaScript code he needs and the IDs of the graphs (datasets) that are available. To be able to use it he needs the JQuery software library (</a:t>
            </a:r>
            <a:r>
              <a:rPr lang="en-US" sz="1200" kern="1200" dirty="0" smtClean="0">
                <a:solidFill>
                  <a:schemeClr val="tx1"/>
                </a:solidFill>
                <a:latin typeface="+mn-lt"/>
                <a:ea typeface="+mn-ea"/>
                <a:cs typeface="+mn-cs"/>
                <a:hlinkClick r:id="rId3"/>
              </a:rPr>
              <a:t>http://jquery.com, v.3.1.0) so he adds it to his project. After some tinkering and solving of CORS (HTTP access control for cross-origin resource sharing) problems he pretty soon has markers for monuments on his map.</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9</a:t>
            </a:fld>
            <a:endParaRPr lang="en-US"/>
          </a:p>
        </p:txBody>
      </p:sp>
    </p:spTree>
    <p:extLst>
      <p:ext uri="{BB962C8B-B14F-4D97-AF65-F5344CB8AC3E}">
        <p14:creationId xmlns:p14="http://schemas.microsoft.com/office/powerpoint/2010/main" val="203798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latin typeface="+mn-lt"/>
                <a:ea typeface="+mn-ea"/>
                <a:cs typeface="+mn-cs"/>
              </a:rPr>
              <a:t>A spatial data publication platform is an online platform which enables different users to publish, view or edit spatial data. To make the platform successful and widely supported, the platform must meet user’s needs and be adapted to user’s expertise and tasks.</a:t>
            </a:r>
            <a:endParaRPr lang="en-US" sz="1200" i="0" kern="1200" dirty="0" smtClean="0">
              <a:solidFill>
                <a:schemeClr val="tx1"/>
              </a:solidFill>
              <a:latin typeface="+mn-lt"/>
              <a:ea typeface="+mn-ea"/>
              <a:cs typeface="+mn-cs"/>
            </a:endParaRPr>
          </a:p>
          <a:p>
            <a:endParaRPr lang="en-US" sz="120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Lesson 1A: Make sure the needle can be found in the haystack</a:t>
            </a:r>
          </a:p>
          <a:p>
            <a:r>
              <a:rPr lang="en-US" sz="1200" b="0" i="0" kern="1200" dirty="0" smtClean="0">
                <a:solidFill>
                  <a:schemeClr val="tx1"/>
                </a:solidFill>
                <a:latin typeface="+mn-lt"/>
                <a:ea typeface="+mn-ea"/>
                <a:cs typeface="+mn-cs"/>
              </a:rPr>
              <a:t>Lesson 1B: Keep it simple</a:t>
            </a:r>
          </a:p>
          <a:p>
            <a:r>
              <a:rPr lang="en-US" sz="1200" b="0" i="0" kern="1200" dirty="0" smtClean="0">
                <a:solidFill>
                  <a:schemeClr val="tx1"/>
                </a:solidFill>
                <a:latin typeface="+mn-lt"/>
                <a:ea typeface="+mn-ea"/>
                <a:cs typeface="+mn-cs"/>
              </a:rPr>
              <a:t>Lesson 1C: Think carefully about who is allowed to do what</a:t>
            </a:r>
          </a:p>
          <a:p>
            <a:r>
              <a:rPr lang="en-US" sz="1200" b="0" i="0" kern="1200" dirty="0" smtClean="0">
                <a:solidFill>
                  <a:schemeClr val="tx1"/>
                </a:solidFill>
                <a:latin typeface="+mn-lt"/>
                <a:ea typeface="+mn-ea"/>
                <a:cs typeface="+mn-cs"/>
              </a:rPr>
              <a:t>Lesson 1D: Each speaks it own language and lives in his own world</a:t>
            </a:r>
            <a:endParaRPr lang="en-US" sz="1200" b="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Evaluation</a:t>
            </a:r>
          </a:p>
          <a:p>
            <a:r>
              <a:rPr lang="en-US" sz="1200" b="0" kern="1200" dirty="0" smtClean="0">
                <a:solidFill>
                  <a:schemeClr val="tx1"/>
                </a:solidFill>
                <a:latin typeface="+mn-lt"/>
                <a:ea typeface="+mn-ea"/>
                <a:cs typeface="+mn-cs"/>
              </a:rPr>
              <a:t>From the perspective of a web developer with no practical experience in usage geo-information all these lessons are very valuable and would certainly help. As remarked before, the spatial data publication platform needs to have an entrance tailored to the targeted audience. (Web) developers are not Geo-Information specialists, and also no Data Scientists or Linked Data experts. They will come to the platform with a different purpose in mind and looking for something that helps them solve a problem and quickly and easily as possible. Time is money, most likely. Possibly there are other alternatives, e.g. if it is too difficult just use Google Maps instead. “Free” data, or a free tier of a data service for development also helps.</a:t>
            </a:r>
            <a:endParaRPr lang="en-US" dirty="0"/>
          </a:p>
        </p:txBody>
      </p:sp>
      <p:sp>
        <p:nvSpPr>
          <p:cNvPr id="4" name="Slide Number Placeholder 3"/>
          <p:cNvSpPr>
            <a:spLocks noGrp="1"/>
          </p:cNvSpPr>
          <p:nvPr>
            <p:ph type="sldNum" sz="quarter" idx="10"/>
          </p:nvPr>
        </p:nvSpPr>
        <p:spPr/>
        <p:txBody>
          <a:bodyPr/>
          <a:lstStyle/>
          <a:p>
            <a:fld id="{5ED7AEE4-2AFA-064D-833A-185F1A620C87}" type="slidenum">
              <a:rPr lang="en-US" smtClean="0"/>
              <a:t>11</a:t>
            </a:fld>
            <a:endParaRPr lang="en-US"/>
          </a:p>
        </p:txBody>
      </p:sp>
    </p:spTree>
    <p:extLst>
      <p:ext uri="{BB962C8B-B14F-4D97-AF65-F5344CB8AC3E}">
        <p14:creationId xmlns:p14="http://schemas.microsoft.com/office/powerpoint/2010/main" val="68750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2" name="Titel 1"/>
          <p:cNvSpPr>
            <a:spLocks noGrp="1"/>
          </p:cNvSpPr>
          <p:nvPr>
            <p:ph type="title"/>
          </p:nvPr>
        </p:nvSpPr>
        <p:spPr>
          <a:xfrm>
            <a:off x="491643" y="230188"/>
            <a:ext cx="8442796" cy="839787"/>
          </a:xfrm>
        </p:spPr>
        <p:txBody>
          <a:bodyPr/>
          <a:lstStyle/>
          <a:p>
            <a:r>
              <a:rPr lang="nl-NL" dirty="0" smtClean="0"/>
              <a:t>Klik om de stijl te bewerken</a:t>
            </a:r>
            <a:endParaRPr lang="nl-NL" dirty="0"/>
          </a:p>
        </p:txBody>
      </p:sp>
      <p:sp>
        <p:nvSpPr>
          <p:cNvPr id="3"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6" name="Tijdelijke aanduiding voor afbeelding 24"/>
          <p:cNvSpPr>
            <a:spLocks noGrp="1" noChangeAspect="1"/>
          </p:cNvSpPr>
          <p:nvPr>
            <p:ph type="pic" sz="quarter" idx="19"/>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7" name="Tijdelijke aanduiding voor afbeelding 24"/>
          <p:cNvSpPr>
            <a:spLocks noGrp="1" noChangeAspect="1"/>
          </p:cNvSpPr>
          <p:nvPr>
            <p:ph type="pic" sz="quarter" idx="16"/>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4" name="Tijdelijke aanduiding voor tekst 4"/>
          <p:cNvSpPr>
            <a:spLocks noGrp="1"/>
          </p:cNvSpPr>
          <p:nvPr>
            <p:ph type="body" sz="quarter" idx="17"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srgbClr val="FFFFFF"/>
                </a:solidFill>
                <a:effectLst/>
                <a:uLnTx/>
                <a:uFillTx/>
              </a:rPr>
              <a:t>Ondertitel</a:t>
            </a:r>
          </a:p>
        </p:txBody>
      </p:sp>
      <p:sp>
        <p:nvSpPr>
          <p:cNvPr id="5" name="Tijdelijke aanduiding voor tekst 4"/>
          <p:cNvSpPr>
            <a:spLocks noGrp="1"/>
          </p:cNvSpPr>
          <p:nvPr>
            <p:ph type="body" sz="quarter" idx="18" hasCustomPrompt="1"/>
          </p:nvPr>
        </p:nvSpPr>
        <p:spPr bwMode="auto">
          <a:xfrm>
            <a:off x="478633"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srgbClr val="FFFFFF"/>
                </a:solidFill>
                <a:effectLst/>
                <a:uLnTx/>
                <a:uFillTx/>
              </a:rPr>
              <a:t>Datum, Auteursnaam</a:t>
            </a:r>
          </a:p>
        </p:txBody>
      </p:sp>
    </p:spTree>
    <p:extLst>
      <p:ext uri="{BB962C8B-B14F-4D97-AF65-F5344CB8AC3E}">
        <p14:creationId xmlns:p14="http://schemas.microsoft.com/office/powerpoint/2010/main" val="42398339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slide vierkante foto">
    <p:spTree>
      <p:nvGrpSpPr>
        <p:cNvPr id="1" name=""/>
        <p:cNvGrpSpPr/>
        <p:nvPr/>
      </p:nvGrpSpPr>
      <p:grpSpPr>
        <a:xfrm>
          <a:off x="0" y="0"/>
          <a:ext cx="0" cy="0"/>
          <a:chOff x="0" y="0"/>
          <a:chExt cx="0" cy="0"/>
        </a:xfrm>
      </p:grpSpPr>
      <p:sp>
        <p:nvSpPr>
          <p:cNvPr id="2" name="Titel 1"/>
          <p:cNvSpPr>
            <a:spLocks noGrp="1"/>
          </p:cNvSpPr>
          <p:nvPr>
            <p:ph type="title"/>
          </p:nvPr>
        </p:nvSpPr>
        <p:spPr>
          <a:xfrm>
            <a:off x="491638" y="230188"/>
            <a:ext cx="3276000" cy="1353086"/>
          </a:xfrm>
        </p:spPr>
        <p:txBody>
          <a:bodyPr/>
          <a:lstStyle>
            <a:lvl1pPr>
              <a:defRPr/>
            </a:lvl1pPr>
          </a:lstStyle>
          <a:p>
            <a:r>
              <a:rPr lang="nl-NL" dirty="0" smtClean="0"/>
              <a:t>Klik om de stijl te bewerken</a:t>
            </a:r>
            <a:endParaRPr lang="nl-NL" dirty="0"/>
          </a:p>
        </p:txBody>
      </p:sp>
      <p:sp>
        <p:nvSpPr>
          <p:cNvPr id="3" name="Tijdelijke aanduiding voor afbeelding 24"/>
          <p:cNvSpPr>
            <a:spLocks noGrp="1" noChangeAspect="1"/>
          </p:cNvSpPr>
          <p:nvPr>
            <p:ph type="pic" sz="quarter" idx="16"/>
          </p:nvPr>
        </p:nvSpPr>
        <p:spPr>
          <a:xfrm>
            <a:off x="3900006" y="226800"/>
            <a:ext cx="5040000" cy="57358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tekst 4"/>
          <p:cNvSpPr>
            <a:spLocks noGrp="1"/>
          </p:cNvSpPr>
          <p:nvPr>
            <p:ph type="body" sz="quarter" idx="17"/>
          </p:nvPr>
        </p:nvSpPr>
        <p:spPr>
          <a:xfrm>
            <a:off x="495302" y="1840012"/>
            <a:ext cx="3276600" cy="4122638"/>
          </a:xfrm>
        </p:spPr>
        <p:txBody>
          <a:bodyPr lIns="36000"/>
          <a:lstStyle>
            <a:lvl1pPr marL="0" indent="0">
              <a:buNone/>
              <a:defRPr>
                <a:solidFill>
                  <a:schemeClr val="bg2"/>
                </a:solidFill>
              </a:defRPr>
            </a:lvl1pPr>
          </a:lstStyle>
          <a:p>
            <a:pPr lvl="0"/>
            <a:r>
              <a:rPr lang="nl-NL" dirty="0" smtClean="0"/>
              <a:t>Klik om de modelstijlen te bewerken</a:t>
            </a:r>
          </a:p>
        </p:txBody>
      </p:sp>
    </p:spTree>
    <p:extLst>
      <p:ext uri="{BB962C8B-B14F-4D97-AF65-F5344CB8AC3E}">
        <p14:creationId xmlns:p14="http://schemas.microsoft.com/office/powerpoint/2010/main" val="4107234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foto's met onderschrift">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nl-NL" dirty="0" smtClean="0"/>
              <a:t>Klik om de stijl te bewerken</a:t>
            </a:r>
            <a:endParaRPr lang="nl-NL" dirty="0"/>
          </a:p>
        </p:txBody>
      </p:sp>
      <p:sp>
        <p:nvSpPr>
          <p:cNvPr id="3" name="Tijdelijke aanduiding voor afbeelding 24"/>
          <p:cNvSpPr>
            <a:spLocks noGrp="1" noChangeAspect="1"/>
          </p:cNvSpPr>
          <p:nvPr>
            <p:ph type="pic" sz="quarter" idx="16"/>
          </p:nvPr>
        </p:nvSpPr>
        <p:spPr>
          <a:xfrm>
            <a:off x="537619" y="1933314"/>
            <a:ext cx="2639660" cy="2628000"/>
          </a:xfrm>
          <a:prstGeom prst="rect">
            <a:avLst/>
          </a:prstGeom>
          <a:solidFill>
            <a:schemeClr val="accent3"/>
          </a:solidFill>
        </p:spPr>
        <p:txBody>
          <a:bodyPr anchor="ctr"/>
          <a:lstStyle>
            <a:lvl1pPr marL="0" indent="0" algn="ctr">
              <a:buNone/>
              <a:defRPr sz="800"/>
            </a:lvl1pPr>
          </a:lstStyle>
          <a:p>
            <a:pPr lvl="0"/>
            <a:r>
              <a:rPr lang="nl-NL" noProof="0" dirty="0" smtClean="0"/>
              <a:t>Klik op het pictogram als u een afbeelding wilt toevoegen</a:t>
            </a:r>
            <a:endParaRPr lang="nl-NL" noProof="0" dirty="0"/>
          </a:p>
        </p:txBody>
      </p:sp>
      <p:sp>
        <p:nvSpPr>
          <p:cNvPr id="4" name="Tijdelijke aanduiding voor afbeelding 24"/>
          <p:cNvSpPr>
            <a:spLocks noGrp="1" noChangeAspect="1"/>
          </p:cNvSpPr>
          <p:nvPr>
            <p:ph type="pic" sz="quarter" idx="17"/>
          </p:nvPr>
        </p:nvSpPr>
        <p:spPr>
          <a:xfrm>
            <a:off x="3418212"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8"/>
          </p:nvPr>
        </p:nvSpPr>
        <p:spPr>
          <a:xfrm>
            <a:off x="6298805"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7" name="Tijdelijke aanduiding voor tekst 6"/>
          <p:cNvSpPr>
            <a:spLocks noGrp="1"/>
          </p:cNvSpPr>
          <p:nvPr>
            <p:ph type="body" sz="quarter" idx="19"/>
          </p:nvPr>
        </p:nvSpPr>
        <p:spPr>
          <a:xfrm>
            <a:off x="490538" y="4610101"/>
            <a:ext cx="2752725" cy="360000"/>
          </a:xfrm>
        </p:spPr>
        <p:txBody>
          <a:bodyPr wrap="non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
        <p:nvSpPr>
          <p:cNvPr id="8" name="Tijdelijke aanduiding voor tekst 6"/>
          <p:cNvSpPr>
            <a:spLocks noGrp="1"/>
          </p:cNvSpPr>
          <p:nvPr>
            <p:ph type="body" sz="quarter" idx="20"/>
          </p:nvPr>
        </p:nvSpPr>
        <p:spPr>
          <a:xfrm>
            <a:off x="3366170" y="4610101"/>
            <a:ext cx="2752725" cy="360000"/>
          </a:xfrm>
        </p:spPr>
        <p:txBody>
          <a:bodyPr wrap="non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
        <p:nvSpPr>
          <p:cNvPr id="9" name="Tijdelijke aanduiding voor tekst 6"/>
          <p:cNvSpPr>
            <a:spLocks noGrp="1"/>
          </p:cNvSpPr>
          <p:nvPr>
            <p:ph type="body" sz="quarter" idx="21"/>
          </p:nvPr>
        </p:nvSpPr>
        <p:spPr>
          <a:xfrm>
            <a:off x="6241802" y="4610101"/>
            <a:ext cx="2752725" cy="360000"/>
          </a:xfrm>
        </p:spPr>
        <p:txBody>
          <a:bodyPr wrap="non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
        <p:nvSpPr>
          <p:cNvPr id="10" name="Tijdelijke aanduiding voor tekst 6"/>
          <p:cNvSpPr>
            <a:spLocks noGrp="1"/>
          </p:cNvSpPr>
          <p:nvPr>
            <p:ph type="body" sz="quarter" idx="22"/>
          </p:nvPr>
        </p:nvSpPr>
        <p:spPr>
          <a:xfrm>
            <a:off x="490538"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
        <p:nvSpPr>
          <p:cNvPr id="11" name="Tijdelijke aanduiding voor tekst 6"/>
          <p:cNvSpPr>
            <a:spLocks noGrp="1"/>
          </p:cNvSpPr>
          <p:nvPr>
            <p:ph type="body" sz="quarter" idx="23"/>
          </p:nvPr>
        </p:nvSpPr>
        <p:spPr>
          <a:xfrm>
            <a:off x="3365675"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
        <p:nvSpPr>
          <p:cNvPr id="12" name="Tijdelijke aanduiding voor tekst 6"/>
          <p:cNvSpPr>
            <a:spLocks noGrp="1"/>
          </p:cNvSpPr>
          <p:nvPr>
            <p:ph type="body" sz="quarter" idx="24"/>
          </p:nvPr>
        </p:nvSpPr>
        <p:spPr>
          <a:xfrm>
            <a:off x="6241802"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nl-NL" dirty="0" smtClean="0"/>
              <a:t>Klik om de modelstijl</a:t>
            </a:r>
            <a:endParaRPr lang="nl-NL" dirty="0"/>
          </a:p>
        </p:txBody>
      </p:sp>
    </p:spTree>
    <p:extLst>
      <p:ext uri="{BB962C8B-B14F-4D97-AF65-F5344CB8AC3E}">
        <p14:creationId xmlns:p14="http://schemas.microsoft.com/office/powerpoint/2010/main" val="27910310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met 2 vierkante foto'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nl-NL" dirty="0" smtClean="0"/>
              <a:t>Klik om de stijl te bewerken</a:t>
            </a:r>
            <a:endParaRPr lang="nl-NL" dirty="0"/>
          </a:p>
        </p:txBody>
      </p:sp>
      <p:sp>
        <p:nvSpPr>
          <p:cNvPr id="3" name="Tijdelijke aanduiding voor afbeelding 24"/>
          <p:cNvSpPr>
            <a:spLocks noGrp="1" noChangeAspect="1"/>
          </p:cNvSpPr>
          <p:nvPr>
            <p:ph type="pic" sz="quarter" idx="16"/>
          </p:nvPr>
        </p:nvSpPr>
        <p:spPr>
          <a:xfrm>
            <a:off x="536399" y="1929600"/>
            <a:ext cx="4104000" cy="4027383"/>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24326276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met grote foto">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536400" y="1402557"/>
            <a:ext cx="8402400" cy="45529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2" name="Titel 1"/>
          <p:cNvSpPr>
            <a:spLocks noGrp="1"/>
          </p:cNvSpPr>
          <p:nvPr>
            <p:ph type="title"/>
          </p:nvPr>
        </p:nvSpPr>
        <p:spPr>
          <a:xfrm>
            <a:off x="491642" y="230187"/>
            <a:ext cx="8442796" cy="838800"/>
          </a:xfrm>
        </p:spPr>
        <p:txBody>
          <a:bodyPr/>
          <a:lstStyle/>
          <a:p>
            <a:r>
              <a:rPr lang="nl-NL" dirty="0" smtClean="0"/>
              <a:t>Klik om de stijl te bewerken</a:t>
            </a:r>
            <a:endParaRPr lang="nl-NL" dirty="0"/>
          </a:p>
        </p:txBody>
      </p:sp>
    </p:spTree>
    <p:extLst>
      <p:ext uri="{BB962C8B-B14F-4D97-AF65-F5344CB8AC3E}">
        <p14:creationId xmlns:p14="http://schemas.microsoft.com/office/powerpoint/2010/main" val="2178015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staande foto's zonder titel">
    <p:spTree>
      <p:nvGrpSpPr>
        <p:cNvPr id="1" name=""/>
        <p:cNvGrpSpPr/>
        <p:nvPr/>
      </p:nvGrpSpPr>
      <p:grpSpPr>
        <a:xfrm>
          <a:off x="0" y="0"/>
          <a:ext cx="0" cy="0"/>
          <a:chOff x="0" y="0"/>
          <a:chExt cx="0" cy="0"/>
        </a:xfrm>
      </p:grpSpPr>
      <p:sp>
        <p:nvSpPr>
          <p:cNvPr id="3" name="Tijdelijke aanduiding voor afbeelding 24"/>
          <p:cNvSpPr>
            <a:spLocks noGrp="1"/>
          </p:cNvSpPr>
          <p:nvPr>
            <p:ph type="pic" sz="quarter" idx="16"/>
          </p:nvPr>
        </p:nvSpPr>
        <p:spPr>
          <a:xfrm>
            <a:off x="536400" y="233362"/>
            <a:ext cx="4011352" cy="57204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afbeelding 24"/>
          <p:cNvSpPr>
            <a:spLocks noGrp="1"/>
          </p:cNvSpPr>
          <p:nvPr>
            <p:ph type="pic" sz="quarter" idx="17"/>
          </p:nvPr>
        </p:nvSpPr>
        <p:spPr>
          <a:xfrm>
            <a:off x="4827265" y="233362"/>
            <a:ext cx="4104000" cy="5719559"/>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27044709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0" y="0"/>
            <a:ext cx="9143999" cy="685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926628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g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5829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40125"/>
          </a:xfrm>
        </p:spPr>
        <p:txBody>
          <a:bodyPr/>
          <a:lstStyle/>
          <a:p>
            <a:r>
              <a:rPr lang="nl-NL" dirty="0" smtClean="0"/>
              <a:t>Klik om de stijl te bewerken</a:t>
            </a:r>
            <a:endParaRPr lang="nl-NL" dirty="0"/>
          </a:p>
        </p:txBody>
      </p:sp>
      <p:sp>
        <p:nvSpPr>
          <p:cNvPr id="3" name="Tijdelijke aanduiding voor grafiek 5"/>
          <p:cNvSpPr>
            <a:spLocks noGrp="1"/>
          </p:cNvSpPr>
          <p:nvPr>
            <p:ph type="chart" sz="quarter" idx="17"/>
          </p:nvPr>
        </p:nvSpPr>
        <p:spPr>
          <a:xfrm>
            <a:off x="437321" y="1752600"/>
            <a:ext cx="8601903" cy="4314825"/>
          </a:xfrm>
          <a:noFill/>
        </p:spPr>
        <p:txBody>
          <a:bodyPr/>
          <a:lstStyle>
            <a:lvl1pPr>
              <a:defRPr>
                <a:solidFill>
                  <a:schemeClr val="bg2"/>
                </a:solidFill>
              </a:defRPr>
            </a:lvl1pPr>
          </a:lstStyle>
          <a:p>
            <a:endParaRPr lang="nl-NL" dirty="0"/>
          </a:p>
        </p:txBody>
      </p:sp>
    </p:spTree>
    <p:extLst>
      <p:ext uri="{BB962C8B-B14F-4D97-AF65-F5344CB8AC3E}">
        <p14:creationId xmlns:p14="http://schemas.microsoft.com/office/powerpoint/2010/main" val="41613773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7"/>
            <a:ext cx="8442796" cy="838800"/>
          </a:xfrm>
        </p:spPr>
        <p:txBody>
          <a:bodyPr/>
          <a:lstStyle>
            <a:lvl1pPr>
              <a:defRPr/>
            </a:lvl1pPr>
          </a:lstStyle>
          <a:p>
            <a:r>
              <a:rPr lang="nl-NL" dirty="0" smtClean="0"/>
              <a:t>Klik om de stijl te bewerken</a:t>
            </a:r>
            <a:endParaRPr lang="nl-NL" dirty="0"/>
          </a:p>
        </p:txBody>
      </p:sp>
      <p:sp>
        <p:nvSpPr>
          <p:cNvPr id="5" name="Tijdelijke aanduiding voor tabel 4"/>
          <p:cNvSpPr>
            <a:spLocks noGrp="1"/>
          </p:cNvSpPr>
          <p:nvPr>
            <p:ph type="tbl" sz="quarter" idx="10"/>
          </p:nvPr>
        </p:nvSpPr>
        <p:spPr>
          <a:xfrm>
            <a:off x="538163" y="1933575"/>
            <a:ext cx="8398089" cy="4028400"/>
          </a:xfrm>
        </p:spPr>
        <p:txBody>
          <a:bodyPr/>
          <a:lstStyle>
            <a:lvl1pPr>
              <a:defRPr>
                <a:solidFill>
                  <a:schemeClr val="bg2"/>
                </a:solidFill>
              </a:defRPr>
            </a:lvl1pPr>
          </a:lstStyle>
          <a:p>
            <a:endParaRPr lang="nl-NL" dirty="0"/>
          </a:p>
        </p:txBody>
      </p:sp>
    </p:spTree>
    <p:extLst>
      <p:ext uri="{BB962C8B-B14F-4D97-AF65-F5344CB8AC3E}">
        <p14:creationId xmlns:p14="http://schemas.microsoft.com/office/powerpoint/2010/main" val="13693371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nd/tussenslide met ronde foto">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nl-NL" dirty="0" smtClean="0"/>
              <a:t>Klik om de stijl te bewerken</a:t>
            </a:r>
            <a:endParaRPr lang="nl-NL" dirty="0"/>
          </a:p>
        </p:txBody>
      </p:sp>
      <p:sp>
        <p:nvSpPr>
          <p:cNvPr id="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8" name="Tijdelijke aanduiding voor tekst 4"/>
          <p:cNvSpPr>
            <a:spLocks noGrp="1"/>
          </p:cNvSpPr>
          <p:nvPr>
            <p:ph type="body" sz="quarter" idx="17"/>
          </p:nvPr>
        </p:nvSpPr>
        <p:spPr>
          <a:xfrm>
            <a:off x="495301" y="1835250"/>
            <a:ext cx="3276600" cy="4127400"/>
          </a:xfrm>
        </p:spPr>
        <p:txBody>
          <a:bodyPr lIns="36000"/>
          <a:lstStyle>
            <a:lvl1pPr marL="0" indent="0">
              <a:buNone/>
              <a:defRPr>
                <a:solidFill>
                  <a:schemeClr val="bg2"/>
                </a:solidFill>
              </a:defRPr>
            </a:lvl1pPr>
          </a:lstStyle>
          <a:p>
            <a:pPr lvl="0"/>
            <a:r>
              <a:rPr lang="nl-NL" dirty="0" smtClean="0"/>
              <a:t>Klik om de modelstijlen te bewerken</a:t>
            </a:r>
          </a:p>
        </p:txBody>
      </p:sp>
    </p:spTree>
    <p:extLst>
      <p:ext uri="{BB962C8B-B14F-4D97-AF65-F5344CB8AC3E}">
        <p14:creationId xmlns:p14="http://schemas.microsoft.com/office/powerpoint/2010/main" val="32034507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slide met bullet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39787"/>
          </a:xfrm>
        </p:spPr>
        <p:txBody>
          <a:bodyPr/>
          <a:lstStyle/>
          <a:p>
            <a:r>
              <a:rPr lang="nl-NL" dirty="0" smtClean="0"/>
              <a:t>Klik om de stijl te bewerken</a:t>
            </a:r>
            <a:endParaRPr lang="nl-NL" dirty="0"/>
          </a:p>
        </p:txBody>
      </p:sp>
      <p:sp>
        <p:nvSpPr>
          <p:cNvPr id="3" name="Tijdelijke aanduiding voor tekst 6"/>
          <p:cNvSpPr>
            <a:spLocks noGrp="1"/>
          </p:cNvSpPr>
          <p:nvPr>
            <p:ph type="body" sz="quarter" idx="10"/>
          </p:nvPr>
        </p:nvSpPr>
        <p:spPr>
          <a:xfrm>
            <a:off x="421200" y="1835249"/>
            <a:ext cx="8521188"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Tree>
    <p:extLst>
      <p:ext uri="{BB962C8B-B14F-4D97-AF65-F5344CB8AC3E}">
        <p14:creationId xmlns:p14="http://schemas.microsoft.com/office/powerpoint/2010/main" val="24033010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ndslide met meerdere logo's">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nl-NL" dirty="0" smtClean="0"/>
              <a:t>Klik om de stijl te bewerken</a:t>
            </a:r>
            <a:endParaRPr lang="nl-NL" dirty="0"/>
          </a:p>
        </p:txBody>
      </p:sp>
      <p:sp>
        <p:nvSpPr>
          <p:cNvPr id="8" name="Tijdelijke aanduiding voor tekst 4"/>
          <p:cNvSpPr>
            <a:spLocks noGrp="1"/>
          </p:cNvSpPr>
          <p:nvPr>
            <p:ph type="body" sz="quarter" idx="17"/>
          </p:nvPr>
        </p:nvSpPr>
        <p:spPr>
          <a:xfrm>
            <a:off x="495301" y="1835250"/>
            <a:ext cx="3276600" cy="3657600"/>
          </a:xfrm>
        </p:spPr>
        <p:txBody>
          <a:bodyPr lIns="36000"/>
          <a:lstStyle>
            <a:lvl1pPr marL="0" indent="0">
              <a:buNone/>
              <a:defRPr>
                <a:solidFill>
                  <a:schemeClr val="bg2"/>
                </a:solidFill>
              </a:defRPr>
            </a:lvl1pPr>
          </a:lstStyle>
          <a:p>
            <a:pPr lvl="0"/>
            <a:r>
              <a:rPr lang="nl-NL" dirty="0" smtClean="0"/>
              <a:t>Klik om de modelstijlen te bewerken</a:t>
            </a:r>
          </a:p>
        </p:txBody>
      </p:sp>
      <p:sp>
        <p:nvSpPr>
          <p:cNvPr id="12" name="Tijdelijke aanduiding voor afbeelding 24"/>
          <p:cNvSpPr>
            <a:spLocks noGrp="1" noChangeAspect="1"/>
          </p:cNvSpPr>
          <p:nvPr>
            <p:ph type="pic" sz="quarter" idx="18"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3"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4"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5"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3911264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tekstkader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4" name="Tijdelijke aanduiding voor tekst 6"/>
          <p:cNvSpPr>
            <a:spLocks noGrp="1"/>
          </p:cNvSpPr>
          <p:nvPr>
            <p:ph type="body" sz="quarter" idx="11"/>
          </p:nvPr>
        </p:nvSpPr>
        <p:spPr>
          <a:xfrm>
            <a:off x="4793357" y="1835249"/>
            <a:ext cx="4140000"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p:txBody>
      </p:sp>
    </p:spTree>
    <p:extLst>
      <p:ext uri="{BB962C8B-B14F-4D97-AF65-F5344CB8AC3E}">
        <p14:creationId xmlns:p14="http://schemas.microsoft.com/office/powerpoint/2010/main" val="12704931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kader met bee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3295017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kader met grafie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6" name="Tijdelijke aanduiding voor grafiek 5"/>
          <p:cNvSpPr>
            <a:spLocks noGrp="1"/>
          </p:cNvSpPr>
          <p:nvPr>
            <p:ph type="chart" sz="quarter" idx="17"/>
          </p:nvPr>
        </p:nvSpPr>
        <p:spPr>
          <a:xfrm>
            <a:off x="4791075" y="1752600"/>
            <a:ext cx="4140000" cy="4314825"/>
          </a:xfrm>
          <a:noFill/>
        </p:spPr>
        <p:txBody>
          <a:bodyPr/>
          <a:lstStyle>
            <a:lvl1pPr>
              <a:defRPr>
                <a:solidFill>
                  <a:schemeClr val="bg2"/>
                </a:solidFill>
              </a:defRPr>
            </a:lvl1pPr>
          </a:lstStyle>
          <a:p>
            <a:endParaRPr lang="nl-NL" dirty="0"/>
          </a:p>
        </p:txBody>
      </p:sp>
    </p:spTree>
    <p:extLst>
      <p:ext uri="{BB962C8B-B14F-4D97-AF65-F5344CB8AC3E}">
        <p14:creationId xmlns:p14="http://schemas.microsoft.com/office/powerpoint/2010/main" val="8954067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kader met tab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nl-NL" dirty="0" smtClean="0"/>
              <a:t>Klik om de modelstijlen te bewerken</a:t>
            </a:r>
          </a:p>
          <a:p>
            <a:pPr lvl="1"/>
            <a:r>
              <a:rPr lang="nl-NL" dirty="0" smtClean="0"/>
              <a:t>Tweede niveau</a:t>
            </a:r>
          </a:p>
          <a:p>
            <a:pPr lvl="2"/>
            <a:r>
              <a:rPr lang="nl-NL" dirty="0" smtClean="0"/>
              <a:t>Derde niveau</a:t>
            </a:r>
          </a:p>
        </p:txBody>
      </p:sp>
      <p:sp>
        <p:nvSpPr>
          <p:cNvPr id="5" name="Tijdelijke aanduiding voor tabel 4"/>
          <p:cNvSpPr>
            <a:spLocks noGrp="1"/>
          </p:cNvSpPr>
          <p:nvPr>
            <p:ph type="tbl" sz="quarter" idx="11"/>
          </p:nvPr>
        </p:nvSpPr>
        <p:spPr>
          <a:xfrm>
            <a:off x="4791075" y="1933575"/>
            <a:ext cx="4140000" cy="4028400"/>
          </a:xfrm>
        </p:spPr>
        <p:txBody>
          <a:bodyPr/>
          <a:lstStyle>
            <a:lvl1pPr>
              <a:defRPr>
                <a:solidFill>
                  <a:schemeClr val="bg2"/>
                </a:solidFill>
              </a:defRPr>
            </a:lvl1pPr>
          </a:lstStyle>
          <a:p>
            <a:endParaRPr lang="nl-NL" dirty="0"/>
          </a:p>
        </p:txBody>
      </p:sp>
    </p:spTree>
    <p:extLst>
      <p:ext uri="{BB962C8B-B14F-4D97-AF65-F5344CB8AC3E}">
        <p14:creationId xmlns:p14="http://schemas.microsoft.com/office/powerpoint/2010/main" val="1628394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8" name="Tijdelijke aanduiding voor SmartArt 7"/>
          <p:cNvSpPr>
            <a:spLocks noGrp="1"/>
          </p:cNvSpPr>
          <p:nvPr>
            <p:ph type="dgm" sz="quarter" idx="10"/>
          </p:nvPr>
        </p:nvSpPr>
        <p:spPr>
          <a:xfrm>
            <a:off x="538163" y="1828800"/>
            <a:ext cx="8404225" cy="4133850"/>
          </a:xfrm>
        </p:spPr>
        <p:txBody>
          <a:bodyPr/>
          <a:lstStyle/>
          <a:p>
            <a:endParaRPr lang="nl-NL" dirty="0"/>
          </a:p>
        </p:txBody>
      </p:sp>
    </p:spTree>
    <p:extLst>
      <p:ext uri="{BB962C8B-B14F-4D97-AF65-F5344CB8AC3E}">
        <p14:creationId xmlns:p14="http://schemas.microsoft.com/office/powerpoint/2010/main" val="4607591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Tree>
    <p:extLst>
      <p:ext uri="{BB962C8B-B14F-4D97-AF65-F5344CB8AC3E}">
        <p14:creationId xmlns:p14="http://schemas.microsoft.com/office/powerpoint/2010/main" val="32035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slide meerdere logo'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7"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20"/>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9" name="Tijdelijke aanduiding voor afbeelding 24"/>
          <p:cNvSpPr>
            <a:spLocks noGrp="1" noChangeAspect="1"/>
          </p:cNvSpPr>
          <p:nvPr>
            <p:ph type="pic" sz="quarter" idx="21"/>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0"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1" name="Titel 10"/>
          <p:cNvSpPr>
            <a:spLocks noGrp="1"/>
          </p:cNvSpPr>
          <p:nvPr>
            <p:ph type="title"/>
          </p:nvPr>
        </p:nvSpPr>
        <p:spPr>
          <a:xfrm>
            <a:off x="491642" y="230187"/>
            <a:ext cx="8442796" cy="838800"/>
          </a:xfrm>
        </p:spPr>
        <p:txBody>
          <a:bodyPr/>
          <a:lstStyle/>
          <a:p>
            <a:r>
              <a:rPr lang="nl-NL" dirty="0" smtClean="0"/>
              <a:t>Klik om de stijl te bewerken</a:t>
            </a:r>
            <a:endParaRPr lang="nl-NL" dirty="0"/>
          </a:p>
        </p:txBody>
      </p:sp>
      <p:sp>
        <p:nvSpPr>
          <p:cNvPr id="14" name="Tijdelijke aanduiding voor tekst 4"/>
          <p:cNvSpPr>
            <a:spLocks noGrp="1"/>
          </p:cNvSpPr>
          <p:nvPr>
            <p:ph type="body" sz="quarter" idx="22"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srgbClr val="FFFFFF"/>
                </a:solidFill>
                <a:effectLst/>
                <a:uLnTx/>
                <a:uFillTx/>
              </a:rPr>
              <a:t>Ondertitel</a:t>
            </a:r>
          </a:p>
        </p:txBody>
      </p:sp>
      <p:sp>
        <p:nvSpPr>
          <p:cNvPr id="15" name="Tijdelijke aanduiding voor tekst 4"/>
          <p:cNvSpPr>
            <a:spLocks noGrp="1"/>
          </p:cNvSpPr>
          <p:nvPr>
            <p:ph type="body" sz="quarter" idx="23" hasCustomPrompt="1"/>
          </p:nvPr>
        </p:nvSpPr>
        <p:spPr bwMode="auto">
          <a:xfrm>
            <a:off x="476251"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smtClean="0">
                <a:ln>
                  <a:noFill/>
                </a:ln>
                <a:solidFill>
                  <a:srgbClr val="FFFFFF"/>
                </a:solidFill>
                <a:effectLst/>
                <a:uLnTx/>
                <a:uFillTx/>
              </a:rPr>
              <a:t>Datum, Auteursnaam</a:t>
            </a:r>
          </a:p>
        </p:txBody>
      </p:sp>
      <p:sp>
        <p:nvSpPr>
          <p:cNvPr id="16"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8"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Tree>
    <p:extLst>
      <p:ext uri="{BB962C8B-B14F-4D97-AF65-F5344CB8AC3E}">
        <p14:creationId xmlns:p14="http://schemas.microsoft.com/office/powerpoint/2010/main" val="38645169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91642" y="230188"/>
            <a:ext cx="8442796" cy="839787"/>
          </a:xfrm>
          <a:prstGeom prst="rect">
            <a:avLst/>
          </a:prstGeom>
          <a:blipFill dpi="0" rotWithShape="1">
            <a:blip r:embed="rId23"/>
            <a:srcRect/>
            <a:stretch>
              <a:fillRect/>
            </a:stretch>
          </a:blipFill>
          <a:ln>
            <a:noFill/>
          </a:ln>
          <a:extLst/>
        </p:spPr>
        <p:txBody>
          <a:bodyPr vert="horz" wrap="square" lIns="18000" tIns="0" rIns="91440" bIns="324000" numCol="1" anchor="t" anchorCtr="0" compatLnSpc="1">
            <a:prstTxWarp prst="textNoShape">
              <a:avLst/>
            </a:prstTxWarp>
            <a:spAutoFit/>
          </a:bodyPr>
          <a:lstStyle/>
          <a:p>
            <a:pPr lvl="0"/>
            <a:r>
              <a:rPr lang="nl-NL" dirty="0" smtClean="0"/>
              <a:t>Klik om de stijl te bewerken</a:t>
            </a:r>
          </a:p>
        </p:txBody>
      </p:sp>
      <p:sp>
        <p:nvSpPr>
          <p:cNvPr id="1028" name="Tijdelijke aanduiding voor tekst 23"/>
          <p:cNvSpPr>
            <a:spLocks noGrp="1"/>
          </p:cNvSpPr>
          <p:nvPr>
            <p:ph type="body" idx="1"/>
          </p:nvPr>
        </p:nvSpPr>
        <p:spPr bwMode="auto">
          <a:xfrm>
            <a:off x="421200" y="1843200"/>
            <a:ext cx="8521188" cy="40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p>
          <a:p>
            <a:pPr lvl="4"/>
            <a:endParaRPr lang="nl-NL" dirty="0" smtClean="0"/>
          </a:p>
        </p:txBody>
      </p:sp>
      <p:sp>
        <p:nvSpPr>
          <p:cNvPr id="4" name="AutoShape 3"/>
          <p:cNvSpPr>
            <a:spLocks noChangeAspect="1" noChangeArrowheads="1" noTextEdit="1"/>
          </p:cNvSpPr>
          <p:nvPr userDrawn="1"/>
        </p:nvSpPr>
        <p:spPr bwMode="auto">
          <a:xfrm>
            <a:off x="249238" y="3929063"/>
            <a:ext cx="784066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Lst>
  <p:timing>
    <p:tnLst>
      <p:par>
        <p:cTn id="1" dur="indefinite" restart="never" nodeType="tmRoot"/>
      </p:par>
    </p:tnLst>
  </p:timing>
  <p:txStyles>
    <p:titleStyle>
      <a:lvl1pPr algn="l" rtl="0" fontAlgn="base">
        <a:lnSpc>
          <a:spcPts val="4000"/>
        </a:lnSpc>
        <a:spcBef>
          <a:spcPct val="0"/>
        </a:spcBef>
        <a:spcAft>
          <a:spcPct val="0"/>
        </a:spcAft>
        <a:defRPr sz="30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p:titleStyle>
    <p:bodyStyle>
      <a:lvl1pPr marL="252413" indent="-252413" algn="l" rtl="0" fontAlgn="base">
        <a:lnSpc>
          <a:spcPts val="2500"/>
        </a:lnSpc>
        <a:spcBef>
          <a:spcPts val="1200"/>
        </a:spcBef>
        <a:spcAft>
          <a:spcPct val="0"/>
        </a:spcAft>
        <a:buClr>
          <a:schemeClr val="bg2"/>
        </a:buClr>
        <a:buSzPct val="140000"/>
        <a:buFont typeface="Wingdings" pitchFamily="2" charset="2"/>
        <a:buChar char="§"/>
        <a:defRPr sz="2200" kern="1200">
          <a:solidFill>
            <a:schemeClr val="bg2"/>
          </a:solidFill>
          <a:latin typeface="Verdana" pitchFamily="34" charset="0"/>
          <a:ea typeface="+mn-ea"/>
          <a:cs typeface="+mn-cs"/>
        </a:defRPr>
      </a:lvl1pPr>
      <a:lvl2pPr marL="982663" indent="-285750" algn="l" rtl="0" fontAlgn="base">
        <a:lnSpc>
          <a:spcPts val="2500"/>
        </a:lnSpc>
        <a:spcBef>
          <a:spcPts val="1000"/>
        </a:spcBef>
        <a:spcAft>
          <a:spcPct val="0"/>
        </a:spcAft>
        <a:buClr>
          <a:schemeClr val="bg2"/>
        </a:buClr>
        <a:buSzPct val="115000"/>
        <a:buFont typeface="Verdana" pitchFamily="34" charset="0"/>
        <a:buChar char="●"/>
        <a:defRPr sz="2200" kern="1200">
          <a:solidFill>
            <a:schemeClr val="bg2"/>
          </a:solidFill>
          <a:latin typeface="Verdana" pitchFamily="34" charset="0"/>
          <a:ea typeface="+mn-ea"/>
          <a:cs typeface="+mn-cs"/>
        </a:defRPr>
      </a:lvl2pPr>
      <a:lvl3pPr marL="1879600" indent="-319088" algn="l" rtl="0" fontAlgn="base">
        <a:lnSpc>
          <a:spcPts val="2500"/>
        </a:lnSpc>
        <a:spcBef>
          <a:spcPts val="1000"/>
        </a:spcBef>
        <a:spcAft>
          <a:spcPct val="0"/>
        </a:spcAft>
        <a:buSzPct val="115000"/>
        <a:buFont typeface="Verdana" pitchFamily="34" charset="0"/>
        <a:buChar char="●"/>
        <a:defRPr sz="2200" kern="1200">
          <a:solidFill>
            <a:schemeClr val="bg2"/>
          </a:solidFill>
          <a:latin typeface="Verdana" pitchFamily="34" charset="0"/>
          <a:ea typeface="+mn-ea"/>
          <a:cs typeface="+mn-cs"/>
        </a:defRPr>
      </a:lvl3pPr>
      <a:lvl4pPr marL="2692400" indent="-360363" algn="l" rtl="0" fontAlgn="base">
        <a:lnSpc>
          <a:spcPts val="2500"/>
        </a:lnSpc>
        <a:spcBef>
          <a:spcPct val="20000"/>
        </a:spcBef>
        <a:spcAft>
          <a:spcPct val="0"/>
        </a:spcAft>
        <a:buSzPct val="115000"/>
        <a:buFont typeface="Verdana" pitchFamily="34" charset="0"/>
        <a:buChar char="●"/>
        <a:defRPr sz="2200" kern="1200" baseline="0">
          <a:solidFill>
            <a:schemeClr val="bg2"/>
          </a:solidFill>
          <a:latin typeface="Verdana" pitchFamily="34" charset="0"/>
          <a:ea typeface="+mn-ea"/>
          <a:cs typeface="+mn-cs"/>
        </a:defRPr>
      </a:lvl4pPr>
      <a:lvl5pPr marL="3405188" indent="-352425" algn="l" rtl="0" fontAlgn="base">
        <a:lnSpc>
          <a:spcPts val="2500"/>
        </a:lnSpc>
        <a:spcBef>
          <a:spcPct val="20000"/>
        </a:spcBef>
        <a:spcAft>
          <a:spcPct val="0"/>
        </a:spcAft>
        <a:buSzPct val="115000"/>
        <a:buFont typeface="Verdana" pitchFamily="34" charset="0"/>
        <a:buChar char="●"/>
        <a:defRPr sz="22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tiff"/><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91643" y="230188"/>
            <a:ext cx="8442796" cy="791650"/>
          </a:xfrm>
        </p:spPr>
        <p:txBody>
          <a:bodyPr/>
          <a:lstStyle/>
          <a:p>
            <a:r>
              <a:rPr lang="nl-NL" dirty="0" smtClean="0"/>
              <a:t>#geo4web </a:t>
            </a:r>
            <a:r>
              <a:rPr lang="nl-NL" dirty="0" err="1" smtClean="0"/>
              <a:t>testbed</a:t>
            </a:r>
            <a:endParaRPr lang="nl-NL" dirty="0"/>
          </a:p>
        </p:txBody>
      </p:sp>
      <p:pic>
        <p:nvPicPr>
          <p:cNvPr id="3" name="Picture Placeholder 2"/>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134000"/>
                    </a14:imgEffect>
                  </a14:imgLayer>
                </a14:imgProps>
              </a:ext>
              <a:ext uri="{28A0092B-C50C-407E-A947-70E740481C1C}">
                <a14:useLocalDpi xmlns:a14="http://schemas.microsoft.com/office/drawing/2010/main" val="0"/>
              </a:ext>
            </a:extLst>
          </a:blip>
          <a:srcRect l="65" r="59915"/>
          <a:stretch/>
        </p:blipFill>
        <p:spPr>
          <a:ln>
            <a:solidFill>
              <a:schemeClr val="accent1">
                <a:alpha val="73000"/>
              </a:schemeClr>
            </a:solidFill>
          </a:ln>
          <a:effectLst/>
        </p:spPr>
      </p:pic>
      <p:pic>
        <p:nvPicPr>
          <p:cNvPr id="20" name="Tijdelijke aanduiding voor afbeelding 19"/>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a:stretch>
            <a:fillRect/>
          </a:stretch>
        </p:blipFill>
        <p:spPr/>
      </p:pic>
      <p:pic>
        <p:nvPicPr>
          <p:cNvPr id="17" name="Tijdelijke aanduiding voor afbeelding 16"/>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a:stretch>
            <a:fillRect/>
          </a:stretch>
        </p:blipFill>
        <p:spPr/>
      </p:pic>
      <p:pic>
        <p:nvPicPr>
          <p:cNvPr id="16" name="Tijdelijke aanduiding voor afbeelding 15"/>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a:stretch>
            <a:fillRect/>
          </a:stretch>
        </p:blipFill>
        <p:spPr/>
      </p:pic>
      <p:sp>
        <p:nvSpPr>
          <p:cNvPr id="4" name="Tijdelijke aanduiding voor tekst 3"/>
          <p:cNvSpPr>
            <a:spLocks noGrp="1"/>
          </p:cNvSpPr>
          <p:nvPr>
            <p:ph type="body" sz="quarter" idx="17"/>
          </p:nvPr>
        </p:nvSpPr>
        <p:spPr>
          <a:xfrm>
            <a:off x="485775" y="1130300"/>
            <a:ext cx="8447088" cy="857575"/>
          </a:xfrm>
        </p:spPr>
        <p:txBody>
          <a:bodyPr/>
          <a:lstStyle/>
          <a:p>
            <a:r>
              <a:rPr lang="nl-NL" dirty="0" smtClean="0"/>
              <a:t>Modern </a:t>
            </a:r>
            <a:r>
              <a:rPr lang="nl-NL" dirty="0" err="1" smtClean="0"/>
              <a:t>ways</a:t>
            </a:r>
            <a:r>
              <a:rPr lang="nl-NL" dirty="0" smtClean="0"/>
              <a:t> of </a:t>
            </a:r>
            <a:r>
              <a:rPr lang="nl-NL" dirty="0" err="1" smtClean="0"/>
              <a:t>spatial</a:t>
            </a:r>
            <a:r>
              <a:rPr lang="nl-NL" dirty="0" smtClean="0"/>
              <a:t> data </a:t>
            </a:r>
            <a:r>
              <a:rPr lang="nl-NL" dirty="0" err="1" smtClean="0"/>
              <a:t>publication</a:t>
            </a:r>
            <a:endParaRPr lang="nl-NL" dirty="0" smtClean="0"/>
          </a:p>
          <a:p>
            <a:r>
              <a:rPr lang="nl-NL" dirty="0" smtClean="0"/>
              <a:t>Developer’s </a:t>
            </a:r>
            <a:r>
              <a:rPr lang="nl-NL" dirty="0" err="1" smtClean="0"/>
              <a:t>Perspective</a:t>
            </a:r>
            <a:endParaRPr lang="nl-NL" dirty="0"/>
          </a:p>
        </p:txBody>
      </p:sp>
      <p:sp>
        <p:nvSpPr>
          <p:cNvPr id="5" name="Tijdelijke aanduiding voor tekst 4"/>
          <p:cNvSpPr>
            <a:spLocks noGrp="1"/>
          </p:cNvSpPr>
          <p:nvPr>
            <p:ph type="body" sz="quarter" idx="18"/>
          </p:nvPr>
        </p:nvSpPr>
        <p:spPr/>
        <p:txBody>
          <a:bodyPr/>
          <a:lstStyle/>
          <a:p>
            <a:r>
              <a:rPr lang="nl-NL" dirty="0" smtClean="0"/>
              <a:t>September 2016</a:t>
            </a:r>
            <a:r>
              <a:rPr lang="nl-NL" dirty="0" smtClean="0"/>
              <a:t>, Rob Knapen</a:t>
            </a:r>
            <a:endParaRPr lang="nl-NL" dirty="0"/>
          </a:p>
        </p:txBody>
      </p:sp>
    </p:spTree>
    <p:extLst>
      <p:ext uri="{BB962C8B-B14F-4D97-AF65-F5344CB8AC3E}">
        <p14:creationId xmlns:p14="http://schemas.microsoft.com/office/powerpoint/2010/main" val="1983885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5900" y="228600"/>
            <a:ext cx="8726488" cy="5696249"/>
          </a:xfrm>
        </p:spPr>
        <p:txBody>
          <a:bodyPr anchor="ctr"/>
          <a:lstStyle/>
          <a:p>
            <a:pPr marL="0" indent="0" algn="ctr">
              <a:buNone/>
            </a:pPr>
            <a:r>
              <a:rPr lang="en-US" sz="4000" dirty="0" smtClean="0"/>
              <a:t>#geo4web Lessons Learned</a:t>
            </a:r>
            <a:endParaRPr lang="en-US" sz="4000" dirty="0"/>
          </a:p>
        </p:txBody>
      </p:sp>
    </p:spTree>
    <p:extLst>
      <p:ext uri="{BB962C8B-B14F-4D97-AF65-F5344CB8AC3E}">
        <p14:creationId xmlns:p14="http://schemas.microsoft.com/office/powerpoint/2010/main" val="208090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#geo4web Lessons Learned – 1 / 4</a:t>
            </a:r>
            <a:endParaRPr lang="en-US" dirty="0"/>
          </a:p>
        </p:txBody>
      </p:sp>
      <p:sp>
        <p:nvSpPr>
          <p:cNvPr id="3" name="Text Placeholder 2"/>
          <p:cNvSpPr>
            <a:spLocks noGrp="1"/>
          </p:cNvSpPr>
          <p:nvPr>
            <p:ph type="body" sz="quarter" idx="10"/>
          </p:nvPr>
        </p:nvSpPr>
        <p:spPr>
          <a:xfrm>
            <a:off x="421200" y="1549400"/>
            <a:ext cx="8521188" cy="4375449"/>
          </a:xfrm>
        </p:spPr>
        <p:txBody>
          <a:bodyPr/>
          <a:lstStyle/>
          <a:p>
            <a:pPr marL="0" indent="0" algn="ctr">
              <a:buNone/>
            </a:pPr>
            <a:r>
              <a:rPr lang="en-US" b="1" dirty="0"/>
              <a:t>Everyone in a platform or community has their own needs and </a:t>
            </a:r>
            <a:r>
              <a:rPr lang="en-US" b="1" dirty="0" smtClean="0"/>
              <a:t>capacities</a:t>
            </a:r>
          </a:p>
          <a:p>
            <a:pPr marL="0" indent="0" algn="ctr">
              <a:buNone/>
            </a:pPr>
            <a:endParaRPr lang="en-US" b="1" dirty="0"/>
          </a:p>
          <a:p>
            <a:r>
              <a:rPr lang="en-US" dirty="0" smtClean="0"/>
              <a:t>For Bob:</a:t>
            </a:r>
          </a:p>
          <a:p>
            <a:pPr lvl="1"/>
            <a:r>
              <a:rPr lang="en-US" dirty="0" smtClean="0"/>
              <a:t>Webpage with developer targeted information</a:t>
            </a:r>
          </a:p>
          <a:p>
            <a:pPr lvl="1"/>
            <a:r>
              <a:rPr lang="en-US" dirty="0" smtClean="0"/>
              <a:t>Help with solving customer’s problems</a:t>
            </a:r>
          </a:p>
          <a:p>
            <a:pPr lvl="1"/>
            <a:r>
              <a:rPr lang="en-US" dirty="0" smtClean="0"/>
              <a:t>Quickly, time is money</a:t>
            </a:r>
          </a:p>
          <a:p>
            <a:pPr lvl="2"/>
            <a:r>
              <a:rPr lang="en-US" dirty="0" smtClean="0"/>
              <a:t>Or loose them to Google Maps</a:t>
            </a:r>
          </a:p>
          <a:p>
            <a:pPr lvl="1"/>
            <a:r>
              <a:rPr lang="en-US" dirty="0" smtClean="0"/>
              <a:t>Open data, or service with free tier</a:t>
            </a:r>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122490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a:t>#geo4web Lessons Learned – </a:t>
            </a:r>
            <a:r>
              <a:rPr lang="en-US" dirty="0" smtClean="0"/>
              <a:t>2 </a:t>
            </a:r>
            <a:r>
              <a:rPr lang="en-US" dirty="0"/>
              <a:t>/ 4</a:t>
            </a:r>
          </a:p>
        </p:txBody>
      </p:sp>
      <p:sp>
        <p:nvSpPr>
          <p:cNvPr id="3" name="Text Placeholder 2"/>
          <p:cNvSpPr>
            <a:spLocks noGrp="1"/>
          </p:cNvSpPr>
          <p:nvPr>
            <p:ph type="body" sz="quarter" idx="10"/>
          </p:nvPr>
        </p:nvSpPr>
        <p:spPr>
          <a:xfrm>
            <a:off x="421200" y="1549400"/>
            <a:ext cx="8521188" cy="4375449"/>
          </a:xfrm>
        </p:spPr>
        <p:txBody>
          <a:bodyPr/>
          <a:lstStyle/>
          <a:p>
            <a:pPr marL="0" indent="0" algn="ctr">
              <a:buNone/>
            </a:pPr>
            <a:r>
              <a:rPr lang="en-US" b="1" dirty="0"/>
              <a:t>Make search engines feel comfortable to discover </a:t>
            </a:r>
            <a:r>
              <a:rPr lang="en-US" b="1" dirty="0" smtClean="0"/>
              <a:t>you</a:t>
            </a:r>
          </a:p>
          <a:p>
            <a:pPr marL="0" indent="0" algn="ctr">
              <a:buNone/>
            </a:pPr>
            <a:endParaRPr lang="en-US" b="1" dirty="0"/>
          </a:p>
          <a:p>
            <a:r>
              <a:rPr lang="en-US" dirty="0" smtClean="0"/>
              <a:t>For Bob:</a:t>
            </a:r>
          </a:p>
          <a:p>
            <a:pPr lvl="1"/>
            <a:r>
              <a:rPr lang="en-US" dirty="0" smtClean="0"/>
              <a:t>Won’t find it unless it is on the Web</a:t>
            </a:r>
          </a:p>
          <a:p>
            <a:pPr lvl="1"/>
            <a:r>
              <a:rPr lang="en-US" dirty="0" smtClean="0"/>
              <a:t>Must be indexed, and have metadata</a:t>
            </a:r>
          </a:p>
          <a:p>
            <a:pPr lvl="1"/>
            <a:r>
              <a:rPr lang="en-US" dirty="0" smtClean="0"/>
              <a:t>In familiar terminology</a:t>
            </a:r>
          </a:p>
          <a:p>
            <a:pPr lvl="1"/>
            <a:endParaRPr lang="en-US" dirty="0"/>
          </a:p>
          <a:p>
            <a:r>
              <a:rPr lang="en-US" dirty="0" smtClean="0"/>
              <a:t>Semantic Web technology is not yet low entry level! </a:t>
            </a:r>
            <a:endParaRPr lang="en-US" dirty="0"/>
          </a:p>
        </p:txBody>
      </p:sp>
    </p:spTree>
    <p:extLst>
      <p:ext uri="{BB962C8B-B14F-4D97-AF65-F5344CB8AC3E}">
        <p14:creationId xmlns:p14="http://schemas.microsoft.com/office/powerpoint/2010/main" val="1919483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a:t>#geo4web Lessons Learned – </a:t>
            </a:r>
            <a:r>
              <a:rPr lang="en-US" dirty="0" smtClean="0"/>
              <a:t>3 </a:t>
            </a:r>
            <a:r>
              <a:rPr lang="en-US" dirty="0"/>
              <a:t>/ 4</a:t>
            </a:r>
          </a:p>
        </p:txBody>
      </p:sp>
      <p:sp>
        <p:nvSpPr>
          <p:cNvPr id="3" name="Text Placeholder 2"/>
          <p:cNvSpPr>
            <a:spLocks noGrp="1"/>
          </p:cNvSpPr>
          <p:nvPr>
            <p:ph type="body" sz="quarter" idx="10"/>
          </p:nvPr>
        </p:nvSpPr>
        <p:spPr>
          <a:xfrm>
            <a:off x="421200" y="1549400"/>
            <a:ext cx="8521188" cy="4375449"/>
          </a:xfrm>
        </p:spPr>
        <p:txBody>
          <a:bodyPr/>
          <a:lstStyle/>
          <a:p>
            <a:pPr marL="0" indent="0" algn="ctr">
              <a:buNone/>
            </a:pPr>
            <a:r>
              <a:rPr lang="en-US" b="1" dirty="0"/>
              <a:t>Deal with the unknown set of developers and </a:t>
            </a:r>
            <a:r>
              <a:rPr lang="en-US" b="1" dirty="0" smtClean="0"/>
              <a:t>devices</a:t>
            </a:r>
          </a:p>
          <a:p>
            <a:pPr marL="0" indent="0" algn="ctr">
              <a:buNone/>
            </a:pPr>
            <a:endParaRPr lang="en-US" b="1" dirty="0"/>
          </a:p>
          <a:p>
            <a:r>
              <a:rPr lang="en-US" dirty="0" smtClean="0"/>
              <a:t>For Bob:</a:t>
            </a:r>
          </a:p>
          <a:p>
            <a:pPr lvl="1"/>
            <a:r>
              <a:rPr lang="en-US" dirty="0" smtClean="0"/>
              <a:t>Data in direct usable format (</a:t>
            </a:r>
            <a:r>
              <a:rPr lang="en-US" dirty="0" err="1" smtClean="0"/>
              <a:t>GeoJSON</a:t>
            </a:r>
            <a:r>
              <a:rPr lang="en-US" dirty="0" smtClean="0"/>
              <a:t>)</a:t>
            </a:r>
          </a:p>
          <a:p>
            <a:pPr lvl="1"/>
            <a:r>
              <a:rPr lang="en-US" dirty="0" smtClean="0"/>
              <a:t>Paging, Linked Data Fragments</a:t>
            </a:r>
          </a:p>
          <a:p>
            <a:pPr lvl="1"/>
            <a:endParaRPr lang="en-US" dirty="0"/>
          </a:p>
          <a:p>
            <a:r>
              <a:rPr lang="en-US" dirty="0" smtClean="0"/>
              <a:t>Can still be further improved</a:t>
            </a:r>
          </a:p>
          <a:p>
            <a:pPr lvl="1"/>
            <a:r>
              <a:rPr lang="en-US" dirty="0" smtClean="0"/>
              <a:t>E.g. only return requested properties</a:t>
            </a:r>
          </a:p>
        </p:txBody>
      </p:sp>
    </p:spTree>
    <p:extLst>
      <p:ext uri="{BB962C8B-B14F-4D97-AF65-F5344CB8AC3E}">
        <p14:creationId xmlns:p14="http://schemas.microsoft.com/office/powerpoint/2010/main" val="87233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a:t>#geo4web Lessons Learned – </a:t>
            </a:r>
            <a:r>
              <a:rPr lang="en-US" dirty="0" smtClean="0"/>
              <a:t>4 </a:t>
            </a:r>
            <a:r>
              <a:rPr lang="en-US" dirty="0"/>
              <a:t>/ 4</a:t>
            </a:r>
          </a:p>
        </p:txBody>
      </p:sp>
      <p:sp>
        <p:nvSpPr>
          <p:cNvPr id="3" name="Text Placeholder 2"/>
          <p:cNvSpPr>
            <a:spLocks noGrp="1"/>
          </p:cNvSpPr>
          <p:nvPr>
            <p:ph type="body" sz="quarter" idx="10"/>
          </p:nvPr>
        </p:nvSpPr>
        <p:spPr>
          <a:xfrm>
            <a:off x="421200" y="1549400"/>
            <a:ext cx="8521188" cy="4375449"/>
          </a:xfrm>
        </p:spPr>
        <p:txBody>
          <a:bodyPr/>
          <a:lstStyle/>
          <a:p>
            <a:pPr marL="0" indent="0" algn="ctr">
              <a:buNone/>
            </a:pPr>
            <a:r>
              <a:rPr lang="en-US" b="1" dirty="0"/>
              <a:t>Don’t copy data, use </a:t>
            </a:r>
            <a:r>
              <a:rPr lang="en-US" b="1" dirty="0" smtClean="0"/>
              <a:t>proxy</a:t>
            </a:r>
          </a:p>
          <a:p>
            <a:pPr marL="0" indent="0" algn="ctr">
              <a:buNone/>
            </a:pPr>
            <a:endParaRPr lang="en-US" b="1" dirty="0"/>
          </a:p>
          <a:p>
            <a:r>
              <a:rPr lang="en-US" dirty="0" smtClean="0"/>
              <a:t>For Bob:</a:t>
            </a:r>
          </a:p>
          <a:p>
            <a:pPr lvl="1"/>
            <a:r>
              <a:rPr lang="en-US" dirty="0" smtClean="0"/>
              <a:t>Proxy should be performant</a:t>
            </a:r>
          </a:p>
          <a:p>
            <a:pPr lvl="1"/>
            <a:r>
              <a:rPr lang="en-US" dirty="0" smtClean="0"/>
              <a:t>Proxy should be memory efficient</a:t>
            </a:r>
          </a:p>
          <a:p>
            <a:pPr lvl="1"/>
            <a:r>
              <a:rPr lang="en-US" dirty="0" smtClean="0"/>
              <a:t>Proxy adds Point of Failure</a:t>
            </a:r>
          </a:p>
          <a:p>
            <a:pPr lvl="1"/>
            <a:r>
              <a:rPr lang="en-US" dirty="0" smtClean="0"/>
              <a:t>Proxy should be in sync with data service</a:t>
            </a:r>
          </a:p>
          <a:p>
            <a:pPr lvl="1"/>
            <a:endParaRPr lang="en-US" dirty="0"/>
          </a:p>
        </p:txBody>
      </p:sp>
    </p:spTree>
    <p:extLst>
      <p:ext uri="{BB962C8B-B14F-4D97-AF65-F5344CB8AC3E}">
        <p14:creationId xmlns:p14="http://schemas.microsoft.com/office/powerpoint/2010/main" val="894983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Closing Thoughts</a:t>
            </a:r>
            <a:endParaRPr lang="en-US" dirty="0"/>
          </a:p>
        </p:txBody>
      </p:sp>
      <p:sp>
        <p:nvSpPr>
          <p:cNvPr id="3" name="Text Placeholder 2"/>
          <p:cNvSpPr>
            <a:spLocks noGrp="1"/>
          </p:cNvSpPr>
          <p:nvPr>
            <p:ph type="body" sz="quarter" idx="10"/>
          </p:nvPr>
        </p:nvSpPr>
        <p:spPr>
          <a:xfrm>
            <a:off x="421200" y="1549400"/>
            <a:ext cx="8521188" cy="4375449"/>
          </a:xfrm>
        </p:spPr>
        <p:txBody>
          <a:bodyPr/>
          <a:lstStyle/>
          <a:p>
            <a:r>
              <a:rPr lang="en-US" dirty="0" smtClean="0"/>
              <a:t>Developer Experience:</a:t>
            </a:r>
          </a:p>
          <a:p>
            <a:pPr lvl="1"/>
            <a:r>
              <a:rPr lang="en-US" dirty="0" smtClean="0"/>
              <a:t>Keep things pragmatic</a:t>
            </a:r>
          </a:p>
          <a:p>
            <a:pPr lvl="1"/>
            <a:r>
              <a:rPr lang="en-US" dirty="0" smtClean="0"/>
              <a:t>Lower the entry level, targeted webpages</a:t>
            </a:r>
          </a:p>
          <a:p>
            <a:pPr lvl="1"/>
            <a:r>
              <a:rPr lang="en-US" dirty="0" smtClean="0"/>
              <a:t>Note: There are all kinds of developers</a:t>
            </a:r>
          </a:p>
          <a:p>
            <a:pPr lvl="1"/>
            <a:endParaRPr lang="en-US" dirty="0"/>
          </a:p>
          <a:p>
            <a:r>
              <a:rPr lang="en-US" dirty="0" smtClean="0"/>
              <a:t>Use personas:</a:t>
            </a:r>
          </a:p>
          <a:p>
            <a:pPr lvl="1"/>
            <a:r>
              <a:rPr lang="en-US" dirty="0" smtClean="0"/>
              <a:t>User-centered design</a:t>
            </a:r>
          </a:p>
          <a:p>
            <a:pPr lvl="1"/>
            <a:r>
              <a:rPr lang="en-US" dirty="0" smtClean="0"/>
              <a:t>For testing and evaluating products</a:t>
            </a:r>
          </a:p>
          <a:p>
            <a:pPr lvl="1"/>
            <a:r>
              <a:rPr lang="en-US" dirty="0" smtClean="0"/>
              <a:t>For presenting and pitching</a:t>
            </a:r>
          </a:p>
          <a:p>
            <a:pPr lvl="1"/>
            <a:endParaRPr lang="en-US" dirty="0" smtClean="0"/>
          </a:p>
          <a:p>
            <a:pPr lvl="1"/>
            <a:endParaRPr lang="en-US" dirty="0"/>
          </a:p>
        </p:txBody>
      </p:sp>
    </p:spTree>
    <p:extLst>
      <p:ext uri="{BB962C8B-B14F-4D97-AF65-F5344CB8AC3E}">
        <p14:creationId xmlns:p14="http://schemas.microsoft.com/office/powerpoint/2010/main" val="1217946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3200" y="230188"/>
            <a:ext cx="3276000" cy="791650"/>
          </a:xfrm>
        </p:spPr>
        <p:txBody>
          <a:bodyPr/>
          <a:lstStyle/>
          <a:p>
            <a:r>
              <a:rPr lang="nl-NL" dirty="0" err="1" smtClean="0"/>
              <a:t>Thanks</a:t>
            </a:r>
            <a:r>
              <a:rPr lang="nl-NL" dirty="0"/>
              <a:t> </a:t>
            </a:r>
            <a:r>
              <a:rPr lang="nl-NL" dirty="0" err="1" smtClean="0"/>
              <a:t>to</a:t>
            </a:r>
            <a:r>
              <a:rPr lang="nl-NL" dirty="0" smtClean="0"/>
              <a:t>:</a:t>
            </a:r>
            <a:endParaRPr lang="nl-NL" dirty="0"/>
          </a:p>
        </p:txBody>
      </p:sp>
      <p:sp>
        <p:nvSpPr>
          <p:cNvPr id="6" name="Tijdelijke aanduiding voor tekst 5"/>
          <p:cNvSpPr>
            <a:spLocks noGrp="1"/>
          </p:cNvSpPr>
          <p:nvPr>
            <p:ph type="body" sz="quarter" idx="17"/>
          </p:nvPr>
        </p:nvSpPr>
        <p:spPr>
          <a:xfrm>
            <a:off x="495301" y="1587500"/>
            <a:ext cx="3276600" cy="3676977"/>
          </a:xfrm>
        </p:spPr>
        <p:txBody>
          <a:bodyPr/>
          <a:lstStyle/>
          <a:p>
            <a:pPr marL="342900" indent="-342900">
              <a:buFont typeface="Arial" charset="0"/>
              <a:buChar char="•"/>
            </a:pPr>
            <a:r>
              <a:rPr lang="nl-NL" dirty="0" err="1" smtClean="0"/>
              <a:t>You</a:t>
            </a:r>
            <a:r>
              <a:rPr lang="nl-NL" dirty="0" smtClean="0"/>
              <a:t>!</a:t>
            </a:r>
          </a:p>
          <a:p>
            <a:pPr marL="342900" indent="-342900">
              <a:buFont typeface="Arial" charset="0"/>
              <a:buChar char="•"/>
            </a:pPr>
            <a:r>
              <a:rPr lang="nl-NL" dirty="0" err="1" smtClean="0"/>
              <a:t>Geonovum</a:t>
            </a:r>
            <a:endParaRPr lang="nl-NL" dirty="0" smtClean="0"/>
          </a:p>
          <a:p>
            <a:pPr marL="342900" indent="-342900">
              <a:buFont typeface="Arial" charset="0"/>
              <a:buChar char="•"/>
            </a:pPr>
            <a:r>
              <a:rPr lang="nl-NL" dirty="0" err="1" smtClean="0"/>
              <a:t>Triply</a:t>
            </a:r>
            <a:endParaRPr lang="nl-NL" dirty="0" smtClean="0"/>
          </a:p>
          <a:p>
            <a:pPr marL="342900" indent="-342900">
              <a:buFont typeface="Arial" charset="0"/>
              <a:buChar char="•"/>
            </a:pPr>
            <a:r>
              <a:rPr lang="nl-NL" dirty="0" smtClean="0"/>
              <a:t>PDOK</a:t>
            </a:r>
          </a:p>
          <a:p>
            <a:pPr marL="342900" indent="-342900">
              <a:buFont typeface="Arial" charset="0"/>
              <a:buChar char="•"/>
            </a:pPr>
            <a:r>
              <a:rPr lang="nl-NL" dirty="0" smtClean="0"/>
              <a:t>Dutch </a:t>
            </a:r>
            <a:r>
              <a:rPr lang="nl-NL" dirty="0" err="1" smtClean="0"/>
              <a:t>Government</a:t>
            </a:r>
            <a:endParaRPr lang="nl-NL" dirty="0" smtClean="0"/>
          </a:p>
          <a:p>
            <a:endParaRPr lang="nl-NL" i="1" dirty="0" smtClean="0"/>
          </a:p>
          <a:p>
            <a:r>
              <a:rPr lang="nl-NL" i="1" dirty="0" smtClean="0"/>
              <a:t>Contact:</a:t>
            </a:r>
            <a:endParaRPr lang="nl-NL" i="1" dirty="0" smtClean="0"/>
          </a:p>
          <a:p>
            <a:r>
              <a:rPr lang="nl-NL" dirty="0" err="1"/>
              <a:t>r</a:t>
            </a:r>
            <a:r>
              <a:rPr lang="nl-NL" dirty="0" err="1" smtClean="0"/>
              <a:t>ob.knapen@wur.nl</a:t>
            </a:r>
            <a:endParaRPr lang="nl-NL" dirty="0"/>
          </a:p>
        </p:txBody>
      </p:sp>
      <p:pic>
        <p:nvPicPr>
          <p:cNvPr id="8" name="Picture Placeholder 7"/>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6748" r="16748"/>
          <a:stretch>
            <a:fillRect/>
          </a:stretch>
        </p:blipFill>
        <p:spPr/>
      </p:pic>
      <p:sp>
        <p:nvSpPr>
          <p:cNvPr id="9" name="TextBox 8"/>
          <p:cNvSpPr txBox="1"/>
          <p:nvPr/>
        </p:nvSpPr>
        <p:spPr>
          <a:xfrm>
            <a:off x="493200" y="5613400"/>
            <a:ext cx="8434499" cy="3027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a:lnSpc>
                <a:spcPts val="1800"/>
              </a:lnSpc>
            </a:pPr>
            <a:r>
              <a:rPr lang="en-US" sz="1400" dirty="0">
                <a:latin typeface="Verdana" pitchFamily="34" charset="0"/>
              </a:rPr>
              <a:t>https://</a:t>
            </a:r>
            <a:r>
              <a:rPr lang="en-US" sz="1400" dirty="0" err="1">
                <a:latin typeface="Verdana" pitchFamily="34" charset="0"/>
              </a:rPr>
              <a:t>github.com</a:t>
            </a:r>
            <a:r>
              <a:rPr lang="en-US" sz="1400" dirty="0">
                <a:latin typeface="Verdana" pitchFamily="34" charset="0"/>
              </a:rPr>
              <a:t>/geo4web-testbed</a:t>
            </a:r>
            <a:endParaRPr lang="en-US" sz="1400" dirty="0" smtClean="0">
              <a:latin typeface="Verdana" pitchFamily="34" charset="0"/>
            </a:endParaRPr>
          </a:p>
        </p:txBody>
      </p:sp>
    </p:spTree>
    <p:extLst>
      <p:ext uri="{BB962C8B-B14F-4D97-AF65-F5344CB8AC3E}">
        <p14:creationId xmlns:p14="http://schemas.microsoft.com/office/powerpoint/2010/main" val="483436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069975"/>
            <a:ext cx="9144000" cy="5139328"/>
          </a:xfrm>
          <a:prstGeom prst="rect">
            <a:avLst/>
          </a:prstGeom>
        </p:spPr>
      </p:pic>
      <p:sp>
        <p:nvSpPr>
          <p:cNvPr id="5" name="Title 4"/>
          <p:cNvSpPr>
            <a:spLocks noGrp="1"/>
          </p:cNvSpPr>
          <p:nvPr>
            <p:ph type="title"/>
          </p:nvPr>
        </p:nvSpPr>
        <p:spPr>
          <a:xfrm>
            <a:off x="491642" y="230188"/>
            <a:ext cx="8442796" cy="791650"/>
          </a:xfrm>
        </p:spPr>
        <p:txBody>
          <a:bodyPr/>
          <a:lstStyle/>
          <a:p>
            <a:r>
              <a:rPr lang="en-US" dirty="0" smtClean="0"/>
              <a:t>Meet Bob, the Web Developer</a:t>
            </a:r>
            <a:endParaRPr lang="en-US" dirty="0"/>
          </a:p>
        </p:txBody>
      </p:sp>
    </p:spTree>
    <p:extLst>
      <p:ext uri="{BB962C8B-B14F-4D97-AF65-F5344CB8AC3E}">
        <p14:creationId xmlns:p14="http://schemas.microsoft.com/office/powerpoint/2010/main" val="604057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What are Personas</a:t>
            </a:r>
            <a:endParaRPr lang="en-US" dirty="0"/>
          </a:p>
        </p:txBody>
      </p:sp>
      <p:sp>
        <p:nvSpPr>
          <p:cNvPr id="3" name="Text Placeholder 2"/>
          <p:cNvSpPr>
            <a:spLocks noGrp="1"/>
          </p:cNvSpPr>
          <p:nvPr>
            <p:ph type="body" sz="quarter" idx="10"/>
          </p:nvPr>
        </p:nvSpPr>
        <p:spPr>
          <a:xfrm>
            <a:off x="421200" y="1549400"/>
            <a:ext cx="8521188" cy="4375449"/>
          </a:xfrm>
        </p:spPr>
        <p:txBody>
          <a:bodyPr/>
          <a:lstStyle/>
          <a:p>
            <a:r>
              <a:rPr lang="en-US" b="1" dirty="0" smtClean="0"/>
              <a:t>Personas</a:t>
            </a:r>
            <a:r>
              <a:rPr lang="en-US" dirty="0" smtClean="0"/>
              <a:t> are functional characters created to represent different user types</a:t>
            </a:r>
          </a:p>
          <a:p>
            <a:pPr lvl="1"/>
            <a:r>
              <a:rPr lang="en-US" dirty="0" smtClean="0"/>
              <a:t>A design technique (Alan Cooper, 1983)</a:t>
            </a:r>
            <a:endParaRPr lang="en-US" dirty="0"/>
          </a:p>
          <a:p>
            <a:pPr lvl="1"/>
            <a:r>
              <a:rPr lang="en-US" dirty="0" smtClean="0"/>
              <a:t>Also helpful for designing software</a:t>
            </a:r>
          </a:p>
          <a:p>
            <a:pPr lvl="2"/>
            <a:r>
              <a:rPr lang="en-US" dirty="0" smtClean="0"/>
              <a:t>User-centered design</a:t>
            </a:r>
          </a:p>
          <a:p>
            <a:pPr lvl="2"/>
            <a:r>
              <a:rPr lang="en-US" dirty="0" smtClean="0"/>
              <a:t>Developer Experience as well</a:t>
            </a:r>
          </a:p>
          <a:p>
            <a:endParaRPr lang="en-US" dirty="0"/>
          </a:p>
          <a:p>
            <a:r>
              <a:rPr lang="en-US" dirty="0" smtClean="0"/>
              <a:t>Synthesized from data collected from interviews, captured in a 1-2 page realistic description of behavior patterns, goals, skills, attitudes, the environment, etc.</a:t>
            </a:r>
          </a:p>
          <a:p>
            <a:pPr lvl="1"/>
            <a:endParaRPr lang="en-US" dirty="0" smtClean="0"/>
          </a:p>
        </p:txBody>
      </p:sp>
    </p:spTree>
    <p:extLst>
      <p:ext uri="{BB962C8B-B14F-4D97-AF65-F5344CB8AC3E}">
        <p14:creationId xmlns:p14="http://schemas.microsoft.com/office/powerpoint/2010/main" val="199742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Our Personas and their Tale</a:t>
            </a:r>
            <a:endParaRPr lang="en-US" dirty="0"/>
          </a:p>
        </p:txBody>
      </p:sp>
      <p:sp>
        <p:nvSpPr>
          <p:cNvPr id="3" name="Text Placeholder 2"/>
          <p:cNvSpPr>
            <a:spLocks noGrp="1"/>
          </p:cNvSpPr>
          <p:nvPr>
            <p:ph type="body" sz="quarter" idx="10"/>
          </p:nvPr>
        </p:nvSpPr>
        <p:spPr>
          <a:xfrm>
            <a:off x="421200" y="1549400"/>
            <a:ext cx="8521188" cy="4375449"/>
          </a:xfrm>
        </p:spPr>
        <p:txBody>
          <a:bodyPr/>
          <a:lstStyle/>
          <a:p>
            <a:r>
              <a:rPr lang="en-US" dirty="0" smtClean="0"/>
              <a:t>Victor: End-user (for cultural heritage data)</a:t>
            </a:r>
          </a:p>
          <a:p>
            <a:r>
              <a:rPr lang="en-US" dirty="0" smtClean="0"/>
              <a:t>Bob: Web Developer</a:t>
            </a:r>
          </a:p>
          <a:p>
            <a:endParaRPr lang="en-US" dirty="0"/>
          </a:p>
          <a:p>
            <a:r>
              <a:rPr lang="en-US" dirty="0" smtClean="0"/>
              <a:t>The tale:</a:t>
            </a:r>
          </a:p>
          <a:p>
            <a:pPr lvl="1"/>
            <a:r>
              <a:rPr lang="en-US" dirty="0" smtClean="0"/>
              <a:t>Estate building plans in Victor’s unique area</a:t>
            </a:r>
          </a:p>
          <a:p>
            <a:pPr lvl="1"/>
            <a:r>
              <a:rPr lang="en-US" dirty="0" smtClean="0"/>
              <a:t>Difficult to look at e.g. “</a:t>
            </a:r>
            <a:r>
              <a:rPr lang="en-US" dirty="0" err="1" smtClean="0"/>
              <a:t>bestemmingsplannen</a:t>
            </a:r>
            <a:r>
              <a:rPr lang="en-US" dirty="0" smtClean="0"/>
              <a:t>” from the municipality</a:t>
            </a:r>
          </a:p>
          <a:p>
            <a:pPr lvl="1"/>
            <a:r>
              <a:rPr lang="en-US" dirty="0" smtClean="0"/>
              <a:t>Bob wants to help his buddy Victor</a:t>
            </a:r>
          </a:p>
          <a:p>
            <a:endParaRPr lang="en-US" dirty="0"/>
          </a:p>
          <a:p>
            <a:endParaRPr lang="en-US" dirty="0"/>
          </a:p>
        </p:txBody>
      </p:sp>
    </p:spTree>
    <p:extLst>
      <p:ext uri="{BB962C8B-B14F-4D97-AF65-F5344CB8AC3E}">
        <p14:creationId xmlns:p14="http://schemas.microsoft.com/office/powerpoint/2010/main" val="114154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A World of Difference</a:t>
            </a:r>
            <a:endParaRPr lang="en-US" dirty="0"/>
          </a:p>
        </p:txBody>
      </p:sp>
      <p:pic>
        <p:nvPicPr>
          <p:cNvPr id="3" name="Picture 2"/>
          <p:cNvPicPr>
            <a:picLocks noChangeAspect="1"/>
          </p:cNvPicPr>
          <p:nvPr/>
        </p:nvPicPr>
        <p:blipFill>
          <a:blip r:embed="rId3"/>
          <a:stretch>
            <a:fillRect/>
          </a:stretch>
        </p:blipFill>
        <p:spPr>
          <a:xfrm>
            <a:off x="491642" y="1098038"/>
            <a:ext cx="6534704" cy="5018922"/>
          </a:xfrm>
          <a:prstGeom prst="rect">
            <a:avLst/>
          </a:prstGeom>
          <a:effectLst>
            <a:outerShdw blurRad="50800" dist="38100" dir="2700000" algn="tl" rotWithShape="0">
              <a:prstClr val="black">
                <a:alpha val="40000"/>
              </a:prstClr>
            </a:outerShdw>
          </a:effectLst>
        </p:spPr>
      </p:pic>
      <p:pic>
        <p:nvPicPr>
          <p:cNvPr id="4" name="Picture 3"/>
          <p:cNvPicPr>
            <a:picLocks noChangeAspect="1"/>
          </p:cNvPicPr>
          <p:nvPr/>
        </p:nvPicPr>
        <p:blipFill>
          <a:blip r:embed="rId4"/>
          <a:stretch>
            <a:fillRect/>
          </a:stretch>
        </p:blipFill>
        <p:spPr>
          <a:xfrm>
            <a:off x="4919662" y="1500187"/>
            <a:ext cx="3800475" cy="5000625"/>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194179" y="3349404"/>
            <a:ext cx="2307721" cy="8034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a:effectLst>
            <a:outerShdw blurRad="50800" dist="38100" dir="2700000" algn="tl" rotWithShape="0">
              <a:prstClr val="black">
                <a:alpha val="40000"/>
              </a:prstClr>
            </a:outerShdw>
          </a:effectLst>
        </p:spPr>
        <p:txBody>
          <a:bodyPr wrap="square" tIns="0" bIns="0" rtlCol="0" anchor="ctr" anchorCtr="1">
            <a:noAutofit/>
          </a:bodyPr>
          <a:lstStyle/>
          <a:p>
            <a:pPr>
              <a:lnSpc>
                <a:spcPts val="1800"/>
              </a:lnSpc>
            </a:pPr>
            <a:r>
              <a:rPr lang="en-US" sz="3200" dirty="0" smtClean="0">
                <a:latin typeface="Verdana" pitchFamily="34" charset="0"/>
              </a:rPr>
              <a:t>Spatial</a:t>
            </a:r>
            <a:endParaRPr lang="en-US" sz="3200" dirty="0" smtClean="0">
              <a:latin typeface="Verdana" pitchFamily="34" charset="0"/>
            </a:endParaRPr>
          </a:p>
        </p:txBody>
      </p:sp>
      <p:sp>
        <p:nvSpPr>
          <p:cNvPr id="6" name="TextBox 5"/>
          <p:cNvSpPr txBox="1"/>
          <p:nvPr/>
        </p:nvSpPr>
        <p:spPr>
          <a:xfrm>
            <a:off x="6614018" y="3349404"/>
            <a:ext cx="2320420" cy="80349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a:effectLst>
            <a:outerShdw blurRad="50800" dist="38100" dir="2700000" algn="tl" rotWithShape="0">
              <a:prstClr val="black">
                <a:alpha val="40000"/>
              </a:prstClr>
            </a:outerShdw>
          </a:effectLst>
        </p:spPr>
        <p:txBody>
          <a:bodyPr wrap="square" rtlCol="0" anchor="ctr" anchorCtr="1">
            <a:noAutofit/>
          </a:bodyPr>
          <a:lstStyle/>
          <a:p>
            <a:pPr>
              <a:lnSpc>
                <a:spcPts val="1800"/>
              </a:lnSpc>
            </a:pPr>
            <a:r>
              <a:rPr lang="en-US" sz="3200" smtClean="0">
                <a:latin typeface="Verdana" pitchFamily="34" charset="0"/>
              </a:rPr>
              <a:t>Pragmatic</a:t>
            </a:r>
            <a:endParaRPr lang="en-US" sz="3200" dirty="0" smtClean="0">
              <a:latin typeface="Verdana" pitchFamily="34" charset="0"/>
            </a:endParaRPr>
          </a:p>
        </p:txBody>
      </p:sp>
    </p:spTree>
    <p:extLst>
      <p:ext uri="{BB962C8B-B14F-4D97-AF65-F5344CB8AC3E}">
        <p14:creationId xmlns:p14="http://schemas.microsoft.com/office/powerpoint/2010/main" val="121440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786329"/>
          </a:xfrm>
        </p:spPr>
        <p:txBody>
          <a:bodyPr/>
          <a:lstStyle/>
          <a:p>
            <a:r>
              <a:rPr lang="nl-NL" sz="2800" dirty="0" smtClean="0"/>
              <a:t>Supply </a:t>
            </a:r>
            <a:r>
              <a:rPr lang="nl-NL" sz="2800" dirty="0" err="1" smtClean="0"/>
              <a:t>and</a:t>
            </a:r>
            <a:r>
              <a:rPr lang="nl-NL" sz="2800" dirty="0" smtClean="0"/>
              <a:t> </a:t>
            </a:r>
            <a:r>
              <a:rPr lang="nl-NL" sz="2800" dirty="0" err="1" smtClean="0"/>
              <a:t>Demand</a:t>
            </a:r>
            <a:r>
              <a:rPr lang="nl-NL" sz="2800" dirty="0" smtClean="0"/>
              <a:t> of </a:t>
            </a:r>
            <a:r>
              <a:rPr lang="nl-NL" sz="2800" dirty="0" err="1" smtClean="0"/>
              <a:t>Geo</a:t>
            </a:r>
            <a:r>
              <a:rPr lang="nl-NL" sz="2800" dirty="0" smtClean="0"/>
              <a:t> data on </a:t>
            </a:r>
            <a:r>
              <a:rPr lang="nl-NL" sz="2800" dirty="0" err="1" smtClean="0"/>
              <a:t>the</a:t>
            </a:r>
            <a:r>
              <a:rPr lang="nl-NL" sz="2800" dirty="0" smtClean="0"/>
              <a:t> Web</a:t>
            </a:r>
            <a:endParaRPr lang="nl-NL" sz="2800" dirty="0"/>
          </a:p>
        </p:txBody>
      </p:sp>
      <p:sp>
        <p:nvSpPr>
          <p:cNvPr id="5" name="Tijdelijke aanduiding voor tekst 4"/>
          <p:cNvSpPr>
            <a:spLocks noGrp="1"/>
          </p:cNvSpPr>
          <p:nvPr>
            <p:ph type="body" sz="quarter" idx="10"/>
          </p:nvPr>
        </p:nvSpPr>
        <p:spPr>
          <a:xfrm>
            <a:off x="421200" y="1549400"/>
            <a:ext cx="8521188" cy="4375449"/>
          </a:xfrm>
        </p:spPr>
        <p:txBody>
          <a:bodyPr/>
          <a:lstStyle/>
          <a:p>
            <a:r>
              <a:rPr lang="nl-NL" dirty="0" err="1" smtClean="0"/>
              <a:t>Pragmatic</a:t>
            </a:r>
            <a:r>
              <a:rPr lang="nl-NL" dirty="0" smtClean="0"/>
              <a:t> – </a:t>
            </a:r>
            <a:r>
              <a:rPr lang="nl-NL" dirty="0" err="1" smtClean="0"/>
              <a:t>for</a:t>
            </a:r>
            <a:r>
              <a:rPr lang="nl-NL" dirty="0" smtClean="0"/>
              <a:t> </a:t>
            </a:r>
            <a:r>
              <a:rPr lang="nl-NL" dirty="0" err="1" smtClean="0"/>
              <a:t>the</a:t>
            </a:r>
            <a:r>
              <a:rPr lang="nl-NL" dirty="0" smtClean="0"/>
              <a:t> common </a:t>
            </a:r>
            <a:r>
              <a:rPr lang="nl-NL" dirty="0" err="1" smtClean="0"/>
              <a:t>developer</a:t>
            </a:r>
            <a:endParaRPr lang="nl-NL" dirty="0" smtClean="0"/>
          </a:p>
          <a:p>
            <a:pPr lvl="1"/>
            <a:r>
              <a:rPr lang="nl-NL" dirty="0" smtClean="0"/>
              <a:t>Ad-Hoc </a:t>
            </a:r>
            <a:r>
              <a:rPr lang="nl-NL" dirty="0" err="1" smtClean="0"/>
              <a:t>and</a:t>
            </a:r>
            <a:r>
              <a:rPr lang="nl-NL" dirty="0" smtClean="0"/>
              <a:t> W3C </a:t>
            </a:r>
            <a:r>
              <a:rPr lang="nl-NL" dirty="0" err="1" smtClean="0"/>
              <a:t>standards</a:t>
            </a:r>
            <a:r>
              <a:rPr lang="nl-NL" dirty="0" smtClean="0"/>
              <a:t> (HTTP, HTML, REST, JSON)</a:t>
            </a:r>
            <a:endParaRPr lang="nl-NL" dirty="0" smtClean="0"/>
          </a:p>
          <a:p>
            <a:pPr marL="0" indent="0" algn="ctr">
              <a:buNone/>
            </a:pPr>
            <a:r>
              <a:rPr lang="nl-NL" dirty="0" smtClean="0"/>
              <a:t>-------------------------[</a:t>
            </a:r>
            <a:r>
              <a:rPr lang="nl-NL" b="1" dirty="0"/>
              <a:t>DIVIDE</a:t>
            </a:r>
            <a:r>
              <a:rPr lang="nl-NL" dirty="0" smtClean="0"/>
              <a:t>]-----------------------------</a:t>
            </a:r>
          </a:p>
          <a:p>
            <a:r>
              <a:rPr lang="nl-NL" dirty="0" err="1" smtClean="0"/>
              <a:t>Semantic</a:t>
            </a:r>
            <a:r>
              <a:rPr lang="nl-NL" dirty="0" smtClean="0"/>
              <a:t> – </a:t>
            </a:r>
            <a:r>
              <a:rPr lang="nl-NL" dirty="0" err="1" smtClean="0"/>
              <a:t>for</a:t>
            </a:r>
            <a:r>
              <a:rPr lang="nl-NL" dirty="0" smtClean="0"/>
              <a:t> </a:t>
            </a:r>
            <a:r>
              <a:rPr lang="nl-NL" dirty="0" err="1" smtClean="0"/>
              <a:t>the</a:t>
            </a:r>
            <a:r>
              <a:rPr lang="nl-NL" dirty="0" smtClean="0"/>
              <a:t> </a:t>
            </a:r>
            <a:r>
              <a:rPr lang="nl-NL" dirty="0" err="1" smtClean="0"/>
              <a:t>Linked</a:t>
            </a:r>
            <a:r>
              <a:rPr lang="nl-NL" dirty="0" smtClean="0"/>
              <a:t> Data professionals</a:t>
            </a:r>
          </a:p>
          <a:p>
            <a:pPr lvl="1"/>
            <a:r>
              <a:rPr lang="nl-NL" dirty="0" smtClean="0"/>
              <a:t>W3C </a:t>
            </a:r>
            <a:r>
              <a:rPr lang="nl-NL" dirty="0" err="1" smtClean="0"/>
              <a:t>standards</a:t>
            </a:r>
            <a:r>
              <a:rPr lang="nl-NL" dirty="0" smtClean="0"/>
              <a:t> (HTTP, RDF, SPARQL)</a:t>
            </a:r>
          </a:p>
          <a:p>
            <a:r>
              <a:rPr lang="nl-NL" dirty="0" err="1" smtClean="0"/>
              <a:t>Spatial</a:t>
            </a:r>
            <a:r>
              <a:rPr lang="nl-NL" dirty="0" smtClean="0"/>
              <a:t> – </a:t>
            </a:r>
            <a:r>
              <a:rPr lang="nl-NL" dirty="0" err="1" smtClean="0"/>
              <a:t>for</a:t>
            </a:r>
            <a:r>
              <a:rPr lang="nl-NL" dirty="0" smtClean="0"/>
              <a:t> GIS Professionals</a:t>
            </a:r>
          </a:p>
          <a:p>
            <a:pPr lvl="1"/>
            <a:r>
              <a:rPr lang="nl-NL" dirty="0" smtClean="0"/>
              <a:t>OGC </a:t>
            </a:r>
            <a:r>
              <a:rPr lang="nl-NL" dirty="0" err="1" smtClean="0"/>
              <a:t>and</a:t>
            </a:r>
            <a:r>
              <a:rPr lang="nl-NL" dirty="0" smtClean="0"/>
              <a:t> W3C </a:t>
            </a:r>
            <a:r>
              <a:rPr lang="nl-NL" dirty="0" err="1" smtClean="0"/>
              <a:t>standards</a:t>
            </a:r>
            <a:r>
              <a:rPr lang="nl-NL" dirty="0" smtClean="0"/>
              <a:t> (HTTP, W*S, GML)</a:t>
            </a:r>
            <a:endParaRPr lang="nl-NL" dirty="0" smtClean="0"/>
          </a:p>
        </p:txBody>
      </p:sp>
    </p:spTree>
    <p:extLst>
      <p:ext uri="{BB962C8B-B14F-4D97-AF65-F5344CB8AC3E}">
        <p14:creationId xmlns:p14="http://schemas.microsoft.com/office/powerpoint/2010/main" val="2367016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#geo4web testbed – available data</a:t>
            </a:r>
            <a:endParaRPr lang="en-US" dirty="0"/>
          </a:p>
        </p:txBody>
      </p:sp>
      <p:pic>
        <p:nvPicPr>
          <p:cNvPr id="3" name="Picture 2"/>
          <p:cNvPicPr>
            <a:picLocks noChangeAspect="1"/>
          </p:cNvPicPr>
          <p:nvPr/>
        </p:nvPicPr>
        <p:blipFill>
          <a:blip r:embed="rId2"/>
          <a:stretch>
            <a:fillRect/>
          </a:stretch>
        </p:blipFill>
        <p:spPr>
          <a:xfrm>
            <a:off x="177800" y="1629602"/>
            <a:ext cx="8869053" cy="3958398"/>
          </a:xfrm>
          <a:prstGeom prst="rect">
            <a:avLst/>
          </a:prstGeom>
        </p:spPr>
      </p:pic>
    </p:spTree>
    <p:extLst>
      <p:ext uri="{BB962C8B-B14F-4D97-AF65-F5344CB8AC3E}">
        <p14:creationId xmlns:p14="http://schemas.microsoft.com/office/powerpoint/2010/main" val="212036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Spatial: PDOK Experiences</a:t>
            </a:r>
            <a:endParaRPr lang="en-US" dirty="0"/>
          </a:p>
        </p:txBody>
      </p:sp>
      <p:sp>
        <p:nvSpPr>
          <p:cNvPr id="3" name="Text Placeholder 2"/>
          <p:cNvSpPr>
            <a:spLocks noGrp="1"/>
          </p:cNvSpPr>
          <p:nvPr>
            <p:ph type="body" sz="quarter" idx="10"/>
          </p:nvPr>
        </p:nvSpPr>
        <p:spPr>
          <a:xfrm>
            <a:off x="421199" y="1549399"/>
            <a:ext cx="5171229" cy="4375449"/>
          </a:xfrm>
        </p:spPr>
        <p:txBody>
          <a:bodyPr/>
          <a:lstStyle/>
          <a:p>
            <a:r>
              <a:rPr lang="en-US" dirty="0" smtClean="0"/>
              <a:t>Where is the developer documentation?</a:t>
            </a:r>
          </a:p>
          <a:p>
            <a:r>
              <a:rPr lang="en-US" dirty="0" smtClean="0"/>
              <a:t>What are these W*S?</a:t>
            </a:r>
          </a:p>
          <a:p>
            <a:r>
              <a:rPr lang="en-US" dirty="0" smtClean="0"/>
              <a:t>What is a ‘</a:t>
            </a:r>
            <a:r>
              <a:rPr lang="en-US" dirty="0" err="1" smtClean="0"/>
              <a:t>functioneelgebied_vlak_label</a:t>
            </a:r>
            <a:r>
              <a:rPr lang="en-US" dirty="0" smtClean="0"/>
              <a:t>’?</a:t>
            </a:r>
          </a:p>
          <a:p>
            <a:endParaRPr lang="en-US" dirty="0"/>
          </a:p>
          <a:p>
            <a:r>
              <a:rPr lang="en-US" dirty="0" smtClean="0"/>
              <a:t>How to use PDOK </a:t>
            </a:r>
            <a:r>
              <a:rPr lang="en-US" dirty="0" err="1" smtClean="0"/>
              <a:t>Kaart</a:t>
            </a:r>
            <a:r>
              <a:rPr lang="en-US" dirty="0" smtClean="0"/>
              <a:t> in Leaflet?</a:t>
            </a:r>
          </a:p>
          <a:p>
            <a:pPr lvl="1"/>
            <a:r>
              <a:rPr lang="en-US" dirty="0" err="1" smtClean="0"/>
              <a:t>Github</a:t>
            </a:r>
            <a:r>
              <a:rPr lang="en-US" dirty="0" smtClean="0"/>
              <a:t> to the rescue!</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5592429" y="1549399"/>
            <a:ext cx="3342009" cy="43754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5010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42" y="230188"/>
            <a:ext cx="8442796" cy="791650"/>
          </a:xfrm>
        </p:spPr>
        <p:txBody>
          <a:bodyPr/>
          <a:lstStyle/>
          <a:p>
            <a:r>
              <a:rPr lang="en-US" dirty="0" smtClean="0"/>
              <a:t>Pragmatic: Triply Experiences</a:t>
            </a:r>
            <a:endParaRPr lang="en-US" dirty="0"/>
          </a:p>
        </p:txBody>
      </p:sp>
      <p:sp>
        <p:nvSpPr>
          <p:cNvPr id="3" name="Text Placeholder 2"/>
          <p:cNvSpPr>
            <a:spLocks noGrp="1"/>
          </p:cNvSpPr>
          <p:nvPr>
            <p:ph type="body" sz="quarter" idx="10"/>
          </p:nvPr>
        </p:nvSpPr>
        <p:spPr>
          <a:xfrm>
            <a:off x="421199" y="1549400"/>
            <a:ext cx="5192943" cy="4375449"/>
          </a:xfrm>
        </p:spPr>
        <p:txBody>
          <a:bodyPr/>
          <a:lstStyle/>
          <a:p>
            <a:r>
              <a:rPr lang="en-US" dirty="0" smtClean="0"/>
              <a:t>Developer </a:t>
            </a:r>
            <a:r>
              <a:rPr lang="en-US" dirty="0" err="1" smtClean="0"/>
              <a:t>focussed</a:t>
            </a:r>
            <a:r>
              <a:rPr lang="en-US" dirty="0" smtClean="0"/>
              <a:t> documentation</a:t>
            </a:r>
          </a:p>
          <a:p>
            <a:r>
              <a:rPr lang="en-US" dirty="0" smtClean="0"/>
              <a:t>URL’s + (Geo)JSON</a:t>
            </a:r>
          </a:p>
          <a:p>
            <a:r>
              <a:rPr lang="en-US" dirty="0" smtClean="0"/>
              <a:t>Cleaned up data</a:t>
            </a:r>
          </a:p>
          <a:p>
            <a:r>
              <a:rPr lang="en-US" dirty="0" smtClean="0"/>
              <a:t>Sample source code for Leaflet</a:t>
            </a:r>
          </a:p>
          <a:p>
            <a:endParaRPr lang="en-US" dirty="0"/>
          </a:p>
          <a:p>
            <a:r>
              <a:rPr lang="en-US" dirty="0" smtClean="0"/>
              <a:t>(All at early stage though)</a:t>
            </a:r>
          </a:p>
          <a:p>
            <a:endParaRPr lang="en-US" dirty="0"/>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5659217" y="1549400"/>
            <a:ext cx="3275221" cy="43754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1101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ageningen UR">
  <a:themeElements>
    <a:clrScheme name="Wageningen UR witte achtergrond">
      <a:dk1>
        <a:srgbClr val="005172"/>
      </a:dk1>
      <a:lt1>
        <a:srgbClr val="FFFFFF"/>
      </a:lt1>
      <a:dk2>
        <a:srgbClr val="34B233"/>
      </a:dk2>
      <a:lt2>
        <a:srgbClr val="005172"/>
      </a:lt2>
      <a:accent1>
        <a:srgbClr val="519FD7"/>
      </a:accent1>
      <a:accent2>
        <a:srgbClr val="A59D95"/>
      </a:accent2>
      <a:accent3>
        <a:srgbClr val="D5D2CA"/>
      </a:accent3>
      <a:accent4>
        <a:srgbClr val="FF7900"/>
      </a:accent4>
      <a:accent5>
        <a:srgbClr val="00549F"/>
      </a:accent5>
      <a:accent6>
        <a:srgbClr val="000000"/>
      </a:accent6>
      <a:hlink>
        <a:srgbClr val="00549F"/>
      </a:hlink>
      <a:folHlink>
        <a:srgbClr val="000000"/>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solidFill>
          <a:schemeClr val="accent3"/>
        </a:solidFill>
      </a:spPr>
      <a:bodyPr wrap="none" rtlCol="0">
        <a:spAutoFit/>
      </a:bodyPr>
      <a:lstStyle>
        <a:defPPr>
          <a:lnSpc>
            <a:spcPts val="1800"/>
          </a:lnSpc>
          <a:defRPr sz="1400" dirty="0" err="1" smtClean="0">
            <a:latin typeface="Verdan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2689</TotalTime>
  <Words>2609</Words>
  <Application>Microsoft Macintosh PowerPoint</Application>
  <PresentationFormat>On-screen Show (4:3)</PresentationFormat>
  <Paragraphs>225</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Verdana</vt:lpstr>
      <vt:lpstr>Wingdings</vt:lpstr>
      <vt:lpstr>Arial</vt:lpstr>
      <vt:lpstr>Wageningen UR</vt:lpstr>
      <vt:lpstr>#geo4web testbed</vt:lpstr>
      <vt:lpstr>Meet Bob, the Web Developer</vt:lpstr>
      <vt:lpstr>What are Personas</vt:lpstr>
      <vt:lpstr>Our Personas and their Tale</vt:lpstr>
      <vt:lpstr>A World of Difference</vt:lpstr>
      <vt:lpstr>Supply and Demand of Geo data on the Web</vt:lpstr>
      <vt:lpstr>#geo4web testbed – available data</vt:lpstr>
      <vt:lpstr>Spatial: PDOK Experiences</vt:lpstr>
      <vt:lpstr>Pragmatic: Triply Experiences</vt:lpstr>
      <vt:lpstr>PowerPoint Presentation</vt:lpstr>
      <vt:lpstr>#geo4web Lessons Learned – 1 / 4</vt:lpstr>
      <vt:lpstr>#geo4web Lessons Learned – 2 / 4</vt:lpstr>
      <vt:lpstr>#geo4web Lessons Learned – 3 / 4</vt:lpstr>
      <vt:lpstr>#geo4web Lessons Learned – 4 / 4</vt:lpstr>
      <vt:lpstr>Closing Thoughts</vt:lpstr>
      <vt:lpstr>Thanks to:</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Rob Knapen</cp:lastModifiedBy>
  <cp:revision>302</cp:revision>
  <dcterms:created xsi:type="dcterms:W3CDTF">2011-09-29T08:30:03Z</dcterms:created>
  <dcterms:modified xsi:type="dcterms:W3CDTF">2016-09-04T21:41:15Z</dcterms:modified>
</cp:coreProperties>
</file>