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8" r:id="rId2"/>
    <p:sldId id="275" r:id="rId3"/>
    <p:sldId id="283" r:id="rId4"/>
    <p:sldId id="302" r:id="rId5"/>
    <p:sldId id="303" r:id="rId6"/>
    <p:sldId id="305" r:id="rId7"/>
    <p:sldId id="306" r:id="rId8"/>
    <p:sldId id="307" r:id="rId9"/>
    <p:sldId id="290" r:id="rId10"/>
  </p:sldIdLst>
  <p:sldSz cx="9144000" cy="577056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B52F"/>
    <a:srgbClr val="66A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53" autoAdjust="0"/>
    <p:restoredTop sz="77644" autoAdjust="0"/>
  </p:normalViewPr>
  <p:slideViewPr>
    <p:cSldViewPr snapToGrid="0" snapToObjects="1">
      <p:cViewPr varScale="1">
        <p:scale>
          <a:sx n="90" d="100"/>
          <a:sy n="90" d="100"/>
        </p:scale>
        <p:origin x="102" y="1152"/>
      </p:cViewPr>
      <p:guideLst>
        <p:guide orient="horz" pos="181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CE0D4A9-3E9C-4746-9015-E07D43D14882}" type="datetimeFigureOut">
              <a:rPr lang="nl-NL" smtClean="0"/>
              <a:t>5-9-2016</a:t>
            </a:fld>
            <a:endParaRPr lang="nl-N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3656BC-E035-426B-9C93-E1211F367D37}" type="slidenum">
              <a:rPr lang="nl-NL" smtClean="0"/>
              <a:t>‹#›</a:t>
            </a:fld>
            <a:endParaRPr lang="nl-NL"/>
          </a:p>
        </p:txBody>
      </p:sp>
    </p:spTree>
    <p:extLst>
      <p:ext uri="{BB962C8B-B14F-4D97-AF65-F5344CB8AC3E}">
        <p14:creationId xmlns:p14="http://schemas.microsoft.com/office/powerpoint/2010/main" val="1098220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7836B08-72ED-4D0D-B7C2-832C985C01C4}" type="datetimeFigureOut">
              <a:rPr lang="nl-NL" smtClean="0"/>
              <a:t>5-9-2016</a:t>
            </a:fld>
            <a:endParaRPr lang="nl-NL"/>
          </a:p>
        </p:txBody>
      </p:sp>
      <p:sp>
        <p:nvSpPr>
          <p:cNvPr id="4" name="Slide Image Placeholder 3"/>
          <p:cNvSpPr>
            <a:spLocks noGrp="1" noRot="1" noChangeAspect="1"/>
          </p:cNvSpPr>
          <p:nvPr>
            <p:ph type="sldImg" idx="2"/>
          </p:nvPr>
        </p:nvSpPr>
        <p:spPr>
          <a:xfrm>
            <a:off x="984250" y="1143000"/>
            <a:ext cx="48895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0FB81-6956-4B64-B850-B8B0EA74D239}" type="slidenum">
              <a:rPr lang="nl-NL" smtClean="0"/>
              <a:t>‹#›</a:t>
            </a:fld>
            <a:endParaRPr lang="nl-NL"/>
          </a:p>
        </p:txBody>
      </p:sp>
    </p:spTree>
    <p:extLst>
      <p:ext uri="{BB962C8B-B14F-4D97-AF65-F5344CB8AC3E}">
        <p14:creationId xmlns:p14="http://schemas.microsoft.com/office/powerpoint/2010/main" val="131816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a:p>
        </p:txBody>
      </p:sp>
      <p:sp>
        <p:nvSpPr>
          <p:cNvPr id="4" name="Slide Number Placeholder 3"/>
          <p:cNvSpPr>
            <a:spLocks noGrp="1"/>
          </p:cNvSpPr>
          <p:nvPr>
            <p:ph type="sldNum" sz="quarter" idx="10"/>
          </p:nvPr>
        </p:nvSpPr>
        <p:spPr/>
        <p:txBody>
          <a:bodyPr/>
          <a:lstStyle/>
          <a:p>
            <a:fld id="{59E0FB81-6956-4B64-B850-B8B0EA74D239}" type="slidenum">
              <a:rPr lang="nl-NL" smtClean="0"/>
              <a:t>1</a:t>
            </a:fld>
            <a:endParaRPr lang="nl-NL"/>
          </a:p>
        </p:txBody>
      </p:sp>
    </p:spTree>
    <p:extLst>
      <p:ext uri="{BB962C8B-B14F-4D97-AF65-F5344CB8AC3E}">
        <p14:creationId xmlns:p14="http://schemas.microsoft.com/office/powerpoint/2010/main" val="144460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2</a:t>
            </a:fld>
            <a:endParaRPr lang="nl-NL"/>
          </a:p>
        </p:txBody>
      </p:sp>
    </p:spTree>
    <p:extLst>
      <p:ext uri="{BB962C8B-B14F-4D97-AF65-F5344CB8AC3E}">
        <p14:creationId xmlns:p14="http://schemas.microsoft.com/office/powerpoint/2010/main" val="82086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3</a:t>
            </a:fld>
            <a:endParaRPr lang="nl-NL"/>
          </a:p>
        </p:txBody>
      </p:sp>
    </p:spTree>
    <p:extLst>
      <p:ext uri="{BB962C8B-B14F-4D97-AF65-F5344CB8AC3E}">
        <p14:creationId xmlns:p14="http://schemas.microsoft.com/office/powerpoint/2010/main" val="408752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Slide Number Placeholder 3"/>
          <p:cNvSpPr>
            <a:spLocks noGrp="1"/>
          </p:cNvSpPr>
          <p:nvPr>
            <p:ph type="sldNum" sz="quarter" idx="10"/>
          </p:nvPr>
        </p:nvSpPr>
        <p:spPr/>
        <p:txBody>
          <a:bodyPr/>
          <a:lstStyle/>
          <a:p>
            <a:fld id="{59E0FB81-6956-4B64-B850-B8B0EA74D239}" type="slidenum">
              <a:rPr lang="nl-NL" smtClean="0"/>
              <a:t>9</a:t>
            </a:fld>
            <a:endParaRPr lang="nl-NL"/>
          </a:p>
        </p:txBody>
      </p:sp>
    </p:spTree>
    <p:extLst>
      <p:ext uri="{BB962C8B-B14F-4D97-AF65-F5344CB8AC3E}">
        <p14:creationId xmlns:p14="http://schemas.microsoft.com/office/powerpoint/2010/main" val="211189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92615"/>
            <a:ext cx="7772400" cy="1236931"/>
          </a:xfrm>
        </p:spPr>
        <p:txBody>
          <a:bodyPr/>
          <a:lstStyle/>
          <a:p>
            <a:r>
              <a:rPr lang="nl-NL"/>
              <a:t>Titelstijl van model bewerken</a:t>
            </a:r>
          </a:p>
        </p:txBody>
      </p:sp>
      <p:sp>
        <p:nvSpPr>
          <p:cNvPr id="3" name="Subtitel 2"/>
          <p:cNvSpPr>
            <a:spLocks noGrp="1"/>
          </p:cNvSpPr>
          <p:nvPr>
            <p:ph type="subTitle" idx="1"/>
          </p:nvPr>
        </p:nvSpPr>
        <p:spPr>
          <a:xfrm>
            <a:off x="1371600" y="3269986"/>
            <a:ext cx="6400800" cy="14746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titelstijl van het model te bewerken</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verticale tekst 2"/>
          <p:cNvSpPr>
            <a:spLocks noGrp="1"/>
          </p:cNvSpPr>
          <p:nvPr>
            <p:ph type="body" orient="vert" idx="1"/>
          </p:nvPr>
        </p:nvSpPr>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31091"/>
            <a:ext cx="2057400" cy="4923679"/>
          </a:xfrm>
        </p:spPr>
        <p:txBody>
          <a:bodyPr vert="eaVert"/>
          <a:lstStyle/>
          <a:p>
            <a:r>
              <a:rPr lang="nl-NL"/>
              <a:t>Titelstijl van model bewerken</a:t>
            </a:r>
          </a:p>
        </p:txBody>
      </p:sp>
      <p:sp>
        <p:nvSpPr>
          <p:cNvPr id="3" name="Tijdelijke aanduiding voor verticale tekst 2"/>
          <p:cNvSpPr>
            <a:spLocks noGrp="1"/>
          </p:cNvSpPr>
          <p:nvPr>
            <p:ph type="body" orient="vert" idx="1"/>
          </p:nvPr>
        </p:nvSpPr>
        <p:spPr>
          <a:xfrm>
            <a:off x="457200" y="231091"/>
            <a:ext cx="6019800" cy="4923679"/>
          </a:xfrm>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708121"/>
            <a:ext cx="7772400" cy="1146098"/>
          </a:xfrm>
        </p:spPr>
        <p:txBody>
          <a:bodyPr anchor="t"/>
          <a:lstStyle>
            <a:lvl1pPr algn="l">
              <a:defRPr sz="4000" b="1" cap="all"/>
            </a:lvl1pPr>
          </a:lstStyle>
          <a:p>
            <a:r>
              <a:rPr lang="nl-NL"/>
              <a:t>Titelstijl van model bewerken</a:t>
            </a:r>
          </a:p>
        </p:txBody>
      </p:sp>
      <p:sp>
        <p:nvSpPr>
          <p:cNvPr id="3" name="Tijdelijke aanduiding voor tekst 2"/>
          <p:cNvSpPr>
            <a:spLocks noGrp="1"/>
          </p:cNvSpPr>
          <p:nvPr>
            <p:ph type="body" idx="1"/>
          </p:nvPr>
        </p:nvSpPr>
        <p:spPr>
          <a:xfrm>
            <a:off x="722313" y="2445811"/>
            <a:ext cx="7772400" cy="126231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tekststijl van het model te bewerken</a:t>
            </a:r>
          </a:p>
        </p:txBody>
      </p:sp>
      <p:sp>
        <p:nvSpPr>
          <p:cNvPr id="4" name="Tijdelijke aanduiding voor datum 3"/>
          <p:cNvSpPr>
            <a:spLocks noGrp="1"/>
          </p:cNvSpPr>
          <p:nvPr>
            <p:ph type="dt" sz="half" idx="10"/>
          </p:nvPr>
        </p:nvSpPr>
        <p:spPr/>
        <p:txBody>
          <a:body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sz="half" idx="1"/>
          </p:nvPr>
        </p:nvSpPr>
        <p:spPr>
          <a:xfrm>
            <a:off x="457200" y="1346465"/>
            <a:ext cx="4038600" cy="3808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346465"/>
            <a:ext cx="4038600" cy="3808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5-9-2016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Titelstijl van model bewerken</a:t>
            </a:r>
          </a:p>
        </p:txBody>
      </p:sp>
      <p:sp>
        <p:nvSpPr>
          <p:cNvPr id="3" name="Tijdelijke aanduiding voor tekst 2"/>
          <p:cNvSpPr>
            <a:spLocks noGrp="1"/>
          </p:cNvSpPr>
          <p:nvPr>
            <p:ph type="body" idx="1"/>
          </p:nvPr>
        </p:nvSpPr>
        <p:spPr>
          <a:xfrm>
            <a:off x="457200" y="1291698"/>
            <a:ext cx="4040188" cy="5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4" name="Tijdelijke aanduiding voor inhoud 3"/>
          <p:cNvSpPr>
            <a:spLocks noGrp="1"/>
          </p:cNvSpPr>
          <p:nvPr>
            <p:ph sz="half" idx="2"/>
          </p:nvPr>
        </p:nvSpPr>
        <p:spPr>
          <a:xfrm>
            <a:off x="457200" y="1830017"/>
            <a:ext cx="4040188" cy="33247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291698"/>
            <a:ext cx="4041775" cy="5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6" name="Tijdelijke aanduiding voor inhoud 5"/>
          <p:cNvSpPr>
            <a:spLocks noGrp="1"/>
          </p:cNvSpPr>
          <p:nvPr>
            <p:ph sz="quarter" idx="4"/>
          </p:nvPr>
        </p:nvSpPr>
        <p:spPr>
          <a:xfrm>
            <a:off x="4645026" y="1830017"/>
            <a:ext cx="4041775" cy="33247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6FC771D5-5914-CE47-98D1-C73F3662DBFB}" type="datetimeFigureOut">
              <a:rPr lang="nl-NL" smtClean="0"/>
              <a:pPr/>
              <a:t>5-9-2016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datum 2"/>
          <p:cNvSpPr>
            <a:spLocks noGrp="1"/>
          </p:cNvSpPr>
          <p:nvPr>
            <p:ph type="dt" sz="half" idx="10"/>
          </p:nvPr>
        </p:nvSpPr>
        <p:spPr/>
        <p:txBody>
          <a:bodyPr/>
          <a:lstStyle/>
          <a:p>
            <a:fld id="{6FC771D5-5914-CE47-98D1-C73F3662DBFB}" type="datetimeFigureOut">
              <a:rPr lang="nl-NL" smtClean="0"/>
              <a:pPr/>
              <a:t>5-9-2016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FC771D5-5914-CE47-98D1-C73F3662DBFB}" type="datetimeFigureOut">
              <a:rPr lang="nl-NL" smtClean="0"/>
              <a:pPr/>
              <a:t>5-9-2016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9754"/>
            <a:ext cx="3008313" cy="977790"/>
          </a:xfrm>
        </p:spPr>
        <p:txBody>
          <a:bodyPr anchor="b"/>
          <a:lstStyle>
            <a:lvl1pPr algn="l">
              <a:defRPr sz="2000" b="1"/>
            </a:lvl1pPr>
          </a:lstStyle>
          <a:p>
            <a:r>
              <a:rPr lang="nl-NL"/>
              <a:t>Titelstijl van model bewerken</a:t>
            </a:r>
          </a:p>
        </p:txBody>
      </p:sp>
      <p:sp>
        <p:nvSpPr>
          <p:cNvPr id="3" name="Tijdelijke aanduiding voor inhoud 2"/>
          <p:cNvSpPr>
            <a:spLocks noGrp="1"/>
          </p:cNvSpPr>
          <p:nvPr>
            <p:ph idx="1"/>
          </p:nvPr>
        </p:nvSpPr>
        <p:spPr>
          <a:xfrm>
            <a:off x="3575050" y="229754"/>
            <a:ext cx="5111750" cy="4925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207544"/>
            <a:ext cx="3008313" cy="3947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5-9-2016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39394"/>
            <a:ext cx="5486400" cy="476873"/>
          </a:xfrm>
        </p:spPr>
        <p:txBody>
          <a:bodyPr anchor="b"/>
          <a:lstStyle>
            <a:lvl1pPr algn="l">
              <a:defRPr sz="2000" b="1"/>
            </a:lvl1pPr>
          </a:lstStyle>
          <a:p>
            <a:r>
              <a:rPr lang="nl-NL"/>
              <a:t>Titelstijl van model bewerken</a:t>
            </a:r>
          </a:p>
        </p:txBody>
      </p:sp>
      <p:sp>
        <p:nvSpPr>
          <p:cNvPr id="3" name="Tijdelijke aanduiding voor afbeelding 2"/>
          <p:cNvSpPr>
            <a:spLocks noGrp="1"/>
          </p:cNvSpPr>
          <p:nvPr>
            <p:ph type="pic" idx="1"/>
          </p:nvPr>
        </p:nvSpPr>
        <p:spPr>
          <a:xfrm>
            <a:off x="1792288" y="515610"/>
            <a:ext cx="5486400" cy="3462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4516268"/>
            <a:ext cx="5486400" cy="6772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
        <p:nvSpPr>
          <p:cNvPr id="5" name="Tijdelijke aanduiding voor datum 4"/>
          <p:cNvSpPr>
            <a:spLocks noGrp="1"/>
          </p:cNvSpPr>
          <p:nvPr>
            <p:ph type="dt" sz="half" idx="10"/>
          </p:nvPr>
        </p:nvSpPr>
        <p:spPr/>
        <p:txBody>
          <a:bodyPr/>
          <a:lstStyle/>
          <a:p>
            <a:fld id="{6FC771D5-5914-CE47-98D1-C73F3662DBFB}" type="datetimeFigureOut">
              <a:rPr lang="nl-NL" smtClean="0"/>
              <a:pPr/>
              <a:t>5-9-2016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3434AAD1-B33D-1C48-91E8-088153BBD557}"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FB52F"/>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31090"/>
            <a:ext cx="8229600" cy="961761"/>
          </a:xfrm>
          <a:prstGeom prst="rect">
            <a:avLst/>
          </a:prstGeom>
        </p:spPr>
        <p:txBody>
          <a:bodyPr vert="horz" lIns="91440" tIns="45720" rIns="91440" bIns="45720" rtlCol="0" anchor="ctr">
            <a:normAutofit/>
          </a:bodyPr>
          <a:lstStyle/>
          <a:p>
            <a:r>
              <a:rPr lang="nl-NL"/>
              <a:t>Titelstijl van model bewerken</a:t>
            </a:r>
          </a:p>
        </p:txBody>
      </p:sp>
      <p:sp>
        <p:nvSpPr>
          <p:cNvPr id="3" name="Tijdelijke aanduiding voor tekst 2"/>
          <p:cNvSpPr>
            <a:spLocks noGrp="1"/>
          </p:cNvSpPr>
          <p:nvPr>
            <p:ph type="body" idx="1"/>
          </p:nvPr>
        </p:nvSpPr>
        <p:spPr>
          <a:xfrm>
            <a:off x="457200" y="1346465"/>
            <a:ext cx="8229600" cy="3808305"/>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5348457"/>
            <a:ext cx="2133600" cy="307229"/>
          </a:xfrm>
          <a:prstGeom prst="rect">
            <a:avLst/>
          </a:prstGeom>
        </p:spPr>
        <p:txBody>
          <a:bodyPr vert="horz" lIns="91440" tIns="45720" rIns="91440" bIns="45720" rtlCol="0" anchor="ctr"/>
          <a:lstStyle>
            <a:lvl1pPr algn="l">
              <a:defRPr sz="1200">
                <a:solidFill>
                  <a:schemeClr val="tx1">
                    <a:tint val="75000"/>
                  </a:schemeClr>
                </a:solidFill>
              </a:defRPr>
            </a:lvl1pPr>
          </a:lstStyle>
          <a:p>
            <a:fld id="{6FC771D5-5914-CE47-98D1-C73F3662DBFB}" type="datetimeFigureOut">
              <a:rPr lang="nl-NL" smtClean="0"/>
              <a:pPr/>
              <a:t>5-9-2016</a:t>
            </a:fld>
            <a:endParaRPr lang="nl-NL"/>
          </a:p>
        </p:txBody>
      </p:sp>
      <p:sp>
        <p:nvSpPr>
          <p:cNvPr id="5" name="Tijdelijke aanduiding voor voettekst 4"/>
          <p:cNvSpPr>
            <a:spLocks noGrp="1"/>
          </p:cNvSpPr>
          <p:nvPr>
            <p:ph type="ftr" sz="quarter" idx="3"/>
          </p:nvPr>
        </p:nvSpPr>
        <p:spPr>
          <a:xfrm>
            <a:off x="3124200" y="5348457"/>
            <a:ext cx="2895600" cy="30722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5348457"/>
            <a:ext cx="2133600" cy="307229"/>
          </a:xfrm>
          <a:prstGeom prst="rect">
            <a:avLst/>
          </a:prstGeom>
        </p:spPr>
        <p:txBody>
          <a:bodyPr vert="horz" lIns="91440" tIns="45720" rIns="91440" bIns="45720" rtlCol="0" anchor="ctr"/>
          <a:lstStyle>
            <a:lvl1pPr algn="r">
              <a:defRPr sz="1200">
                <a:solidFill>
                  <a:schemeClr val="tx1">
                    <a:tint val="75000"/>
                  </a:schemeClr>
                </a:solidFill>
              </a:defRPr>
            </a:lvl1pPr>
          </a:lstStyle>
          <a:p>
            <a:fld id="{3434AAD1-B33D-1C48-91E8-088153BBD557}"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onovum.spotzi.com/task2"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ithub.com/geo4web-testbed/topic1-task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mailto:teun@spotzi.com" TargetMode="External"/><Relationship Id="rId4" Type="http://schemas.openxmlformats.org/officeDocument/2006/relationships/hyperlink" Target="http://www.spotz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descr="spotzi.png"/>
          <p:cNvPicPr>
            <a:picLocks noChangeAspect="1"/>
          </p:cNvPicPr>
          <p:nvPr/>
        </p:nvPicPr>
        <p:blipFill>
          <a:blip r:embed="rId3"/>
          <a:stretch>
            <a:fillRect/>
          </a:stretch>
        </p:blipFill>
        <p:spPr>
          <a:xfrm>
            <a:off x="333375" y="221421"/>
            <a:ext cx="4943475" cy="3119711"/>
          </a:xfrm>
          <a:prstGeom prst="rect">
            <a:avLst/>
          </a:prstGeom>
        </p:spPr>
      </p:pic>
      <p:pic>
        <p:nvPicPr>
          <p:cNvPr id="1026" name="Picture 2" descr="http://www.geonovum.nl/sites/all/themes/insider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4779" y="1038225"/>
            <a:ext cx="2687672" cy="1352397"/>
          </a:xfrm>
          <a:prstGeom prst="rect">
            <a:avLst/>
          </a:prstGeom>
          <a:solidFill>
            <a:schemeClr val="bg1"/>
          </a:solidFill>
          <a:extLst/>
        </p:spPr>
      </p:pic>
      <p:sp>
        <p:nvSpPr>
          <p:cNvPr id="4" name="Rectangle 3"/>
          <p:cNvSpPr/>
          <p:nvPr/>
        </p:nvSpPr>
        <p:spPr>
          <a:xfrm>
            <a:off x="152400" y="3238500"/>
            <a:ext cx="5267325" cy="196334"/>
          </a:xfrm>
          <a:prstGeom prst="rect">
            <a:avLst/>
          </a:prstGeom>
          <a:solidFill>
            <a:srgbClr val="8FB52F"/>
          </a:solidFill>
          <a:ln>
            <a:noFill/>
          </a:ln>
          <a:effectLst>
            <a:outerShdw blurRad="40000" dist="23000" dir="5400000" rotWithShape="0">
              <a:srgbClr val="8FB52F">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5" name="TextBox 4"/>
          <p:cNvSpPr txBox="1"/>
          <p:nvPr/>
        </p:nvSpPr>
        <p:spPr>
          <a:xfrm>
            <a:off x="644979" y="3458349"/>
            <a:ext cx="7732679" cy="584775"/>
          </a:xfrm>
          <a:prstGeom prst="rect">
            <a:avLst/>
          </a:prstGeom>
          <a:noFill/>
        </p:spPr>
        <p:txBody>
          <a:bodyPr wrap="square" rtlCol="0">
            <a:spAutoFit/>
          </a:bodyPr>
          <a:lstStyle/>
          <a:p>
            <a:r>
              <a:rPr lang="en-US" sz="3200" dirty="0">
                <a:solidFill>
                  <a:schemeClr val="bg1"/>
                </a:solidFill>
                <a:latin typeface="Roboto Lt" pitchFamily="2" charset="0"/>
                <a:ea typeface="Roboto Lt" pitchFamily="2" charset="0"/>
              </a:rPr>
              <a:t>Building a spatial application</a:t>
            </a:r>
            <a:endParaRPr lang="nl-NL" sz="3200" dirty="0">
              <a:solidFill>
                <a:schemeClr val="bg1"/>
              </a:solidFill>
              <a:latin typeface="Roboto Lt" pitchFamily="2" charset="0"/>
              <a:ea typeface="Roboto Lt" pitchFamily="2" charset="0"/>
            </a:endParaRPr>
          </a:p>
        </p:txBody>
      </p:sp>
      <p:sp>
        <p:nvSpPr>
          <p:cNvPr id="3" name="TextBox 2"/>
          <p:cNvSpPr txBox="1"/>
          <p:nvPr/>
        </p:nvSpPr>
        <p:spPr>
          <a:xfrm>
            <a:off x="644979" y="2971800"/>
            <a:ext cx="8294914" cy="461665"/>
          </a:xfrm>
          <a:prstGeom prst="rect">
            <a:avLst/>
          </a:prstGeom>
          <a:noFill/>
        </p:spPr>
        <p:txBody>
          <a:bodyPr wrap="square" rtlCol="0">
            <a:spAutoFit/>
          </a:bodyPr>
          <a:lstStyle/>
          <a:p>
            <a:r>
              <a:rPr lang="en-US" sz="2400" dirty="0">
                <a:solidFill>
                  <a:schemeClr val="bg1"/>
                </a:solidFill>
                <a:latin typeface="Roboto Lt" pitchFamily="2" charset="0"/>
                <a:ea typeface="Roboto Lt" pitchFamily="2" charset="0"/>
              </a:rPr>
              <a:t>Final Presentation - Modern ways of spatial data publication</a:t>
            </a:r>
            <a:endParaRPr lang="nl-NL" sz="2400" dirty="0">
              <a:solidFill>
                <a:schemeClr val="bg1"/>
              </a:solidFill>
              <a:latin typeface="Roboto Lt" pitchFamily="2" charset="0"/>
              <a:ea typeface="Roboto Lt" pitchFamily="2" charset="0"/>
            </a:endParaRPr>
          </a:p>
        </p:txBody>
      </p:sp>
      <p:sp>
        <p:nvSpPr>
          <p:cNvPr id="7" name="TextBox 6"/>
          <p:cNvSpPr txBox="1"/>
          <p:nvPr/>
        </p:nvSpPr>
        <p:spPr>
          <a:xfrm>
            <a:off x="7546232" y="5229675"/>
            <a:ext cx="2045240" cy="523220"/>
          </a:xfrm>
          <a:prstGeom prst="rect">
            <a:avLst/>
          </a:prstGeom>
          <a:noFill/>
        </p:spPr>
        <p:txBody>
          <a:bodyPr wrap="square" rtlCol="0">
            <a:spAutoFit/>
          </a:bodyPr>
          <a:lstStyle/>
          <a:p>
            <a:r>
              <a:rPr lang="en-US" sz="1400" dirty="0">
                <a:solidFill>
                  <a:schemeClr val="bg1"/>
                </a:solidFill>
                <a:latin typeface="Roboto Lt" pitchFamily="2" charset="0"/>
                <a:ea typeface="Roboto Lt" pitchFamily="2" charset="0"/>
              </a:rPr>
              <a:t>Teun van Sprundel</a:t>
            </a:r>
          </a:p>
          <a:p>
            <a:r>
              <a:rPr lang="en-US" sz="1400" dirty="0">
                <a:solidFill>
                  <a:schemeClr val="bg1"/>
                </a:solidFill>
                <a:latin typeface="Roboto Lt" pitchFamily="2" charset="0"/>
                <a:ea typeface="Roboto Lt" pitchFamily="2" charset="0"/>
              </a:rPr>
              <a:t>Erik </a:t>
            </a:r>
            <a:r>
              <a:rPr lang="en-US" sz="1400" dirty="0" err="1">
                <a:solidFill>
                  <a:schemeClr val="bg1"/>
                </a:solidFill>
                <a:latin typeface="Roboto Lt" pitchFamily="2" charset="0"/>
                <a:ea typeface="Roboto Lt" pitchFamily="2" charset="0"/>
              </a:rPr>
              <a:t>Nagelkerke</a:t>
            </a:r>
            <a:endParaRPr lang="en-US" sz="1400" dirty="0">
              <a:solidFill>
                <a:schemeClr val="bg1"/>
              </a:solidFill>
              <a:latin typeface="Roboto Lt" pitchFamily="2" charset="0"/>
              <a:ea typeface="Roboto L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64771"/>
            <a:ext cx="8229600" cy="551230"/>
          </a:xfrm>
        </p:spPr>
        <p:txBody>
          <a:bodyPr>
            <a:noAutofit/>
          </a:bodyPr>
          <a:lstStyle/>
          <a:p>
            <a:pPr algn="l"/>
            <a:r>
              <a:rPr lang="en-US" sz="3200" dirty="0">
                <a:solidFill>
                  <a:schemeClr val="bg1"/>
                </a:solidFill>
                <a:latin typeface="Roboto Lt" pitchFamily="2" charset="0"/>
                <a:ea typeface="Roboto Lt" pitchFamily="2" charset="0"/>
              </a:rPr>
              <a:t>Content of the presentation</a:t>
            </a:r>
            <a:endParaRPr lang="nl-NL" sz="3200" dirty="0">
              <a:solidFill>
                <a:schemeClr val="bg1"/>
              </a:solidFill>
              <a:latin typeface="Roboto Lt" pitchFamily="2" charset="0"/>
              <a:ea typeface="Roboto Lt" pitchFamily="2" charset="0"/>
            </a:endParaRPr>
          </a:p>
        </p:txBody>
      </p:sp>
      <p:sp>
        <p:nvSpPr>
          <p:cNvPr id="3" name="Content Placeholder 2"/>
          <p:cNvSpPr>
            <a:spLocks noGrp="1"/>
          </p:cNvSpPr>
          <p:nvPr>
            <p:ph idx="1"/>
          </p:nvPr>
        </p:nvSpPr>
        <p:spPr>
          <a:xfrm>
            <a:off x="822960" y="1153425"/>
            <a:ext cx="8448675" cy="4339960"/>
          </a:xfrm>
        </p:spPr>
        <p:txBody>
          <a:bodyPr>
            <a:normAutofit/>
          </a:bodyPr>
          <a:lstStyle/>
          <a:p>
            <a:pPr>
              <a:spcBef>
                <a:spcPts val="0"/>
              </a:spcBef>
            </a:pPr>
            <a:endParaRPr lang="en-US" sz="2000" dirty="0">
              <a:solidFill>
                <a:schemeClr val="bg1"/>
              </a:solidFill>
              <a:latin typeface="Roboto Lt" pitchFamily="2" charset="0"/>
              <a:ea typeface="Roboto Lt" pitchFamily="2" charset="0"/>
            </a:endParaRPr>
          </a:p>
          <a:p>
            <a:pPr>
              <a:spcBef>
                <a:spcPts val="0"/>
              </a:spcBef>
            </a:pPr>
            <a:endParaRPr lang="en-US" sz="2000" dirty="0">
              <a:solidFill>
                <a:schemeClr val="bg1"/>
              </a:solidFill>
              <a:latin typeface="Roboto Lt" pitchFamily="2" charset="0"/>
              <a:ea typeface="Roboto Lt" pitchFamily="2" charset="0"/>
            </a:endParaRPr>
          </a:p>
          <a:p>
            <a:pPr>
              <a:spcBef>
                <a:spcPts val="0"/>
              </a:spcBef>
            </a:pPr>
            <a:r>
              <a:rPr lang="en-US" sz="2400" dirty="0">
                <a:solidFill>
                  <a:schemeClr val="bg1"/>
                </a:solidFill>
                <a:latin typeface="Roboto Lt" pitchFamily="2" charset="0"/>
                <a:ea typeface="Roboto Lt" pitchFamily="2" charset="0"/>
              </a:rPr>
              <a:t>Intro – Main question</a:t>
            </a:r>
          </a:p>
          <a:p>
            <a:pPr>
              <a:spcBef>
                <a:spcPts val="0"/>
              </a:spcBef>
            </a:pPr>
            <a:endParaRPr lang="en-US" sz="2400" dirty="0">
              <a:solidFill>
                <a:schemeClr val="bg1"/>
              </a:solidFill>
              <a:latin typeface="Roboto Lt" pitchFamily="2" charset="0"/>
              <a:ea typeface="Roboto Lt" pitchFamily="2" charset="0"/>
            </a:endParaRPr>
          </a:p>
          <a:p>
            <a:pPr>
              <a:spcBef>
                <a:spcPts val="0"/>
              </a:spcBef>
            </a:pPr>
            <a:r>
              <a:rPr lang="en-US" sz="2400" dirty="0">
                <a:solidFill>
                  <a:schemeClr val="bg1"/>
                </a:solidFill>
                <a:latin typeface="Roboto Lt" pitchFamily="2" charset="0"/>
                <a:ea typeface="Roboto Lt" pitchFamily="2" charset="0"/>
              </a:rPr>
              <a:t>The Application</a:t>
            </a:r>
          </a:p>
          <a:p>
            <a:pPr>
              <a:spcBef>
                <a:spcPts val="0"/>
              </a:spcBef>
            </a:pPr>
            <a:endParaRPr lang="en-US" sz="2400" dirty="0">
              <a:solidFill>
                <a:schemeClr val="bg1"/>
              </a:solidFill>
              <a:latin typeface="Roboto Lt" pitchFamily="2" charset="0"/>
              <a:ea typeface="Roboto Lt" pitchFamily="2" charset="0"/>
            </a:endParaRPr>
          </a:p>
          <a:p>
            <a:pPr>
              <a:spcBef>
                <a:spcPts val="0"/>
              </a:spcBef>
            </a:pPr>
            <a:r>
              <a:rPr lang="en-US" sz="2400" dirty="0">
                <a:solidFill>
                  <a:schemeClr val="bg1"/>
                </a:solidFill>
                <a:latin typeface="Roboto Lt" pitchFamily="2" charset="0"/>
                <a:ea typeface="Roboto Lt" pitchFamily="2" charset="0"/>
              </a:rPr>
              <a:t>Evaluation of lessons learned</a:t>
            </a:r>
          </a:p>
          <a:p>
            <a:pPr marL="0" indent="0">
              <a:buNone/>
            </a:pPr>
            <a:r>
              <a:rPr lang="en-US" sz="2400" dirty="0">
                <a:solidFill>
                  <a:schemeClr val="bg1"/>
                </a:solidFill>
                <a:latin typeface="Roboto Lt" pitchFamily="2" charset="0"/>
                <a:ea typeface="Roboto Lt" pitchFamily="2" charset="0"/>
              </a:rPr>
              <a:t>	</a:t>
            </a:r>
          </a:p>
          <a:p>
            <a:endParaRPr lang="en-US" dirty="0">
              <a:solidFill>
                <a:schemeClr val="bg1"/>
              </a:solidFill>
            </a:endParaRPr>
          </a:p>
          <a:p>
            <a:endParaRPr lang="nl-NL" dirty="0"/>
          </a:p>
        </p:txBody>
      </p:sp>
    </p:spTree>
    <p:extLst>
      <p:ext uri="{BB962C8B-B14F-4D97-AF65-F5344CB8AC3E}">
        <p14:creationId xmlns:p14="http://schemas.microsoft.com/office/powerpoint/2010/main" val="423790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89577"/>
            <a:ext cx="8483600" cy="1077218"/>
          </a:xfrm>
          <a:prstGeom prst="rect">
            <a:avLst/>
          </a:prstGeom>
        </p:spPr>
        <p:txBody>
          <a:bodyPr wrap="square">
            <a:spAutoFit/>
          </a:bodyPr>
          <a:lstStyle/>
          <a:p>
            <a:pPr algn="ctr"/>
            <a:r>
              <a:rPr lang="en-US" sz="3200" dirty="0">
                <a:solidFill>
                  <a:schemeClr val="bg1"/>
                </a:solidFill>
                <a:latin typeface="Roboto Lt" pitchFamily="2" charset="0"/>
                <a:ea typeface="Roboto Lt" pitchFamily="2" charset="0"/>
              </a:rPr>
              <a:t>Testbed topic #1:</a:t>
            </a:r>
          </a:p>
          <a:p>
            <a:pPr algn="ctr"/>
            <a:r>
              <a:rPr lang="en-US" sz="3200" dirty="0">
                <a:solidFill>
                  <a:schemeClr val="bg1"/>
                </a:solidFill>
                <a:latin typeface="Roboto Lt" pitchFamily="2" charset="0"/>
                <a:ea typeface="Roboto Lt" pitchFamily="2" charset="0"/>
              </a:rPr>
              <a:t>Analyzing the lessons learned</a:t>
            </a:r>
            <a:endParaRPr lang="en-US" sz="3200" cap="all" dirty="0">
              <a:solidFill>
                <a:schemeClr val="bg1"/>
              </a:solidFill>
              <a:latin typeface="Roboto Lt" pitchFamily="2" charset="0"/>
              <a:ea typeface="Roboto Lt" pitchFamily="2" charset="0"/>
            </a:endParaRPr>
          </a:p>
        </p:txBody>
      </p:sp>
      <p:sp>
        <p:nvSpPr>
          <p:cNvPr id="3" name="Rectangle 2"/>
          <p:cNvSpPr/>
          <p:nvPr/>
        </p:nvSpPr>
        <p:spPr>
          <a:xfrm>
            <a:off x="822961" y="1243083"/>
            <a:ext cx="8199120" cy="3108543"/>
          </a:xfrm>
          <a:prstGeom prst="rect">
            <a:avLst/>
          </a:prstGeom>
        </p:spPr>
        <p:txBody>
          <a:bodyPr wrap="square">
            <a:spAutoFit/>
          </a:bodyPr>
          <a:lstStyle/>
          <a:p>
            <a:endParaRPr lang="en-US" sz="2000" cap="all" dirty="0">
              <a:solidFill>
                <a:schemeClr val="bg1"/>
              </a:solidFill>
              <a:latin typeface="Roboto Lt" pitchFamily="2" charset="0"/>
              <a:ea typeface="Roboto Lt" pitchFamily="2" charset="0"/>
            </a:endParaRPr>
          </a:p>
          <a:p>
            <a:endParaRPr lang="en-US" sz="2000" cap="all" dirty="0">
              <a:solidFill>
                <a:schemeClr val="bg1"/>
              </a:solidFill>
              <a:latin typeface="Roboto Lt" pitchFamily="2" charset="0"/>
              <a:ea typeface="Roboto Lt" pitchFamily="2" charset="0"/>
            </a:endParaRPr>
          </a:p>
          <a:p>
            <a:r>
              <a:rPr lang="en-US" sz="2400" dirty="0">
                <a:solidFill>
                  <a:schemeClr val="bg1"/>
                </a:solidFill>
                <a:latin typeface="Roboto Lt" pitchFamily="2" charset="0"/>
                <a:ea typeface="Roboto Lt" pitchFamily="2" charset="0"/>
              </a:rPr>
              <a:t>Main question:</a:t>
            </a:r>
          </a:p>
          <a:p>
            <a:endParaRPr lang="en-US" sz="2400" cap="all" dirty="0">
              <a:solidFill>
                <a:schemeClr val="bg1"/>
              </a:solidFill>
              <a:latin typeface="Roboto Lt" pitchFamily="2" charset="0"/>
              <a:ea typeface="Roboto Lt" pitchFamily="2" charset="0"/>
            </a:endParaRPr>
          </a:p>
          <a:p>
            <a:r>
              <a:rPr lang="en-US" sz="2400" dirty="0">
                <a:solidFill>
                  <a:schemeClr val="bg1"/>
                </a:solidFill>
                <a:latin typeface="Roboto Lt" pitchFamily="2" charset="0"/>
                <a:ea typeface="Roboto Lt" pitchFamily="2" charset="0"/>
              </a:rPr>
              <a:t>How do these lessons learned meet the constraints and capabilities of governmental organizations on the one hand, and of data users on the other?</a:t>
            </a:r>
            <a:endParaRPr lang="nl-NL" sz="2400" dirty="0">
              <a:solidFill>
                <a:schemeClr val="bg1"/>
              </a:solidFill>
              <a:latin typeface="Roboto Lt" pitchFamily="2" charset="0"/>
              <a:ea typeface="Roboto Lt" pitchFamily="2" charset="0"/>
            </a:endParaRPr>
          </a:p>
          <a:p>
            <a:endParaRPr lang="en-US" cap="all" dirty="0">
              <a:solidFill>
                <a:schemeClr val="bg1"/>
              </a:solidFill>
              <a:latin typeface="Roboto Lt" pitchFamily="2" charset="0"/>
              <a:ea typeface="Roboto Lt" pitchFamily="2" charset="0"/>
            </a:endParaRPr>
          </a:p>
          <a:p>
            <a:pPr algn="ctr"/>
            <a:endParaRPr lang="en-US" i="0" cap="all" dirty="0">
              <a:solidFill>
                <a:schemeClr val="bg1"/>
              </a:solidFill>
              <a:effectLst/>
              <a:latin typeface="Roboto Lt" pitchFamily="2" charset="0"/>
              <a:ea typeface="Roboto Lt" pitchFamily="2" charset="0"/>
            </a:endParaRPr>
          </a:p>
        </p:txBody>
      </p:sp>
    </p:spTree>
    <p:extLst>
      <p:ext uri="{BB962C8B-B14F-4D97-AF65-F5344CB8AC3E}">
        <p14:creationId xmlns:p14="http://schemas.microsoft.com/office/powerpoint/2010/main" val="155304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dirty="0">
                <a:solidFill>
                  <a:schemeClr val="bg1"/>
                </a:solidFill>
              </a:rPr>
              <a:t>Application</a:t>
            </a:r>
          </a:p>
        </p:txBody>
      </p:sp>
      <p:sp>
        <p:nvSpPr>
          <p:cNvPr id="3" name="Tijdelijke aanduiding voor inhoud 2"/>
          <p:cNvSpPr>
            <a:spLocks noGrp="1"/>
          </p:cNvSpPr>
          <p:nvPr>
            <p:ph idx="1"/>
          </p:nvPr>
        </p:nvSpPr>
        <p:spPr>
          <a:xfrm>
            <a:off x="457200" y="1281793"/>
            <a:ext cx="8229600" cy="3872977"/>
          </a:xfrm>
        </p:spPr>
        <p:txBody>
          <a:bodyPr>
            <a:normAutofit/>
          </a:bodyPr>
          <a:lstStyle/>
          <a:p>
            <a:pPr marL="0" indent="0" algn="ctr">
              <a:buNone/>
            </a:pPr>
            <a:r>
              <a:rPr lang="nl-NL" sz="2400" dirty="0">
                <a:solidFill>
                  <a:schemeClr val="bg1"/>
                </a:solidFill>
                <a:hlinkClick r:id="rId2"/>
              </a:rPr>
              <a:t>http://geonovum.spotzi.com/task2</a:t>
            </a:r>
            <a:endParaRPr lang="nl-NL" sz="2400" dirty="0">
              <a:solidFill>
                <a:schemeClr val="bg1"/>
              </a:solidFill>
            </a:endParaRPr>
          </a:p>
        </p:txBody>
      </p:sp>
      <p:pic>
        <p:nvPicPr>
          <p:cNvPr id="4" name="Picture 3"/>
          <p:cNvPicPr>
            <a:picLocks noChangeAspect="1"/>
          </p:cNvPicPr>
          <p:nvPr/>
        </p:nvPicPr>
        <p:blipFill>
          <a:blip r:embed="rId3"/>
          <a:stretch>
            <a:fillRect/>
          </a:stretch>
        </p:blipFill>
        <p:spPr>
          <a:xfrm>
            <a:off x="457200" y="1954248"/>
            <a:ext cx="3314699" cy="3378000"/>
          </a:xfrm>
          <a:prstGeom prst="rect">
            <a:avLst/>
          </a:prstGeom>
        </p:spPr>
      </p:pic>
      <p:pic>
        <p:nvPicPr>
          <p:cNvPr id="5" name="Picture 4"/>
          <p:cNvPicPr>
            <a:picLocks noChangeAspect="1"/>
          </p:cNvPicPr>
          <p:nvPr/>
        </p:nvPicPr>
        <p:blipFill>
          <a:blip r:embed="rId4"/>
          <a:stretch>
            <a:fillRect/>
          </a:stretch>
        </p:blipFill>
        <p:spPr>
          <a:xfrm>
            <a:off x="5568042" y="1954248"/>
            <a:ext cx="3118758" cy="3372474"/>
          </a:xfrm>
          <a:prstGeom prst="rect">
            <a:avLst/>
          </a:prstGeom>
        </p:spPr>
      </p:pic>
    </p:spTree>
    <p:extLst>
      <p:ext uri="{BB962C8B-B14F-4D97-AF65-F5344CB8AC3E}">
        <p14:creationId xmlns:p14="http://schemas.microsoft.com/office/powerpoint/2010/main" val="394734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nl-NL" sz="3200" dirty="0">
                <a:solidFill>
                  <a:schemeClr val="bg1"/>
                </a:solidFill>
              </a:rPr>
              <a:t>Application</a:t>
            </a:r>
            <a:endParaRPr lang="nl-NL" sz="3200" dirty="0"/>
          </a:p>
        </p:txBody>
      </p:sp>
      <p:pic>
        <p:nvPicPr>
          <p:cNvPr id="4" name="Content Placeholder 3"/>
          <p:cNvPicPr>
            <a:picLocks noGrp="1" noChangeAspect="1"/>
          </p:cNvPicPr>
          <p:nvPr>
            <p:ph idx="1"/>
          </p:nvPr>
        </p:nvPicPr>
        <p:blipFill>
          <a:blip r:embed="rId2"/>
          <a:stretch>
            <a:fillRect/>
          </a:stretch>
        </p:blipFill>
        <p:spPr>
          <a:xfrm>
            <a:off x="457200" y="2053861"/>
            <a:ext cx="3608614" cy="3198156"/>
          </a:xfrm>
          <a:prstGeom prst="rect">
            <a:avLst/>
          </a:prstGeom>
        </p:spPr>
      </p:pic>
      <p:pic>
        <p:nvPicPr>
          <p:cNvPr id="5" name="Picture 4"/>
          <p:cNvPicPr>
            <a:picLocks noChangeAspect="1"/>
          </p:cNvPicPr>
          <p:nvPr/>
        </p:nvPicPr>
        <p:blipFill>
          <a:blip r:embed="rId3"/>
          <a:stretch>
            <a:fillRect/>
          </a:stretch>
        </p:blipFill>
        <p:spPr>
          <a:xfrm>
            <a:off x="5012871" y="2050239"/>
            <a:ext cx="3919538" cy="3205647"/>
          </a:xfrm>
          <a:prstGeom prst="rect">
            <a:avLst/>
          </a:prstGeom>
        </p:spPr>
      </p:pic>
    </p:spTree>
    <p:extLst>
      <p:ext uri="{BB962C8B-B14F-4D97-AF65-F5344CB8AC3E}">
        <p14:creationId xmlns:p14="http://schemas.microsoft.com/office/powerpoint/2010/main" val="83467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solidFill>
                <a:latin typeface="Roboto Lt" pitchFamily="2" charset="0"/>
                <a:ea typeface="Roboto Lt" pitchFamily="2" charset="0"/>
              </a:rPr>
              <a:t>Evaluation of lessons learned</a:t>
            </a:r>
            <a:endParaRPr lang="nl-NL" sz="3200" dirty="0"/>
          </a:p>
        </p:txBody>
      </p:sp>
      <p:sp>
        <p:nvSpPr>
          <p:cNvPr id="3" name="Content Placeholder 2"/>
          <p:cNvSpPr>
            <a:spLocks noGrp="1"/>
          </p:cNvSpPr>
          <p:nvPr>
            <p:ph idx="1"/>
          </p:nvPr>
        </p:nvSpPr>
        <p:spPr/>
        <p:txBody>
          <a:bodyPr/>
          <a:lstStyle/>
          <a:p>
            <a:pPr marL="0" indent="0">
              <a:buNone/>
            </a:pPr>
            <a:r>
              <a:rPr lang="en-US" sz="2400" dirty="0">
                <a:solidFill>
                  <a:schemeClr val="bg1"/>
                </a:solidFill>
                <a:latin typeface="Roboto Lt" pitchFamily="2" charset="0"/>
                <a:ea typeface="Roboto Lt" pitchFamily="2" charset="0"/>
              </a:rPr>
              <a:t>Lesson 3A: </a:t>
            </a:r>
          </a:p>
          <a:p>
            <a:pPr marL="0" indent="0">
              <a:buNone/>
            </a:pPr>
            <a:r>
              <a:rPr lang="en-US" sz="2400" dirty="0">
                <a:solidFill>
                  <a:schemeClr val="bg1"/>
                </a:solidFill>
                <a:latin typeface="Roboto Lt" pitchFamily="2" charset="0"/>
                <a:ea typeface="Roboto Lt" pitchFamily="2" charset="0"/>
              </a:rPr>
              <a:t>Serve your data in many different flavors</a:t>
            </a:r>
          </a:p>
          <a:p>
            <a:pPr marL="0" indent="0">
              <a:buNone/>
            </a:pPr>
            <a:endParaRPr lang="en-US" sz="2400" dirty="0">
              <a:solidFill>
                <a:schemeClr val="bg1"/>
              </a:solidFill>
              <a:latin typeface="Roboto Lt" pitchFamily="2" charset="0"/>
              <a:ea typeface="Roboto Lt" pitchFamily="2" charset="0"/>
            </a:endParaRPr>
          </a:p>
          <a:p>
            <a:pPr marL="0" indent="0">
              <a:buNone/>
            </a:pPr>
            <a:r>
              <a:rPr lang="en-US" sz="2400" dirty="0">
                <a:solidFill>
                  <a:schemeClr val="bg1"/>
                </a:solidFill>
                <a:latin typeface="Roboto Lt" pitchFamily="2" charset="0"/>
                <a:ea typeface="Roboto Lt" pitchFamily="2" charset="0"/>
              </a:rPr>
              <a:t>This lesson made things a lot easier for our developers.</a:t>
            </a:r>
          </a:p>
          <a:p>
            <a:pPr marL="0" indent="0">
              <a:buNone/>
            </a:pPr>
            <a:r>
              <a:rPr lang="en-US" sz="2400" dirty="0">
                <a:solidFill>
                  <a:schemeClr val="bg1"/>
                </a:solidFill>
                <a:latin typeface="Roboto Lt" pitchFamily="2" charset="0"/>
                <a:ea typeface="Roboto Lt" pitchFamily="2" charset="0"/>
              </a:rPr>
              <a:t>The platform provided data response in many types, like </a:t>
            </a:r>
            <a:r>
              <a:rPr lang="en-US" sz="2400" dirty="0" err="1">
                <a:solidFill>
                  <a:schemeClr val="bg1"/>
                </a:solidFill>
                <a:latin typeface="Roboto Lt" pitchFamily="2" charset="0"/>
                <a:ea typeface="Roboto Lt" pitchFamily="2" charset="0"/>
              </a:rPr>
              <a:t>GeoJSON</a:t>
            </a:r>
            <a:r>
              <a:rPr lang="en-US" sz="2400" dirty="0">
                <a:solidFill>
                  <a:schemeClr val="bg1"/>
                </a:solidFill>
                <a:latin typeface="Roboto Lt" pitchFamily="2" charset="0"/>
                <a:ea typeface="Roboto Lt" pitchFamily="2" charset="0"/>
              </a:rPr>
              <a:t> and JSON-LD. Because Leaflet works great with </a:t>
            </a:r>
            <a:r>
              <a:rPr lang="en-US" sz="2400" dirty="0" err="1">
                <a:solidFill>
                  <a:schemeClr val="bg1"/>
                </a:solidFill>
                <a:latin typeface="Roboto Lt" pitchFamily="2" charset="0"/>
                <a:ea typeface="Roboto Lt" pitchFamily="2" charset="0"/>
              </a:rPr>
              <a:t>GeoJSON</a:t>
            </a:r>
            <a:r>
              <a:rPr lang="en-US" sz="2400" dirty="0">
                <a:solidFill>
                  <a:schemeClr val="bg1"/>
                </a:solidFill>
                <a:latin typeface="Roboto Lt" pitchFamily="2" charset="0"/>
                <a:ea typeface="Roboto Lt" pitchFamily="2" charset="0"/>
              </a:rPr>
              <a:t>, the base of our application was quickly showing results. </a:t>
            </a:r>
            <a:endParaRPr lang="en-US" dirty="0">
              <a:solidFill>
                <a:schemeClr val="bg1"/>
              </a:solidFill>
            </a:endParaRPr>
          </a:p>
          <a:p>
            <a:endParaRPr lang="en-US" dirty="0"/>
          </a:p>
          <a:p>
            <a:endParaRPr lang="en-US" dirty="0"/>
          </a:p>
          <a:p>
            <a:endParaRPr lang="nl-NL" dirty="0"/>
          </a:p>
        </p:txBody>
      </p:sp>
    </p:spTree>
    <p:extLst>
      <p:ext uri="{BB962C8B-B14F-4D97-AF65-F5344CB8AC3E}">
        <p14:creationId xmlns:p14="http://schemas.microsoft.com/office/powerpoint/2010/main" val="228294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solidFill>
                <a:latin typeface="Roboto Lt" pitchFamily="2" charset="0"/>
                <a:ea typeface="Roboto Lt" pitchFamily="2" charset="0"/>
              </a:rPr>
              <a:t>Evaluation of lessons learned</a:t>
            </a:r>
            <a:endParaRPr lang="nl-NL" sz="32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latin typeface="Roboto Lt" pitchFamily="2" charset="0"/>
                <a:ea typeface="Roboto Lt" pitchFamily="2" charset="0"/>
              </a:rPr>
              <a:t>Lesson 1:  </a:t>
            </a:r>
          </a:p>
          <a:p>
            <a:pPr marL="0" indent="0">
              <a:buNone/>
            </a:pPr>
            <a:r>
              <a:rPr lang="en-US" sz="2400" dirty="0">
                <a:solidFill>
                  <a:schemeClr val="bg1"/>
                </a:solidFill>
                <a:latin typeface="Roboto Lt" pitchFamily="2" charset="0"/>
                <a:ea typeface="Roboto Lt" pitchFamily="2" charset="0"/>
              </a:rPr>
              <a:t>Everyone in a platform or community has their own needs and capacities</a:t>
            </a:r>
          </a:p>
          <a:p>
            <a:pPr marL="0" indent="0">
              <a:buNone/>
            </a:pPr>
            <a:endParaRPr lang="en-US" sz="2400" dirty="0">
              <a:solidFill>
                <a:schemeClr val="bg1"/>
              </a:solidFill>
              <a:latin typeface="Roboto Lt" pitchFamily="2" charset="0"/>
              <a:ea typeface="Roboto Lt" pitchFamily="2" charset="0"/>
            </a:endParaRPr>
          </a:p>
          <a:p>
            <a:pPr marL="0" indent="0">
              <a:buNone/>
            </a:pPr>
            <a:r>
              <a:rPr lang="en-US" sz="2400" dirty="0">
                <a:solidFill>
                  <a:schemeClr val="bg1"/>
                </a:solidFill>
                <a:latin typeface="Roboto Lt" pitchFamily="2" charset="0"/>
                <a:ea typeface="Roboto Lt" pitchFamily="2" charset="0"/>
              </a:rPr>
              <a:t>The lesson learned advices to keep it simple and make sure the data can be found. Besides these points it is also of great importance that the platform tells the user what the possibilities and limits of the platform are. This way the user does not have to look for limits and possibilities himself. </a:t>
            </a:r>
            <a:endParaRPr lang="nl-NL" sz="2400" dirty="0">
              <a:solidFill>
                <a:schemeClr val="bg1"/>
              </a:solidFill>
              <a:latin typeface="Roboto Lt" pitchFamily="2" charset="0"/>
              <a:ea typeface="Roboto Lt" pitchFamily="2" charset="0"/>
            </a:endParaRPr>
          </a:p>
        </p:txBody>
      </p:sp>
    </p:spTree>
    <p:extLst>
      <p:ext uri="{BB962C8B-B14F-4D97-AF65-F5344CB8AC3E}">
        <p14:creationId xmlns:p14="http://schemas.microsoft.com/office/powerpoint/2010/main" val="25973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solidFill>
                <a:latin typeface="Roboto Lt" pitchFamily="2" charset="0"/>
                <a:ea typeface="Roboto Lt" pitchFamily="2" charset="0"/>
              </a:rPr>
              <a:t>Evaluation of lessons learned</a:t>
            </a:r>
            <a:endParaRPr lang="nl-NL" sz="32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bg1"/>
                </a:solidFill>
                <a:latin typeface="Roboto Lt" pitchFamily="2" charset="0"/>
                <a:ea typeface="Roboto Lt" pitchFamily="2" charset="0"/>
              </a:rPr>
              <a:t>Besides the lessons learned that were realized from the last testbed, we also want to introduce some new insights. </a:t>
            </a:r>
          </a:p>
          <a:p>
            <a:pPr marL="0" indent="0">
              <a:buNone/>
            </a:pPr>
            <a:r>
              <a:rPr lang="en-US" sz="2400" dirty="0">
                <a:solidFill>
                  <a:schemeClr val="bg1"/>
                </a:solidFill>
                <a:latin typeface="Roboto Lt" pitchFamily="2" charset="0"/>
                <a:ea typeface="Roboto Lt" pitchFamily="2" charset="0"/>
              </a:rPr>
              <a:t>One of the things which are really important for publishing linked data on the web is the performance and uptime. </a:t>
            </a:r>
          </a:p>
          <a:p>
            <a:pPr marL="0" indent="0">
              <a:buNone/>
            </a:pPr>
            <a:r>
              <a:rPr lang="en-US" sz="2400" dirty="0">
                <a:solidFill>
                  <a:schemeClr val="bg1"/>
                </a:solidFill>
                <a:latin typeface="Roboto Lt" pitchFamily="2" charset="0"/>
                <a:ea typeface="Roboto Lt" pitchFamily="2" charset="0"/>
              </a:rPr>
              <a:t>While it is really easy to overlook these topics, no developer will use the data if this isn’t working properly. By using linked data instead of copying the data, you also make the users and their applications dependent of the data publisher. </a:t>
            </a:r>
          </a:p>
          <a:p>
            <a:pPr marL="0" indent="0">
              <a:buNone/>
            </a:pPr>
            <a:endParaRPr lang="en-US" i="1" cap="all" dirty="0">
              <a:solidFill>
                <a:schemeClr val="bg1"/>
              </a:solidFill>
              <a:latin typeface="Roboto Lt" pitchFamily="2" charset="0"/>
              <a:ea typeface="Roboto Lt" pitchFamily="2" charset="0"/>
            </a:endParaRPr>
          </a:p>
        </p:txBody>
      </p:sp>
    </p:spTree>
    <p:extLst>
      <p:ext uri="{BB962C8B-B14F-4D97-AF65-F5344CB8AC3E}">
        <p14:creationId xmlns:p14="http://schemas.microsoft.com/office/powerpoint/2010/main" val="251395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95532"/>
            <a:ext cx="4572000" cy="246221"/>
          </a:xfrm>
          <a:prstGeom prst="rect">
            <a:avLst/>
          </a:prstGeom>
        </p:spPr>
        <p:txBody>
          <a:bodyPr>
            <a:spAutoFit/>
          </a:bodyPr>
          <a:lstStyle/>
          <a:p>
            <a:pPr lvl="2"/>
            <a:endParaRPr lang="en-US" sz="1000" dirty="0">
              <a:solidFill>
                <a:schemeClr val="bg1"/>
              </a:solidFill>
            </a:endParaRPr>
          </a:p>
        </p:txBody>
      </p:sp>
      <p:sp>
        <p:nvSpPr>
          <p:cNvPr id="7" name="Titel 1"/>
          <p:cNvSpPr>
            <a:spLocks noGrp="1"/>
          </p:cNvSpPr>
          <p:nvPr>
            <p:ph type="ctrTitle"/>
          </p:nvPr>
        </p:nvSpPr>
        <p:spPr>
          <a:xfrm>
            <a:off x="685800" y="2221240"/>
            <a:ext cx="7772400" cy="1236931"/>
          </a:xfrm>
        </p:spPr>
        <p:txBody>
          <a:bodyPr>
            <a:noAutofit/>
          </a:bodyPr>
          <a:lstStyle/>
          <a:p>
            <a:pPr lvl="1" algn="ctr"/>
            <a:r>
              <a:rPr lang="en-US" sz="3200" cap="all" dirty="0">
                <a:solidFill>
                  <a:schemeClr val="bg1"/>
                </a:solidFill>
                <a:latin typeface="Roboto Lt" pitchFamily="2" charset="0"/>
                <a:ea typeface="Roboto Lt" pitchFamily="2" charset="0"/>
              </a:rPr>
              <a:t>ANY QUESTIONS?</a:t>
            </a:r>
            <a:endParaRPr lang="en-US" sz="3200" dirty="0">
              <a:solidFill>
                <a:schemeClr val="bg1"/>
              </a:solidFill>
              <a:latin typeface="Roboto Lt" pitchFamily="2" charset="0"/>
              <a:ea typeface="Roboto Lt" pitchFamily="2" charset="0"/>
            </a:endParaRPr>
          </a:p>
        </p:txBody>
      </p:sp>
      <p:sp>
        <p:nvSpPr>
          <p:cNvPr id="3" name="Rectangle 2"/>
          <p:cNvSpPr/>
          <p:nvPr/>
        </p:nvSpPr>
        <p:spPr>
          <a:xfrm>
            <a:off x="200330" y="5312981"/>
            <a:ext cx="5603359" cy="369332"/>
          </a:xfrm>
          <a:prstGeom prst="rect">
            <a:avLst/>
          </a:prstGeom>
        </p:spPr>
        <p:txBody>
          <a:bodyPr wrap="square">
            <a:spAutoFit/>
          </a:bodyPr>
          <a:lstStyle/>
          <a:p>
            <a:r>
              <a:rPr lang="nl-NL" dirty="0">
                <a:latin typeface="Roboto Lt" pitchFamily="2" charset="0"/>
                <a:ea typeface="Roboto Lt" pitchFamily="2" charset="0"/>
                <a:hlinkClick r:id="rId3"/>
              </a:rPr>
              <a:t>http://github.com/geo4web-testbed/topic1-task2</a:t>
            </a:r>
            <a:endParaRPr lang="nl-NL" dirty="0">
              <a:latin typeface="Roboto Lt" pitchFamily="2" charset="0"/>
              <a:ea typeface="Roboto Lt" pitchFamily="2" charset="0"/>
            </a:endParaRPr>
          </a:p>
        </p:txBody>
      </p:sp>
      <p:sp>
        <p:nvSpPr>
          <p:cNvPr id="4" name="Rectangle 3"/>
          <p:cNvSpPr/>
          <p:nvPr/>
        </p:nvSpPr>
        <p:spPr>
          <a:xfrm>
            <a:off x="200330" y="4943649"/>
            <a:ext cx="3255251" cy="369332"/>
          </a:xfrm>
          <a:prstGeom prst="rect">
            <a:avLst/>
          </a:prstGeom>
        </p:spPr>
        <p:txBody>
          <a:bodyPr wrap="square">
            <a:spAutoFit/>
          </a:bodyPr>
          <a:lstStyle/>
          <a:p>
            <a:r>
              <a:rPr lang="nl-NL" dirty="0">
                <a:latin typeface="Roboto Lt" pitchFamily="2" charset="0"/>
                <a:ea typeface="Roboto Lt" pitchFamily="2" charset="0"/>
                <a:hlinkClick r:id="rId4"/>
              </a:rPr>
              <a:t>http://www.spotzi.com/</a:t>
            </a:r>
            <a:endParaRPr lang="nl-NL" dirty="0">
              <a:latin typeface="Roboto Lt" pitchFamily="2" charset="0"/>
              <a:ea typeface="Roboto Lt" pitchFamily="2" charset="0"/>
            </a:endParaRPr>
          </a:p>
        </p:txBody>
      </p:sp>
      <p:sp>
        <p:nvSpPr>
          <p:cNvPr id="5" name="Rectangle 4"/>
          <p:cNvSpPr/>
          <p:nvPr/>
        </p:nvSpPr>
        <p:spPr>
          <a:xfrm>
            <a:off x="6716389" y="4943649"/>
            <a:ext cx="1970411" cy="369332"/>
          </a:xfrm>
          <a:prstGeom prst="rect">
            <a:avLst/>
          </a:prstGeom>
        </p:spPr>
        <p:txBody>
          <a:bodyPr wrap="none">
            <a:spAutoFit/>
          </a:bodyPr>
          <a:lstStyle/>
          <a:p>
            <a:r>
              <a:rPr lang="nl-NL" dirty="0">
                <a:solidFill>
                  <a:srgbClr val="333333"/>
                </a:solidFill>
                <a:latin typeface="Roboto Lt" pitchFamily="2" charset="0"/>
                <a:ea typeface="Roboto Lt" pitchFamily="2" charset="0"/>
                <a:hlinkClick r:id="rId5"/>
              </a:rPr>
              <a:t>teun@spotzi.com</a:t>
            </a:r>
            <a:endParaRPr lang="nl-NL" dirty="0">
              <a:solidFill>
                <a:srgbClr val="333333"/>
              </a:solidFill>
              <a:latin typeface="Roboto Lt" pitchFamily="2" charset="0"/>
              <a:ea typeface="Roboto Lt" pitchFamily="2" charset="0"/>
            </a:endParaRPr>
          </a:p>
        </p:txBody>
      </p:sp>
      <p:sp>
        <p:nvSpPr>
          <p:cNvPr id="8" name="Rectangle 7"/>
          <p:cNvSpPr/>
          <p:nvPr/>
        </p:nvSpPr>
        <p:spPr>
          <a:xfrm>
            <a:off x="6793333" y="5310118"/>
            <a:ext cx="1893467" cy="369332"/>
          </a:xfrm>
          <a:prstGeom prst="rect">
            <a:avLst/>
          </a:prstGeom>
        </p:spPr>
        <p:txBody>
          <a:bodyPr wrap="none">
            <a:spAutoFit/>
          </a:bodyPr>
          <a:lstStyle/>
          <a:p>
            <a:r>
              <a:rPr lang="nl-NL" dirty="0">
                <a:solidFill>
                  <a:srgbClr val="333333"/>
                </a:solidFill>
                <a:latin typeface="Roboto Lt" pitchFamily="2" charset="0"/>
                <a:ea typeface="Roboto Lt" pitchFamily="2" charset="0"/>
                <a:hlinkClick r:id="rId5"/>
              </a:rPr>
              <a:t>erik@spotzi.com</a:t>
            </a:r>
            <a:endParaRPr lang="nl-NL" dirty="0">
              <a:solidFill>
                <a:srgbClr val="333333"/>
              </a:solidFill>
              <a:latin typeface="Roboto Lt" pitchFamily="2" charset="0"/>
              <a:ea typeface="Roboto Lt" pitchFamily="2" charset="0"/>
            </a:endParaRPr>
          </a:p>
        </p:txBody>
      </p:sp>
    </p:spTree>
    <p:extLst>
      <p:ext uri="{BB962C8B-B14F-4D97-AF65-F5344CB8AC3E}">
        <p14:creationId xmlns:p14="http://schemas.microsoft.com/office/powerpoint/2010/main" val="195965188"/>
      </p:ext>
    </p:extLst>
  </p:cSld>
  <p:clrMapOvr>
    <a:masterClrMapping/>
  </p:clrMapOvr>
</p:sld>
</file>

<file path=ppt/theme/theme1.xml><?xml version="1.0" encoding="utf-8"?>
<a:theme xmlns:a="http://schemas.openxmlformats.org/drawingml/2006/main" name="template_dbas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template_dbase.pptx</Template>
  <TotalTime>1339</TotalTime>
  <Words>315</Words>
  <Application>Microsoft Office PowerPoint</Application>
  <PresentationFormat>Custom</PresentationFormat>
  <Paragraphs>48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Roboto Lt</vt:lpstr>
      <vt:lpstr>template_dbase</vt:lpstr>
      <vt:lpstr>PowerPoint Presentation</vt:lpstr>
      <vt:lpstr>Content of the presentation</vt:lpstr>
      <vt:lpstr>PowerPoint Presentation</vt:lpstr>
      <vt:lpstr>Application</vt:lpstr>
      <vt:lpstr>Application</vt:lpstr>
      <vt:lpstr>Evaluation of lessons learned</vt:lpstr>
      <vt:lpstr>Evaluation of lessons learned</vt:lpstr>
      <vt:lpstr>Evaluation of lessons learned</vt:lpstr>
      <vt:lpstr>ANY QUESTIONS?</vt:lpstr>
    </vt:vector>
  </TitlesOfParts>
  <Company>D-Risk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Remco Dolman</dc:creator>
  <cp:lastModifiedBy>Teun</cp:lastModifiedBy>
  <cp:revision>87</cp:revision>
  <dcterms:created xsi:type="dcterms:W3CDTF">2013-03-27T09:25:41Z</dcterms:created>
  <dcterms:modified xsi:type="dcterms:W3CDTF">2016-09-05T14:10:28Z</dcterms:modified>
</cp:coreProperties>
</file>