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0" r:id="rId5"/>
  </p:sldMasterIdLst>
  <p:notesMasterIdLst>
    <p:notesMasterId r:id="rId10"/>
  </p:notesMasterIdLst>
  <p:handoutMasterIdLst>
    <p:handoutMasterId r:id="rId11"/>
  </p:handoutMasterIdLst>
  <p:sldIdLst>
    <p:sldId id="298" r:id="rId6"/>
    <p:sldId id="300" r:id="rId7"/>
    <p:sldId id="257" r:id="rId8"/>
    <p:sldId id="258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3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6886C-EAA0-4433-AD1E-431050B9C2A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2022/10/27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0F53-F593-4304-9BA9-1C2AC5E1624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6798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1A2638A-5E4A-4D0D-917D-137EA8DF3340}" type="datetime1">
              <a:rPr lang="en-US" altLang="zh-CN" noProof="0" smtClean="0"/>
              <a:t>10/27/2022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BCA1830-8ACC-4872-9C09-B98521B5BF71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66119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A1830-8ACC-4872-9C09-B98521B5BF7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154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A1830-8ACC-4872-9C09-B98521B5BF7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53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2857C8-8E2F-48E0-8317-80C3BB0076B8}" type="datetime1">
              <a:rPr lang="zh-CN" altLang="en-US" noProof="0" smtClean="0"/>
              <a:t>2022/10/27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75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59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21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98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85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55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09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59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8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C4F7C-0D89-4D20-BD2E-273FAB0D351B}" type="datetime1">
              <a:rPr lang="zh-CN" altLang="en-US" noProof="0" smtClean="0"/>
              <a:t>2022/10/27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7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C8F9BE-F15D-4875-8A71-21DE506DE743}" type="datetime1">
              <a:rPr lang="zh-CN" altLang="en-US" noProof="0" smtClean="0"/>
              <a:t>2022/10/27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24569D-812C-43C9-AEDA-C2805F48AD2D}" type="datetime1">
              <a:rPr lang="zh-CN" altLang="en-US" noProof="0" smtClean="0"/>
              <a:t>2022/10/27</a:t>
            </a:fld>
            <a:endParaRPr lang="zh-CN" altLang="en-US" noProof="0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EB871B-E1BA-4B27-BE77-674D42BE52C7}" type="datetime1">
              <a:rPr lang="zh-CN" altLang="en-US" noProof="0" smtClean="0"/>
              <a:t>2022/10/27</a:t>
            </a:fld>
            <a:endParaRPr lang="zh-CN" altLang="en-US" noProof="0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500292-0B13-449A-87D1-82A13D7C9A1E}" type="datetime1">
              <a:rPr lang="zh-CN" altLang="en-US" noProof="0" smtClean="0"/>
              <a:t>2022/10/27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9CBCF-27F4-4017-96B9-50FCBE968914}" type="datetime1">
              <a:rPr lang="zh-CN" altLang="en-US" noProof="0" smtClean="0"/>
              <a:t>2022/10/27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8B556B2-7512-46EA-A7A3-08797228D7B4}" type="datetime1">
              <a:rPr lang="zh-CN" altLang="en-US" noProof="0" smtClean="0"/>
              <a:t>2022/10/27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EA549FE-440A-4032-887E-049BFD4F5A41}" type="datetime1">
              <a:rPr lang="zh-CN" altLang="en-US" noProof="0" smtClean="0"/>
              <a:t>2022/10/27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1E8F5E9-7BB5-407B-A6D7-F536C6C1796E}" type="datetime1">
              <a:rPr lang="zh-CN" altLang="en-US" noProof="0" smtClean="0"/>
              <a:t>2022/10/27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3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457189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66" indent="-457189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-457189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943" indent="-457189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320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509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697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长方形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 descr="一张纸的特写，纸上放着一支铅笔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长方形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en-US" altLang="zh-CN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CS_08 </a:t>
            </a:r>
            <a:endParaRPr lang="en-US" altLang="zh-CN" sz="4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zh-CN" sz="1600" dirty="0">
                <a:latin typeface="Microsoft YaHei UI" panose="020B0503020204020204" pitchFamily="34" charset="-122"/>
              </a:rPr>
              <a:t>People in T4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7" name="直接连接符​​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长方形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4800" dirty="0"/>
              <a:t>S.1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6A459CB-1222-E020-ED28-422D889D7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library(</a:t>
            </a:r>
            <a:r>
              <a:rPr lang="en-US" altLang="zh-CN" dirty="0" err="1"/>
              <a:t>tidyverse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library(ggplot2)</a:t>
            </a:r>
          </a:p>
          <a:p>
            <a:r>
              <a:rPr lang="en-US" altLang="zh-CN" dirty="0"/>
              <a:t>library(</a:t>
            </a:r>
            <a:r>
              <a:rPr lang="en-US" altLang="zh-CN" dirty="0" err="1"/>
              <a:t>dplyr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url</a:t>
            </a:r>
            <a:r>
              <a:rPr lang="en-US" altLang="zh-CN" dirty="0"/>
              <a:t> = "https://gml.noaa.gov/</a:t>
            </a:r>
            <a:r>
              <a:rPr lang="en-US" altLang="zh-CN" dirty="0" err="1"/>
              <a:t>webdata</a:t>
            </a:r>
            <a:r>
              <a:rPr lang="en-US" altLang="zh-CN" dirty="0"/>
              <a:t>/</a:t>
            </a:r>
            <a:r>
              <a:rPr lang="en-US" altLang="zh-CN" dirty="0" err="1"/>
              <a:t>ccgg</a:t>
            </a:r>
            <a:r>
              <a:rPr lang="en-US" altLang="zh-CN" dirty="0"/>
              <a:t>/trends/ch4/ch4_annmean_gl.txt"</a:t>
            </a:r>
          </a:p>
          <a:p>
            <a:r>
              <a:rPr lang="en-US" altLang="zh-CN" dirty="0" err="1"/>
              <a:t>df</a:t>
            </a:r>
            <a:r>
              <a:rPr lang="en-US" altLang="zh-CN" dirty="0"/>
              <a:t> = </a:t>
            </a:r>
            <a:r>
              <a:rPr lang="en-US" altLang="zh-CN" dirty="0" err="1"/>
              <a:t>read.table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, </a:t>
            </a:r>
            <a:r>
              <a:rPr lang="en-US" altLang="zh-CN" dirty="0" err="1"/>
              <a:t>col.names</a:t>
            </a:r>
            <a:r>
              <a:rPr lang="en-US" altLang="zh-CN" dirty="0"/>
              <a:t> = c("year", "mean", "</a:t>
            </a:r>
            <a:r>
              <a:rPr lang="en-US" altLang="zh-CN" dirty="0" err="1"/>
              <a:t>unc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rmarkdown</a:t>
            </a:r>
            <a:r>
              <a:rPr lang="en-US" altLang="zh-CN" dirty="0"/>
              <a:t>::render("Y:/GitHubTB/case_studies-yzhao72/week_08/case_study_08.Rmd", </a:t>
            </a:r>
            <a:r>
              <a:rPr lang="en-US" altLang="zh-CN" dirty="0" err="1"/>
              <a:t>output_format</a:t>
            </a:r>
            <a:r>
              <a:rPr lang="en-US" altLang="zh-CN" dirty="0"/>
              <a:t> = "all")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C5CFBCD-599C-4857-3215-4F31BD65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S.2</a:t>
            </a:r>
          </a:p>
        </p:txBody>
      </p:sp>
      <p:pic>
        <p:nvPicPr>
          <p:cNvPr id="2" name="Picture 1" descr="case_study_08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7280" y="2139102"/>
            <a:ext cx="4639736" cy="371178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err="1"/>
              <a:t>min_year</a:t>
            </a:r>
            <a:r>
              <a:rPr lang="en-US" sz="1600"/>
              <a:t> = </a:t>
            </a:r>
            <a:r>
              <a:rPr lang="en-US" sz="1600" err="1"/>
              <a:t>df$year</a:t>
            </a:r>
            <a:r>
              <a:rPr lang="en-US" sz="1600"/>
              <a:t> %&gt;% min()</a:t>
            </a:r>
            <a:br>
              <a:rPr lang="en-US" sz="1600"/>
            </a:br>
            <a:r>
              <a:rPr lang="en-US" sz="1600" err="1"/>
              <a:t>max_year</a:t>
            </a:r>
            <a:r>
              <a:rPr lang="en-US" sz="1600"/>
              <a:t> = </a:t>
            </a:r>
            <a:r>
              <a:rPr lang="en-US" sz="1600" err="1"/>
              <a:t>df$year</a:t>
            </a:r>
            <a:r>
              <a:rPr lang="en-US" sz="1600"/>
              <a:t> %&gt;% max()</a:t>
            </a:r>
            <a:br>
              <a:rPr lang="en-US" sz="1600"/>
            </a:br>
            <a:r>
              <a:rPr lang="en-US" sz="1600" err="1"/>
              <a:t>df</a:t>
            </a:r>
            <a:r>
              <a:rPr lang="en-US" sz="1600"/>
              <a:t> %&gt;% </a:t>
            </a:r>
            <a:br>
              <a:rPr lang="en-US" sz="1600"/>
            </a:br>
            <a:r>
              <a:rPr lang="en-US" sz="1600"/>
              <a:t>  mutate(</a:t>
            </a:r>
            <a:r>
              <a:rPr lang="en-US" sz="1600" err="1"/>
              <a:t>sd</a:t>
            </a:r>
            <a:r>
              <a:rPr lang="en-US" sz="1600"/>
              <a:t> = </a:t>
            </a:r>
            <a:r>
              <a:rPr lang="en-US" sz="1600" err="1"/>
              <a:t>sd</a:t>
            </a:r>
            <a:r>
              <a:rPr lang="en-US" sz="1600"/>
              <a:t>(mean)) %&gt;% </a:t>
            </a:r>
            <a:br>
              <a:rPr lang="en-US" sz="1600"/>
            </a:br>
            <a:r>
              <a:rPr lang="en-US" sz="1600"/>
              <a:t>  </a:t>
            </a:r>
            <a:r>
              <a:rPr lang="en-US" sz="1600" err="1"/>
              <a:t>as_tibble</a:t>
            </a:r>
            <a:r>
              <a:rPr lang="en-US" sz="1600"/>
              <a:t>() %&gt;% </a:t>
            </a:r>
            <a:br>
              <a:rPr lang="en-US" sz="1600"/>
            </a:br>
            <a:r>
              <a:rPr lang="en-US" sz="1600"/>
              <a:t>  </a:t>
            </a:r>
            <a:r>
              <a:rPr lang="en-US" sz="1600" err="1"/>
              <a:t>ggplot</a:t>
            </a:r>
            <a:r>
              <a:rPr lang="en-US" sz="1600"/>
              <a:t>(., </a:t>
            </a:r>
            <a:r>
              <a:rPr lang="en-US" sz="1600" err="1"/>
              <a:t>aes</a:t>
            </a:r>
            <a:r>
              <a:rPr lang="en-US" sz="1600"/>
              <a:t>(x = year, y = mean)) +</a:t>
            </a:r>
            <a:br>
              <a:rPr lang="en-US" sz="1600"/>
            </a:br>
            <a:r>
              <a:rPr lang="en-US" sz="1600"/>
              <a:t>  </a:t>
            </a:r>
            <a:r>
              <a:rPr lang="en-US" sz="1600" err="1"/>
              <a:t>geom_line</a:t>
            </a:r>
            <a:r>
              <a:rPr lang="en-US" sz="1600"/>
              <a:t>(color = "black", </a:t>
            </a:r>
            <a:r>
              <a:rPr lang="en-US" sz="1600" err="1"/>
              <a:t>lwd</a:t>
            </a:r>
            <a:r>
              <a:rPr lang="en-US" sz="1600"/>
              <a:t> = 1) +</a:t>
            </a:r>
            <a:br>
              <a:rPr lang="en-US" sz="1600"/>
            </a:br>
            <a:r>
              <a:rPr lang="en-US" sz="1600"/>
              <a:t>  </a:t>
            </a:r>
            <a:r>
              <a:rPr lang="en-US" sz="1600" err="1"/>
              <a:t>geom_point</a:t>
            </a:r>
            <a:r>
              <a:rPr lang="en-US" sz="1600"/>
              <a:t>(size = 2, color = "red") +</a:t>
            </a:r>
            <a:br>
              <a:rPr lang="en-US" sz="1600"/>
            </a:br>
            <a:r>
              <a:rPr lang="en-US" sz="1600"/>
              <a:t>  </a:t>
            </a:r>
            <a:r>
              <a:rPr lang="en-US" sz="1600" err="1"/>
              <a:t>scale_x_continuous</a:t>
            </a:r>
            <a:r>
              <a:rPr lang="en-US" sz="1600"/>
              <a:t>(breaks = seq(</a:t>
            </a:r>
            <a:r>
              <a:rPr lang="en-US" sz="1600" err="1"/>
              <a:t>min_year</a:t>
            </a:r>
            <a:r>
              <a:rPr lang="en-US" sz="1600"/>
              <a:t>, </a:t>
            </a:r>
            <a:r>
              <a:rPr lang="en-US" sz="1600" err="1"/>
              <a:t>max_year</a:t>
            </a:r>
            <a:r>
              <a:rPr lang="en-US" sz="1600"/>
              <a:t>, 5)) +</a:t>
            </a:r>
            <a:br>
              <a:rPr lang="en-US" sz="1600"/>
            </a:br>
            <a:r>
              <a:rPr lang="en-US" sz="1600"/>
              <a:t>  </a:t>
            </a:r>
            <a:r>
              <a:rPr lang="en-US" sz="1600" err="1"/>
              <a:t>theme_bw</a:t>
            </a:r>
            <a:r>
              <a:rPr lang="en-US" sz="1600"/>
              <a:t>() +</a:t>
            </a:r>
            <a:br>
              <a:rPr lang="en-US" sz="1600"/>
            </a:br>
            <a:r>
              <a:rPr lang="en-US" sz="1600"/>
              <a:t>  labs(x = "Year", y = "Mean", </a:t>
            </a:r>
            <a:br>
              <a:rPr lang="en-US" sz="1600"/>
            </a:br>
            <a:r>
              <a:rPr lang="en-US" sz="1600"/>
              <a:t>       title= "Trends in Atmospheric Chemical Compound")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r>
              <a:rPr>
                <a:latin typeface="Courier"/>
              </a:rPr>
              <a:t>summ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slice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Years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case_when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year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1960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1969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"1960 - 1969"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year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1970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1979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"1970 - 1979"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year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1980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1989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"1980 - 1989"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year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1990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1999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"1990 - 1999"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year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2009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"2000 - 2009"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year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2019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"2010 - 2019"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year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2029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"2020 -  "</a:t>
            </a:r>
            <a:br/>
            <a:r>
              <a:rPr>
                <a:latin typeface="Courier"/>
              </a:rPr>
              <a:t>  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(Years)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(mean), 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S.D.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(mean), 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Min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min</a:t>
            </a:r>
            <a:r>
              <a:rPr>
                <a:latin typeface="Courier"/>
              </a:rPr>
              <a:t>(mean), 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Max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(mean))</a:t>
            </a:r>
            <a:br/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(summ,</a:t>
            </a:r>
            <a:r>
              <a:rPr>
                <a:solidFill>
                  <a:srgbClr val="4070A0"/>
                </a:solidFill>
                <a:latin typeface="Courier"/>
              </a:rPr>
              <a:t>'simple'</a:t>
            </a:r>
            <a:r>
              <a:rPr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58267" y="270933"/>
          <a:ext cx="677333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/>
                        <a:t>Years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Mean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S.D.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Min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Max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/>
                        <a:t>1980 - 1989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1681.548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18.597033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1657.29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1704.54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/>
                        <a:t>1990 - 1999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1744.591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17.728495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1714.42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1772.39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/>
                        <a:t>2000 - 2009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1778.246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7.115024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1771.20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1793.52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/>
                        <a:t>2010 - 2019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1829.700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23.950969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1798.90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1866.59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/>
                        <a:t>2020 -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1887.125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11.589480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1878.93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400"/>
                        <a:t>1895.32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标题 1">
            <a:extLst>
              <a:ext uri="{FF2B5EF4-FFF2-40B4-BE49-F238E27FC236}">
                <a16:creationId xmlns:a16="http://schemas.microsoft.com/office/drawing/2014/main" id="{BA5A1EAF-0114-C1C7-0C77-2CC67220707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700" b="0" i="0" u="none" strike="noStrike" kern="1200" cap="none" spc="-5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S.3</a:t>
            </a:r>
            <a:endParaRPr kumimoji="0" lang="en-US" altLang="zh-CN" sz="47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809_TF22712842" id="{ABC71FAE-DE02-4BD5-9C05-DAC96B530BA3}" vid="{7D7A6C1F-AD8A-4622-BDA9-F18BF786B3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{C7A7CF4A-E6C9-4AF9-8F63-574B63B40AB4}tf22712842_win32</Template>
  <TotalTime>5</TotalTime>
  <Words>503</Words>
  <Application>Microsoft Office PowerPoint</Application>
  <PresentationFormat>宽屏</PresentationFormat>
  <Paragraphs>46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Courier</vt:lpstr>
      <vt:lpstr>Microsoft YaHei UI</vt:lpstr>
      <vt:lpstr>Arial</vt:lpstr>
      <vt:lpstr>Calibri</vt:lpstr>
      <vt:lpstr>Franklin Gothic Book</vt:lpstr>
      <vt:lpstr>1_RetrospectVTI</vt:lpstr>
      <vt:lpstr>Office Theme</vt:lpstr>
      <vt:lpstr>CS_08 </vt:lpstr>
      <vt:lpstr>S.1</vt:lpstr>
      <vt:lpstr>S.2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CS_08 </dc:title>
  <dc:creator>Yixuan Zhao</dc:creator>
  <cp:lastModifiedBy>Yixuan Zhao</cp:lastModifiedBy>
  <cp:revision>1</cp:revision>
  <dcterms:created xsi:type="dcterms:W3CDTF">2022-10-27T18:06:52Z</dcterms:created>
  <dcterms:modified xsi:type="dcterms:W3CDTF">2022-10-27T18:12:29Z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