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8" r:id="rId19"/>
    <p:sldId id="279" r:id="rId20"/>
    <p:sldId id="283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7008" y="191770"/>
            <a:ext cx="518998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8349" y="461899"/>
            <a:ext cx="25273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599" y="1601722"/>
            <a:ext cx="7724800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1786" y="915365"/>
            <a:ext cx="5213350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410" marR="5080" indent="-855344">
              <a:lnSpc>
                <a:spcPct val="100000"/>
              </a:lnSpc>
              <a:spcBef>
                <a:spcPts val="100"/>
              </a:spcBef>
            </a:pPr>
            <a:r>
              <a:rPr sz="7500" b="1" dirty="0">
                <a:solidFill>
                  <a:srgbClr val="00AF50"/>
                </a:solidFill>
                <a:latin typeface="Times New Roman"/>
                <a:cs typeface="Times New Roman"/>
              </a:rPr>
              <a:t>WELCOME  </a:t>
            </a:r>
            <a:r>
              <a:rPr sz="75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75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7500" b="1" dirty="0">
                <a:solidFill>
                  <a:srgbClr val="00AF50"/>
                </a:solidFill>
                <a:latin typeface="Times New Roman"/>
                <a:cs typeface="Times New Roman"/>
              </a:rPr>
              <a:t>OUR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01" y="3202304"/>
            <a:ext cx="74009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PRESEN</a:t>
            </a:r>
            <a:r>
              <a:rPr sz="7500" b="1" spc="-550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7500" b="1" spc="-560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75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TION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247CC-7517-4E62-B975-C1B6D10F3D1D}"/>
              </a:ext>
            </a:extLst>
          </p:cNvPr>
          <p:cNvSpPr txBox="1"/>
          <p:nvPr/>
        </p:nvSpPr>
        <p:spPr>
          <a:xfrm>
            <a:off x="6021489" y="4909179"/>
            <a:ext cx="3097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Aasim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Sheraz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Ali Hasan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Fazal Wahab</a:t>
            </a:r>
            <a:endParaRPr lang="en-US" dirty="0"/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Khushal Khan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Khattak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Rizwan Malik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Tayyab 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889" y="889762"/>
            <a:ext cx="5431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DBScan :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Reachability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32004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600" y="31242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0811" y="3168395"/>
            <a:ext cx="240791" cy="24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2628" y="3195827"/>
            <a:ext cx="237744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6011" y="3930396"/>
            <a:ext cx="240791" cy="24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7828" y="3957828"/>
            <a:ext cx="237744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0411" y="4082796"/>
            <a:ext cx="240791" cy="24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2228" y="4110228"/>
            <a:ext cx="237744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0811" y="3701796"/>
            <a:ext cx="240791" cy="24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0603" y="3694176"/>
            <a:ext cx="521208" cy="643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2628" y="3729228"/>
            <a:ext cx="237744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8811" y="3092195"/>
            <a:ext cx="240791" cy="24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0628" y="3119627"/>
            <a:ext cx="237744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8400" y="26670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4011" y="4387596"/>
            <a:ext cx="240791" cy="24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5827" y="4415028"/>
            <a:ext cx="237744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91611" y="3244595"/>
            <a:ext cx="240792" cy="24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1404" y="3236976"/>
            <a:ext cx="521207" cy="643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3427" y="3272028"/>
            <a:ext cx="237744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74035" y="3241420"/>
            <a:ext cx="1397000" cy="940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25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25011" y="3777996"/>
            <a:ext cx="240791" cy="24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6828" y="3805428"/>
            <a:ext cx="237744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466470"/>
            <a:ext cx="5321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DBScan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:Connectivity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" y="1712976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59" y="1682495"/>
            <a:ext cx="1615440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8008" y="1682495"/>
            <a:ext cx="588264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6879" y="1682495"/>
            <a:ext cx="2307336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1687029"/>
            <a:ext cx="7823200" cy="2331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Density-connectivity</a:t>
            </a:r>
            <a:endParaRPr sz="28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  <a:tabLst>
                <a:tab pos="6732270" algn="l"/>
                <a:tab pos="7520940" algn="l"/>
              </a:tabLst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Object </a:t>
            </a:r>
            <a:r>
              <a:rPr sz="2800" i="1" spc="-5" dirty="0"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is density-connected 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q	</a:t>
            </a:r>
            <a:r>
              <a:rPr sz="2800" spc="-70" dirty="0">
                <a:latin typeface="Times New Roman"/>
                <a:cs typeface="Times New Roman"/>
              </a:rPr>
              <a:t>w.r.t	</a:t>
            </a:r>
            <a:r>
              <a:rPr sz="2800" spc="-5" dirty="0">
                <a:latin typeface="Times New Roman"/>
                <a:cs typeface="Times New Roman"/>
              </a:rPr>
              <a:t>ε  and </a:t>
            </a:r>
            <a:r>
              <a:rPr sz="2800" i="1" spc="-5" dirty="0">
                <a:latin typeface="Times New Roman"/>
                <a:cs typeface="Times New Roman"/>
              </a:rPr>
              <a:t>MinPts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there </a:t>
            </a:r>
            <a:r>
              <a:rPr sz="2800" spc="-5" dirty="0">
                <a:latin typeface="Times New Roman"/>
                <a:cs typeface="Times New Roman"/>
              </a:rPr>
              <a:t>is an </a:t>
            </a:r>
            <a:r>
              <a:rPr sz="2800" dirty="0">
                <a:latin typeface="Times New Roman"/>
                <a:cs typeface="Times New Roman"/>
              </a:rPr>
              <a:t>object </a:t>
            </a:r>
            <a:r>
              <a:rPr sz="2800" i="1" spc="-5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such that both </a:t>
            </a:r>
            <a:r>
              <a:rPr sz="2800" i="1" spc="-5" dirty="0">
                <a:latin typeface="Times New Roman"/>
                <a:cs typeface="Times New Roman"/>
              </a:rPr>
              <a:t>p 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are density-reachable from </a:t>
            </a:r>
            <a:r>
              <a:rPr sz="2800" i="1" spc="-5" dirty="0">
                <a:latin typeface="Times New Roman"/>
                <a:cs typeface="Times New Roman"/>
              </a:rPr>
              <a:t>o </a:t>
            </a:r>
            <a:r>
              <a:rPr sz="2800" spc="-70" dirty="0">
                <a:latin typeface="Times New Roman"/>
                <a:cs typeface="Times New Roman"/>
              </a:rPr>
              <a:t>w.r.t </a:t>
            </a:r>
            <a:r>
              <a:rPr sz="2800" spc="-5" dirty="0">
                <a:latin typeface="Times New Roman"/>
                <a:cs typeface="Times New Roman"/>
              </a:rPr>
              <a:t>ε and  </a:t>
            </a:r>
            <a:r>
              <a:rPr sz="2800" i="1" spc="-5" dirty="0">
                <a:latin typeface="Times New Roman"/>
                <a:cs typeface="Times New Roman"/>
              </a:rPr>
              <a:t>MinPts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49530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48768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5811" y="49209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7627" y="4948428"/>
            <a:ext cx="237744" cy="237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011" y="56829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2827" y="5710428"/>
            <a:ext cx="237744" cy="237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5411" y="58353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7227" y="5862828"/>
            <a:ext cx="237744" cy="237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5811" y="54543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65604" y="5446776"/>
            <a:ext cx="521207" cy="6431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57627" y="5481828"/>
            <a:ext cx="237744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87854" y="554349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43811" y="48447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5627" y="4872228"/>
            <a:ext cx="237744" cy="237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00" y="44196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9011" y="61401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0827" y="6167628"/>
            <a:ext cx="237744" cy="237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6611" y="49971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6403" y="4989576"/>
            <a:ext cx="521208" cy="6431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38427" y="5024628"/>
            <a:ext cx="23774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68704" y="5085664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20011" y="55305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96567" y="5522976"/>
            <a:ext cx="487680" cy="6431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1827" y="5558028"/>
            <a:ext cx="237744" cy="237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18817" y="5619699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62811" y="54543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4627" y="5481828"/>
            <a:ext cx="237744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9412" y="49209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227" y="4948428"/>
            <a:ext cx="237744" cy="2377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41775" y="4288916"/>
            <a:ext cx="427799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marR="5080" indent="-44767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density-  </a:t>
            </a:r>
            <a:r>
              <a:rPr sz="2800" spc="-5" dirty="0">
                <a:latin typeface="Times New Roman"/>
                <a:cs typeface="Times New Roman"/>
              </a:rPr>
              <a:t>connected to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  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460375" marR="501650" indent="-447675">
              <a:lnSpc>
                <a:spcPct val="100000"/>
              </a:lnSpc>
              <a:spcBef>
                <a:spcPts val="675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800" spc="-5" dirty="0">
                <a:latin typeface="Times New Roman"/>
                <a:cs typeface="Times New Roman"/>
              </a:rPr>
              <a:t>Density-connectivity is  symmetric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249682"/>
            <a:ext cx="631317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5575" marR="5080" indent="-141351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Times New Roman"/>
                <a:cs typeface="Times New Roman"/>
              </a:rPr>
              <a:t>Core, </a:t>
            </a:r>
            <a:r>
              <a:rPr b="1" spc="-60" dirty="0">
                <a:latin typeface="Times New Roman"/>
                <a:cs typeface="Times New Roman"/>
              </a:rPr>
              <a:t>Border, </a:t>
            </a:r>
            <a:r>
              <a:rPr b="1" dirty="0">
                <a:latin typeface="Times New Roman"/>
                <a:cs typeface="Times New Roman"/>
              </a:rPr>
              <a:t>Noise points  </a:t>
            </a:r>
            <a:r>
              <a:rPr b="1" spc="-15" dirty="0">
                <a:latin typeface="Times New Roman"/>
                <a:cs typeface="Times New Roman"/>
              </a:rPr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8782" y="2488776"/>
            <a:ext cx="3371407" cy="258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5429199"/>
            <a:ext cx="137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Original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0554" y="2564976"/>
            <a:ext cx="3371407" cy="25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5994" y="5733999"/>
            <a:ext cx="5219065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0" marR="508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Point </a:t>
            </a:r>
            <a:r>
              <a:rPr sz="1800" spc="-60" dirty="0">
                <a:latin typeface="Arial"/>
                <a:cs typeface="Arial"/>
              </a:rPr>
              <a:t>types: </a:t>
            </a:r>
            <a:r>
              <a:rPr sz="1800" spc="-75" dirty="0">
                <a:solidFill>
                  <a:srgbClr val="00AF50"/>
                </a:solidFill>
                <a:latin typeface="Arial"/>
                <a:cs typeface="Arial"/>
              </a:rPr>
              <a:t>core</a:t>
            </a:r>
            <a:r>
              <a:rPr sz="1800" spc="-75" dirty="0">
                <a:latin typeface="Arial"/>
                <a:cs typeface="Arial"/>
              </a:rPr>
              <a:t>,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003399"/>
                </a:solidFill>
                <a:latin typeface="Arial"/>
                <a:cs typeface="Arial"/>
              </a:rPr>
              <a:t>border  </a:t>
            </a:r>
            <a:r>
              <a:rPr sz="1800" spc="-85" dirty="0">
                <a:latin typeface="Arial"/>
                <a:cs typeface="Arial"/>
              </a:rPr>
              <a:t>and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200" dirty="0">
                <a:latin typeface="Arial"/>
                <a:cs typeface="Arial"/>
              </a:rPr>
              <a:t>Eps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80" dirty="0">
                <a:latin typeface="Arial"/>
                <a:cs typeface="Arial"/>
              </a:rPr>
              <a:t>10, </a:t>
            </a:r>
            <a:r>
              <a:rPr sz="1800" spc="-65" dirty="0">
                <a:latin typeface="Arial"/>
                <a:cs typeface="Arial"/>
              </a:rPr>
              <a:t>MinPts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1" y="344170"/>
            <a:ext cx="2542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688782" y="1650576"/>
            <a:ext cx="3371407" cy="258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644" y="4452620"/>
            <a:ext cx="137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Original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0554" y="1650576"/>
            <a:ext cx="3371407" cy="25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4666869"/>
            <a:ext cx="5407025" cy="145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254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l</a:t>
            </a:r>
            <a:r>
              <a:rPr sz="1800" spc="-140" dirty="0">
                <a:latin typeface="Arial"/>
                <a:cs typeface="Arial"/>
              </a:rPr>
              <a:t>us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50" dirty="0">
                <a:latin typeface="Arial"/>
                <a:cs typeface="Arial"/>
              </a:rPr>
              <a:t>e</a:t>
            </a:r>
            <a:r>
              <a:rPr sz="1800" spc="-70" dirty="0">
                <a:latin typeface="Arial"/>
                <a:cs typeface="Arial"/>
              </a:rPr>
              <a:t>r</a:t>
            </a:r>
            <a:r>
              <a:rPr sz="1800" spc="-2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78435" indent="-165735">
              <a:lnSpc>
                <a:spcPct val="100000"/>
              </a:lnSpc>
              <a:buChar char="•"/>
              <a:tabLst>
                <a:tab pos="179070" algn="l"/>
              </a:tabLst>
            </a:pPr>
            <a:r>
              <a:rPr sz="1800" spc="-100" dirty="0">
                <a:latin typeface="Arial"/>
                <a:cs typeface="Arial"/>
              </a:rPr>
              <a:t>Resistant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  <a:p>
            <a:pPr marL="178435" indent="-165735">
              <a:lnSpc>
                <a:spcPct val="100000"/>
              </a:lnSpc>
              <a:spcBef>
                <a:spcPts val="1085"/>
              </a:spcBef>
              <a:buChar char="•"/>
              <a:tabLst>
                <a:tab pos="179070" algn="l"/>
              </a:tabLst>
            </a:pPr>
            <a:r>
              <a:rPr sz="1800" spc="-185" dirty="0">
                <a:latin typeface="Arial"/>
                <a:cs typeface="Arial"/>
              </a:rPr>
              <a:t>Can </a:t>
            </a:r>
            <a:r>
              <a:rPr sz="1800" spc="-70" dirty="0">
                <a:latin typeface="Arial"/>
                <a:cs typeface="Arial"/>
              </a:rPr>
              <a:t>handle </a:t>
            </a:r>
            <a:r>
              <a:rPr sz="1800" spc="-85" dirty="0">
                <a:latin typeface="Arial"/>
                <a:cs typeface="Arial"/>
              </a:rPr>
              <a:t>clusters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different </a:t>
            </a:r>
            <a:r>
              <a:rPr sz="1800" spc="-125" dirty="0">
                <a:latin typeface="Arial"/>
                <a:cs typeface="Arial"/>
              </a:rPr>
              <a:t>shapes </a:t>
            </a:r>
            <a:r>
              <a:rPr sz="1800" spc="-85" dirty="0">
                <a:latin typeface="Arial"/>
                <a:cs typeface="Arial"/>
              </a:rPr>
              <a:t>and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sizes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573" y="466470"/>
            <a:ext cx="4547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DBScan</a:t>
            </a:r>
            <a:r>
              <a:rPr b="1" spc="-3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41731" y="1828800"/>
            <a:ext cx="8392668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192" y="478663"/>
            <a:ext cx="4531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DBScan :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40153" y="1490670"/>
            <a:ext cx="7871211" cy="4887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129" y="466470"/>
            <a:ext cx="5554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DBSCAN :</a:t>
            </a:r>
            <a:r>
              <a:rPr b="1" spc="-3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508472" y="1447800"/>
            <a:ext cx="8146898" cy="435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752" y="191770"/>
            <a:ext cx="6238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DBSCAN :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64081"/>
            <a:ext cx="8014334" cy="5488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6055360" algn="l"/>
              </a:tabLst>
            </a:pPr>
            <a:r>
              <a:rPr sz="2800" spc="-10" dirty="0">
                <a:latin typeface="Times New Roman"/>
                <a:cs typeface="Times New Roman"/>
              </a:rPr>
              <a:t>DBSCAN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entirely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deterministic:	Border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points  </a:t>
            </a:r>
            <a:r>
              <a:rPr sz="2800" spc="-5" dirty="0">
                <a:latin typeface="Times New Roman"/>
                <a:cs typeface="Times New Roman"/>
              </a:rPr>
              <a:t>that are reachable from more than one cluster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 part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either </a:t>
            </a:r>
            <a:r>
              <a:rPr sz="2800" spc="-15" dirty="0">
                <a:latin typeface="Times New Roman"/>
                <a:cs typeface="Times New Roman"/>
              </a:rPr>
              <a:t>cluster, </a:t>
            </a:r>
            <a:r>
              <a:rPr sz="2800" spc="-5" dirty="0">
                <a:latin typeface="Times New Roman"/>
                <a:cs typeface="Times New Roman"/>
              </a:rPr>
              <a:t>depending on the order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  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3714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quality </a:t>
            </a:r>
            <a:r>
              <a:rPr sz="2800" spc="-5" dirty="0">
                <a:latin typeface="Times New Roman"/>
                <a:cs typeface="Times New Roman"/>
              </a:rPr>
              <a:t>of DBSCAN depends on the distance  </a:t>
            </a:r>
            <a:r>
              <a:rPr sz="2800" spc="-10" dirty="0">
                <a:latin typeface="Times New Roman"/>
                <a:cs typeface="Times New Roman"/>
              </a:rPr>
              <a:t>measure </a:t>
            </a:r>
            <a:r>
              <a:rPr sz="2800" spc="-5" dirty="0">
                <a:latin typeface="Times New Roman"/>
                <a:cs typeface="Times New Roman"/>
              </a:rPr>
              <a:t>used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function </a:t>
            </a:r>
            <a:r>
              <a:rPr sz="2800" spc="-20" dirty="0">
                <a:latin typeface="Times New Roman"/>
                <a:cs typeface="Times New Roman"/>
              </a:rPr>
              <a:t>regionQuery. </a:t>
            </a:r>
            <a:r>
              <a:rPr sz="2800" spc="-5" dirty="0">
                <a:latin typeface="Times New Roman"/>
                <a:cs typeface="Times New Roman"/>
              </a:rPr>
              <a:t>(such as  Euclidean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distance)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137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scale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well understood,  choosing a meaningful distance </a:t>
            </a:r>
            <a:r>
              <a:rPr sz="2800" dirty="0">
                <a:latin typeface="Times New Roman"/>
                <a:cs typeface="Times New Roman"/>
              </a:rPr>
              <a:t>threshold </a:t>
            </a:r>
            <a:r>
              <a:rPr sz="2800" spc="-5" dirty="0">
                <a:latin typeface="Times New Roman"/>
                <a:cs typeface="Times New Roman"/>
              </a:rPr>
              <a:t>ε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 difficult.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04" y="737362"/>
            <a:ext cx="5427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Summary of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DBSCAN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515" y="1600808"/>
            <a:ext cx="6351270" cy="3456304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Good:</a:t>
            </a:r>
            <a:endParaRPr sz="3000">
              <a:latin typeface="Times New Roman"/>
              <a:cs typeface="Times New Roman"/>
            </a:endParaRPr>
          </a:p>
          <a:p>
            <a:pPr marL="495934" indent="-483234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dirty="0">
                <a:latin typeface="Times New Roman"/>
                <a:cs typeface="Times New Roman"/>
              </a:rPr>
              <a:t>can detect </a:t>
            </a:r>
            <a:r>
              <a:rPr sz="3000" spc="-5" dirty="0">
                <a:latin typeface="Times New Roman"/>
                <a:cs typeface="Times New Roman"/>
              </a:rPr>
              <a:t>arbitrary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shapes,</a:t>
            </a:r>
            <a:endParaRPr sz="3000">
              <a:latin typeface="Times New Roman"/>
              <a:cs typeface="Times New Roman"/>
            </a:endParaRPr>
          </a:p>
          <a:p>
            <a:pPr marL="495934" indent="-483234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dirty="0">
                <a:latin typeface="Times New Roman"/>
                <a:cs typeface="Times New Roman"/>
              </a:rPr>
              <a:t>not very </a:t>
            </a:r>
            <a:r>
              <a:rPr sz="3000" spc="-5" dirty="0">
                <a:latin typeface="Times New Roman"/>
                <a:cs typeface="Times New Roman"/>
              </a:rPr>
              <a:t>sensitive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noise,</a:t>
            </a:r>
            <a:endParaRPr sz="3000">
              <a:latin typeface="Times New Roman"/>
              <a:cs typeface="Times New Roman"/>
            </a:endParaRPr>
          </a:p>
          <a:p>
            <a:pPr marL="495934" indent="-483234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spc="-5" dirty="0">
                <a:latin typeface="Times New Roman"/>
                <a:cs typeface="Times New Roman"/>
              </a:rPr>
              <a:t>supports outlier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detection,</a:t>
            </a:r>
            <a:endParaRPr sz="3000">
              <a:latin typeface="Times New Roman"/>
              <a:cs typeface="Times New Roman"/>
            </a:endParaRPr>
          </a:p>
          <a:p>
            <a:pPr marL="495934" indent="-483234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spc="-5" dirty="0">
                <a:latin typeface="Times New Roman"/>
                <a:cs typeface="Times New Roman"/>
              </a:rPr>
              <a:t>complexity is </a:t>
            </a:r>
            <a:r>
              <a:rPr sz="3000" dirty="0">
                <a:latin typeface="Times New Roman"/>
                <a:cs typeface="Times New Roman"/>
              </a:rPr>
              <a:t>kind of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Times New Roman"/>
                <a:cs typeface="Times New Roman"/>
              </a:rPr>
              <a:t>okay,</a:t>
            </a:r>
            <a:endParaRPr sz="3000">
              <a:latin typeface="Times New Roman"/>
              <a:cs typeface="Times New Roman"/>
            </a:endParaRPr>
          </a:p>
          <a:p>
            <a:pPr marL="495934" marR="5080" indent="-483234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000" spc="-5" dirty="0">
                <a:latin typeface="Times New Roman"/>
                <a:cs typeface="Times New Roman"/>
              </a:rPr>
              <a:t>beside </a:t>
            </a:r>
            <a:r>
              <a:rPr sz="3000" dirty="0">
                <a:latin typeface="Times New Roman"/>
                <a:cs typeface="Times New Roman"/>
              </a:rPr>
              <a:t>K-means the second </a:t>
            </a:r>
            <a:r>
              <a:rPr sz="3000" spc="-5" dirty="0">
                <a:latin typeface="Times New Roman"/>
                <a:cs typeface="Times New Roman"/>
              </a:rPr>
              <a:t>most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  </a:t>
            </a:r>
            <a:r>
              <a:rPr sz="3000" spc="-5" dirty="0">
                <a:latin typeface="Times New Roman"/>
                <a:cs typeface="Times New Roman"/>
              </a:rPr>
              <a:t>clustering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algorithm.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170"/>
            <a:ext cx="8044180" cy="208582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Bad</a:t>
            </a:r>
            <a:r>
              <a:rPr sz="3200" dirty="0">
                <a:latin typeface="Times New Roman"/>
                <a:cs typeface="Times New Roman"/>
              </a:rPr>
              <a:t>:</a:t>
            </a:r>
          </a:p>
          <a:p>
            <a:pPr marL="355600" marR="1205230" indent="-34290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does </a:t>
            </a:r>
            <a:r>
              <a:rPr sz="3200" spc="5" dirty="0">
                <a:latin typeface="Times New Roman"/>
                <a:cs typeface="Times New Roman"/>
              </a:rPr>
              <a:t>not </a:t>
            </a:r>
            <a:r>
              <a:rPr sz="3200" dirty="0">
                <a:latin typeface="Times New Roman"/>
                <a:cs typeface="Times New Roman"/>
              </a:rPr>
              <a:t>work well in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high-dimensional  datasets,</a:t>
            </a:r>
          </a:p>
          <a:p>
            <a:pPr marL="457834" indent="-445134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457834" algn="l"/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parameter selection 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tricky,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204" y="432562"/>
            <a:ext cx="5427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Summary of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DBSCAN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466470"/>
            <a:ext cx="543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Concepts: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Preliminary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5185"/>
            <a:ext cx="7786370" cy="376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85" dirty="0">
                <a:latin typeface="Trebuchet MS"/>
                <a:cs typeface="Trebuchet MS"/>
              </a:rPr>
              <a:t>DBSCAN </a:t>
            </a:r>
            <a:r>
              <a:rPr sz="2400" b="1" spc="-105" dirty="0">
                <a:latin typeface="Trebuchet MS"/>
                <a:cs typeface="Trebuchet MS"/>
              </a:rPr>
              <a:t>is </a:t>
            </a:r>
            <a:r>
              <a:rPr sz="2400" b="1" spc="-95" dirty="0">
                <a:latin typeface="Trebuchet MS"/>
                <a:cs typeface="Trebuchet MS"/>
              </a:rPr>
              <a:t>a </a:t>
            </a:r>
            <a:r>
              <a:rPr sz="2400" b="1" spc="-125" dirty="0">
                <a:latin typeface="Trebuchet MS"/>
                <a:cs typeface="Trebuchet MS"/>
              </a:rPr>
              <a:t>density-based</a:t>
            </a:r>
            <a:r>
              <a:rPr sz="2400" b="1" spc="-420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algorithm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550">
              <a:latin typeface="Times New Roman"/>
              <a:cs typeface="Times New Roman"/>
            </a:endParaRPr>
          </a:p>
          <a:p>
            <a:pPr marL="355600" marR="67119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DBScan stands for Density-Based Spatial Clustering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Applications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Noise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Density-based Clustering</a:t>
            </a:r>
            <a:r>
              <a:rPr sz="2400" dirty="0">
                <a:latin typeface="Times New Roman"/>
                <a:cs typeface="Times New Roman"/>
              </a:rPr>
              <a:t> locates regions of high density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 are separated from one another by regions of </a:t>
            </a:r>
            <a:r>
              <a:rPr sz="2400" spc="-5" dirty="0">
                <a:latin typeface="Times New Roman"/>
                <a:cs typeface="Times New Roman"/>
              </a:rPr>
              <a:t>low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density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Density =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points </a:t>
            </a:r>
            <a:r>
              <a:rPr sz="2400" spc="-5" dirty="0">
                <a:latin typeface="Times New Roman"/>
                <a:cs typeface="Times New Roman"/>
              </a:rPr>
              <a:t>within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specified </a:t>
            </a:r>
            <a:r>
              <a:rPr sz="2400" dirty="0">
                <a:latin typeface="Times New Roman"/>
                <a:cs typeface="Times New Roman"/>
              </a:rPr>
              <a:t>radius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(Eps)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929" y="2787218"/>
            <a:ext cx="351282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09" dirty="0"/>
              <a:t>Thank</a:t>
            </a:r>
            <a:r>
              <a:rPr sz="6600" spc="-434" dirty="0"/>
              <a:t> </a:t>
            </a:r>
            <a:r>
              <a:rPr sz="6600" spc="-695" dirty="0"/>
              <a:t>You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173" y="714502"/>
            <a:ext cx="3463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Concepts: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Preliminary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8782" y="1879176"/>
            <a:ext cx="3371407" cy="258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644" y="5055184"/>
            <a:ext cx="1415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7428" y="5131384"/>
            <a:ext cx="2273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Point </a:t>
            </a:r>
            <a:r>
              <a:rPr sz="1800" dirty="0">
                <a:latin typeface="Times New Roman"/>
                <a:cs typeface="Times New Roman"/>
              </a:rPr>
              <a:t>types: core,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border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noise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3582" y="1955376"/>
            <a:ext cx="3371407" cy="25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2194" y="5970219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Eps </a:t>
            </a:r>
            <a:r>
              <a:rPr sz="1800" dirty="0">
                <a:latin typeface="Times New Roman"/>
                <a:cs typeface="Times New Roman"/>
              </a:rPr>
              <a:t>= 10, </a:t>
            </a:r>
            <a:r>
              <a:rPr sz="1800" spc="-5" dirty="0">
                <a:latin typeface="Times New Roman"/>
                <a:cs typeface="Times New Roman"/>
              </a:rPr>
              <a:t>MinPts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466470"/>
            <a:ext cx="543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Concepts: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Preliminary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586229"/>
            <a:ext cx="7422515" cy="33915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738505" indent="-286385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point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core point </a:t>
            </a:r>
            <a:r>
              <a:rPr sz="2400" dirty="0">
                <a:latin typeface="Times New Roman"/>
                <a:cs typeface="Times New Roman"/>
              </a:rPr>
              <a:t>if it </a:t>
            </a:r>
            <a:r>
              <a:rPr sz="2400" spc="-5" dirty="0">
                <a:latin typeface="Times New Roman"/>
                <a:cs typeface="Times New Roman"/>
              </a:rPr>
              <a:t>has more </a:t>
            </a:r>
            <a:r>
              <a:rPr sz="2400" dirty="0">
                <a:latin typeface="Times New Roman"/>
                <a:cs typeface="Times New Roman"/>
              </a:rPr>
              <a:t>than a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specified 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points (MinPts) within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Eps</a:t>
            </a:r>
            <a:endParaRPr sz="2400">
              <a:latin typeface="Times New Roman"/>
              <a:cs typeface="Times New Roman"/>
            </a:endParaRPr>
          </a:p>
          <a:p>
            <a:pPr marL="712470" lvl="1" indent="-243204">
              <a:lnSpc>
                <a:spcPct val="100000"/>
              </a:lnSpc>
              <a:spcBef>
                <a:spcPts val="25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Times New Roman"/>
                <a:cs typeface="Times New Roman"/>
              </a:rPr>
              <a:t>These are points that are at the interior of 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25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59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border point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fewer than MinPts within </a:t>
            </a:r>
            <a:r>
              <a:rPr sz="2400" spc="-5" dirty="0">
                <a:latin typeface="Times New Roman"/>
                <a:cs typeface="Times New Roman"/>
              </a:rPr>
              <a:t>Eps,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the neighborhood of a core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250">
              <a:latin typeface="Times New Roman"/>
              <a:cs typeface="Times New Roman"/>
            </a:endParaRPr>
          </a:p>
          <a:p>
            <a:pPr marL="299085" marR="659130" indent="-286385">
              <a:lnSpc>
                <a:spcPts val="259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noise point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any point that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a core point or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border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466470"/>
            <a:ext cx="543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Concepts: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Preliminary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586229"/>
            <a:ext cx="7455534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indent="-532765">
              <a:lnSpc>
                <a:spcPts val="2735"/>
              </a:lnSpc>
              <a:spcBef>
                <a:spcPts val="100"/>
              </a:spcBef>
              <a:buFont typeface="Wingdings"/>
              <a:buChar char=""/>
              <a:tabLst>
                <a:tab pos="545465" algn="l"/>
                <a:tab pos="546100" algn="l"/>
              </a:tabLst>
            </a:pP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core points are close enough– within 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  <a:p>
            <a:pPr marL="545465">
              <a:lnSpc>
                <a:spcPts val="2735"/>
              </a:lnSpc>
            </a:pPr>
            <a:r>
              <a:rPr sz="2400" i="1" dirty="0">
                <a:latin typeface="Times New Roman"/>
                <a:cs typeface="Times New Roman"/>
              </a:rPr>
              <a:t>Eps </a:t>
            </a:r>
            <a:r>
              <a:rPr sz="2400" dirty="0">
                <a:latin typeface="Times New Roman"/>
                <a:cs typeface="Times New Roman"/>
              </a:rPr>
              <a:t>of one another – are </a:t>
            </a:r>
            <a:r>
              <a:rPr sz="2400" spc="-5" dirty="0">
                <a:latin typeface="Times New Roman"/>
                <a:cs typeface="Times New Roman"/>
              </a:rPr>
              <a:t>put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545465" marR="137160" indent="-532765">
              <a:lnSpc>
                <a:spcPts val="2590"/>
              </a:lnSpc>
              <a:spcBef>
                <a:spcPts val="5"/>
              </a:spcBef>
              <a:buFont typeface="Wingdings"/>
              <a:buChar char=""/>
              <a:tabLst>
                <a:tab pos="545465" algn="l"/>
                <a:tab pos="546100" algn="l"/>
                <a:tab pos="2795270" algn="l"/>
              </a:tabLst>
            </a:pPr>
            <a:r>
              <a:rPr sz="2400" dirty="0">
                <a:latin typeface="Times New Roman"/>
                <a:cs typeface="Times New Roman"/>
              </a:rPr>
              <a:t>Any border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	that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close enough to a core point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put in 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cluster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core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950">
              <a:latin typeface="Times New Roman"/>
              <a:cs typeface="Times New Roman"/>
            </a:endParaRPr>
          </a:p>
          <a:p>
            <a:pPr marL="545465" indent="-5327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Noise </a:t>
            </a:r>
            <a:r>
              <a:rPr sz="2400" dirty="0">
                <a:latin typeface="Times New Roman"/>
                <a:cs typeface="Times New Roman"/>
              </a:rPr>
              <a:t>points 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discarded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466470"/>
            <a:ext cx="7240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Concepts: </a:t>
            </a:r>
            <a:r>
              <a:rPr b="1" spc="-15" dirty="0">
                <a:latin typeface="Times New Roman"/>
                <a:cs typeface="Times New Roman"/>
              </a:rPr>
              <a:t>Core, </a:t>
            </a:r>
            <a:r>
              <a:rPr b="1" spc="-60" dirty="0">
                <a:latin typeface="Times New Roman"/>
                <a:cs typeface="Times New Roman"/>
              </a:rPr>
              <a:t>Border,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Noise</a:t>
            </a:r>
          </a:p>
        </p:txBody>
      </p:sp>
      <p:sp>
        <p:nvSpPr>
          <p:cNvPr id="3" name="object 3"/>
          <p:cNvSpPr/>
          <p:nvPr/>
        </p:nvSpPr>
        <p:spPr>
          <a:xfrm>
            <a:off x="1486807" y="1720807"/>
            <a:ext cx="6533242" cy="481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478663"/>
            <a:ext cx="530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Parameter</a:t>
            </a:r>
            <a:r>
              <a:rPr b="1" spc="-1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Estimation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02245"/>
            <a:ext cx="8231080" cy="405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44958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44196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6469" y="461899"/>
            <a:ext cx="6212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75" dirty="0">
                <a:latin typeface="Trebuchet MS"/>
                <a:cs typeface="Trebuchet MS"/>
              </a:rPr>
              <a:t>Concepts:</a:t>
            </a:r>
            <a:r>
              <a:rPr b="1" spc="-385" dirty="0">
                <a:latin typeface="Trebuchet MS"/>
                <a:cs typeface="Trebuchet MS"/>
              </a:rPr>
              <a:t> </a:t>
            </a:r>
            <a:r>
              <a:rPr b="1" spc="-200" dirty="0">
                <a:latin typeface="Trebuchet MS"/>
                <a:cs typeface="Trebuchet MS"/>
              </a:rPr>
              <a:t>ε-Neighborhood</a:t>
            </a:r>
          </a:p>
        </p:txBody>
      </p:sp>
      <p:sp>
        <p:nvSpPr>
          <p:cNvPr id="5" name="object 5"/>
          <p:cNvSpPr/>
          <p:nvPr/>
        </p:nvSpPr>
        <p:spPr>
          <a:xfrm>
            <a:off x="835152" y="1941576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2811" y="1911095"/>
            <a:ext cx="618744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2163" y="1911095"/>
            <a:ext cx="58826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1036" y="1911095"/>
            <a:ext cx="2526791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152" y="2880360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2811" y="2849879"/>
            <a:ext cx="2255519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7391" y="3276600"/>
            <a:ext cx="1498091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8191" y="2002662"/>
            <a:ext cx="6894195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ε-Neighborhood - </a:t>
            </a:r>
            <a:r>
              <a:rPr sz="2800" spc="-10" dirty="0">
                <a:latin typeface="Times New Roman"/>
                <a:cs typeface="Times New Roman"/>
              </a:rPr>
              <a:t>Objects </a:t>
            </a:r>
            <a:r>
              <a:rPr sz="2800" spc="-5" dirty="0">
                <a:latin typeface="Times New Roman"/>
                <a:cs typeface="Times New Roman"/>
              </a:rPr>
              <a:t>within a </a:t>
            </a:r>
            <a:r>
              <a:rPr sz="2800" dirty="0">
                <a:latin typeface="Times New Roman"/>
                <a:cs typeface="Times New Roman"/>
              </a:rPr>
              <a:t>radius </a:t>
            </a:r>
            <a:r>
              <a:rPr sz="2800" spc="-5" dirty="0">
                <a:latin typeface="Times New Roman"/>
                <a:cs typeface="Times New Roman"/>
              </a:rPr>
              <a:t>of ε  from an object.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(epsilon-neighborhood)</a:t>
            </a:r>
            <a:endParaRPr sz="2800">
              <a:latin typeface="Times New Roman"/>
              <a:cs typeface="Times New Roman"/>
            </a:endParaRPr>
          </a:p>
          <a:p>
            <a:pPr marL="355600" marR="36322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Core objects - ε-Neighborhood of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object  contains at least MinPts 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1411" y="5073396"/>
            <a:ext cx="240792" cy="240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1203" y="5065776"/>
            <a:ext cx="521208" cy="6431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3227" y="5100828"/>
            <a:ext cx="237744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3453" y="5161864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72411" y="5225796"/>
            <a:ext cx="240792" cy="240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4227" y="5253228"/>
            <a:ext cx="237744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6811" y="5378196"/>
            <a:ext cx="240792" cy="240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8627" y="5405628"/>
            <a:ext cx="237744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7211" y="4997196"/>
            <a:ext cx="240792" cy="240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004" y="4989576"/>
            <a:ext cx="521207" cy="6431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9027" y="5024628"/>
            <a:ext cx="237744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0864" y="4747259"/>
            <a:ext cx="534924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59254" y="4823536"/>
            <a:ext cx="82550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ts val="247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2400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125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b="1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ε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2396" y="4747259"/>
            <a:ext cx="534923" cy="679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5500" y="4823536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  <a:tab pos="621665" algn="l"/>
              </a:tabLst>
            </a:pPr>
            <a:r>
              <a:rPr sz="2400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71365" y="4488380"/>
            <a:ext cx="3723004" cy="180911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ε-Neighborhood of</a:t>
            </a:r>
            <a:r>
              <a:rPr sz="2400" spc="-105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2228E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80"/>
              </a:spcBef>
            </a:pP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ε-Neighborhood of</a:t>
            </a:r>
            <a:r>
              <a:rPr sz="2400" spc="-114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2228E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400" i="1" dirty="0">
                <a:solidFill>
                  <a:srgbClr val="22228E"/>
                </a:solidFill>
                <a:latin typeface="Times New Roman"/>
                <a:cs typeface="Times New Roman"/>
              </a:rPr>
              <a:t>p </a:t>
            </a:r>
            <a:r>
              <a:rPr sz="2400" spc="-5" dirty="0">
                <a:solidFill>
                  <a:srgbClr val="22228E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a core object (MinPts =</a:t>
            </a:r>
            <a:r>
              <a:rPr sz="2400" spc="-130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4)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440"/>
              </a:spcBef>
            </a:pPr>
            <a:r>
              <a:rPr sz="2400" i="1" dirty="0">
                <a:solidFill>
                  <a:srgbClr val="22228E"/>
                </a:solidFill>
                <a:latin typeface="Times New Roman"/>
                <a:cs typeface="Times New Roman"/>
              </a:rPr>
              <a:t>q </a:t>
            </a:r>
            <a:r>
              <a:rPr sz="2400" spc="-5" dirty="0">
                <a:solidFill>
                  <a:srgbClr val="22228E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not a core</a:t>
            </a:r>
            <a:r>
              <a:rPr sz="2400" spc="-40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8E"/>
                </a:solidFill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466470"/>
            <a:ext cx="5431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DBScan :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Reachability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" y="1517903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59" y="1487424"/>
            <a:ext cx="2862072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39" y="1487424"/>
            <a:ext cx="58826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2111" y="1487424"/>
            <a:ext cx="1943100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34947"/>
            <a:ext cx="7985125" cy="173355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Directly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density-reachable</a:t>
            </a:r>
            <a:endParaRPr sz="28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020"/>
              </a:lnSpc>
              <a:spcBef>
                <a:spcPts val="72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An object q is directly density-reachable from  object p if q is within </a:t>
            </a:r>
            <a:r>
              <a:rPr sz="2800" dirty="0">
                <a:latin typeface="Times New Roman"/>
                <a:cs typeface="Times New Roman"/>
              </a:rPr>
              <a:t>the ε-Neighborhood </a:t>
            </a:r>
            <a:r>
              <a:rPr sz="2800" spc="-5" dirty="0">
                <a:latin typeface="Times New Roman"/>
                <a:cs typeface="Times New Roman"/>
              </a:rPr>
              <a:t>of p and  p is a core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44958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4419600"/>
            <a:ext cx="1447800" cy="1447800"/>
          </a:xfrm>
          <a:custGeom>
            <a:avLst/>
            <a:gdLst/>
            <a:ahLst/>
            <a:cxnLst/>
            <a:rect l="l" t="t" r="r" b="b"/>
            <a:pathLst>
              <a:path w="1447800" h="1447800">
                <a:moveTo>
                  <a:pt x="0" y="723900"/>
                </a:moveTo>
                <a:lnTo>
                  <a:pt x="1539" y="676303"/>
                </a:lnTo>
                <a:lnTo>
                  <a:pt x="6095" y="629529"/>
                </a:lnTo>
                <a:lnTo>
                  <a:pt x="13572" y="583672"/>
                </a:lnTo>
                <a:lnTo>
                  <a:pt x="23873" y="538828"/>
                </a:lnTo>
                <a:lnTo>
                  <a:pt x="36905" y="495092"/>
                </a:lnTo>
                <a:lnTo>
                  <a:pt x="52571" y="452560"/>
                </a:lnTo>
                <a:lnTo>
                  <a:pt x="70776" y="411327"/>
                </a:lnTo>
                <a:lnTo>
                  <a:pt x="91424" y="371488"/>
                </a:lnTo>
                <a:lnTo>
                  <a:pt x="114421" y="333139"/>
                </a:lnTo>
                <a:lnTo>
                  <a:pt x="139671" y="296375"/>
                </a:lnTo>
                <a:lnTo>
                  <a:pt x="167078" y="261291"/>
                </a:lnTo>
                <a:lnTo>
                  <a:pt x="196548" y="227984"/>
                </a:lnTo>
                <a:lnTo>
                  <a:pt x="227984" y="196548"/>
                </a:lnTo>
                <a:lnTo>
                  <a:pt x="261291" y="167078"/>
                </a:lnTo>
                <a:lnTo>
                  <a:pt x="296375" y="139671"/>
                </a:lnTo>
                <a:lnTo>
                  <a:pt x="333139" y="114421"/>
                </a:lnTo>
                <a:lnTo>
                  <a:pt x="371488" y="91424"/>
                </a:lnTo>
                <a:lnTo>
                  <a:pt x="411327" y="70776"/>
                </a:lnTo>
                <a:lnTo>
                  <a:pt x="452560" y="52571"/>
                </a:lnTo>
                <a:lnTo>
                  <a:pt x="495092" y="36905"/>
                </a:lnTo>
                <a:lnTo>
                  <a:pt x="538828" y="23873"/>
                </a:lnTo>
                <a:lnTo>
                  <a:pt x="583672" y="13572"/>
                </a:lnTo>
                <a:lnTo>
                  <a:pt x="629529" y="6095"/>
                </a:lnTo>
                <a:lnTo>
                  <a:pt x="676303" y="1539"/>
                </a:lnTo>
                <a:lnTo>
                  <a:pt x="723900" y="0"/>
                </a:lnTo>
                <a:lnTo>
                  <a:pt x="771496" y="1539"/>
                </a:lnTo>
                <a:lnTo>
                  <a:pt x="818270" y="6095"/>
                </a:lnTo>
                <a:lnTo>
                  <a:pt x="864127" y="13572"/>
                </a:lnTo>
                <a:lnTo>
                  <a:pt x="908971" y="23873"/>
                </a:lnTo>
                <a:lnTo>
                  <a:pt x="952707" y="36905"/>
                </a:lnTo>
                <a:lnTo>
                  <a:pt x="995239" y="52571"/>
                </a:lnTo>
                <a:lnTo>
                  <a:pt x="1036472" y="70776"/>
                </a:lnTo>
                <a:lnTo>
                  <a:pt x="1076311" y="91424"/>
                </a:lnTo>
                <a:lnTo>
                  <a:pt x="1114660" y="114421"/>
                </a:lnTo>
                <a:lnTo>
                  <a:pt x="1151424" y="139671"/>
                </a:lnTo>
                <a:lnTo>
                  <a:pt x="1186508" y="167078"/>
                </a:lnTo>
                <a:lnTo>
                  <a:pt x="1219815" y="196548"/>
                </a:lnTo>
                <a:lnTo>
                  <a:pt x="1251251" y="227984"/>
                </a:lnTo>
                <a:lnTo>
                  <a:pt x="1280721" y="261291"/>
                </a:lnTo>
                <a:lnTo>
                  <a:pt x="1308128" y="296375"/>
                </a:lnTo>
                <a:lnTo>
                  <a:pt x="1333378" y="333139"/>
                </a:lnTo>
                <a:lnTo>
                  <a:pt x="1356375" y="371488"/>
                </a:lnTo>
                <a:lnTo>
                  <a:pt x="1377023" y="411327"/>
                </a:lnTo>
                <a:lnTo>
                  <a:pt x="1395228" y="452560"/>
                </a:lnTo>
                <a:lnTo>
                  <a:pt x="1410894" y="495092"/>
                </a:lnTo>
                <a:lnTo>
                  <a:pt x="1423926" y="538828"/>
                </a:lnTo>
                <a:lnTo>
                  <a:pt x="1434227" y="583672"/>
                </a:lnTo>
                <a:lnTo>
                  <a:pt x="1441704" y="629529"/>
                </a:lnTo>
                <a:lnTo>
                  <a:pt x="1446260" y="676303"/>
                </a:lnTo>
                <a:lnTo>
                  <a:pt x="1447800" y="723900"/>
                </a:lnTo>
                <a:lnTo>
                  <a:pt x="1446260" y="771496"/>
                </a:lnTo>
                <a:lnTo>
                  <a:pt x="1441704" y="818270"/>
                </a:lnTo>
                <a:lnTo>
                  <a:pt x="1434227" y="864127"/>
                </a:lnTo>
                <a:lnTo>
                  <a:pt x="1423926" y="908971"/>
                </a:lnTo>
                <a:lnTo>
                  <a:pt x="1410894" y="952707"/>
                </a:lnTo>
                <a:lnTo>
                  <a:pt x="1395228" y="995239"/>
                </a:lnTo>
                <a:lnTo>
                  <a:pt x="1377023" y="1036472"/>
                </a:lnTo>
                <a:lnTo>
                  <a:pt x="1356375" y="1076311"/>
                </a:lnTo>
                <a:lnTo>
                  <a:pt x="1333378" y="1114660"/>
                </a:lnTo>
                <a:lnTo>
                  <a:pt x="1308128" y="1151424"/>
                </a:lnTo>
                <a:lnTo>
                  <a:pt x="1280721" y="1186508"/>
                </a:lnTo>
                <a:lnTo>
                  <a:pt x="1251251" y="1219815"/>
                </a:lnTo>
                <a:lnTo>
                  <a:pt x="1219815" y="1251251"/>
                </a:lnTo>
                <a:lnTo>
                  <a:pt x="1186508" y="1280721"/>
                </a:lnTo>
                <a:lnTo>
                  <a:pt x="1151424" y="1308128"/>
                </a:lnTo>
                <a:lnTo>
                  <a:pt x="1114660" y="1333378"/>
                </a:lnTo>
                <a:lnTo>
                  <a:pt x="1076311" y="1356375"/>
                </a:lnTo>
                <a:lnTo>
                  <a:pt x="1036472" y="1377023"/>
                </a:lnTo>
                <a:lnTo>
                  <a:pt x="995239" y="1395228"/>
                </a:lnTo>
                <a:lnTo>
                  <a:pt x="952707" y="1410894"/>
                </a:lnTo>
                <a:lnTo>
                  <a:pt x="908971" y="1423926"/>
                </a:lnTo>
                <a:lnTo>
                  <a:pt x="864127" y="1434227"/>
                </a:lnTo>
                <a:lnTo>
                  <a:pt x="818270" y="1441704"/>
                </a:lnTo>
                <a:lnTo>
                  <a:pt x="771496" y="1446260"/>
                </a:lnTo>
                <a:lnTo>
                  <a:pt x="723900" y="1447800"/>
                </a:lnTo>
                <a:lnTo>
                  <a:pt x="676303" y="1446260"/>
                </a:lnTo>
                <a:lnTo>
                  <a:pt x="629529" y="1441704"/>
                </a:lnTo>
                <a:lnTo>
                  <a:pt x="583672" y="1434227"/>
                </a:lnTo>
                <a:lnTo>
                  <a:pt x="538828" y="1423926"/>
                </a:lnTo>
                <a:lnTo>
                  <a:pt x="495092" y="1410894"/>
                </a:lnTo>
                <a:lnTo>
                  <a:pt x="452560" y="1395228"/>
                </a:lnTo>
                <a:lnTo>
                  <a:pt x="411327" y="1377023"/>
                </a:lnTo>
                <a:lnTo>
                  <a:pt x="371488" y="1356375"/>
                </a:lnTo>
                <a:lnTo>
                  <a:pt x="333139" y="1333378"/>
                </a:lnTo>
                <a:lnTo>
                  <a:pt x="296375" y="1308128"/>
                </a:lnTo>
                <a:lnTo>
                  <a:pt x="261291" y="1280721"/>
                </a:lnTo>
                <a:lnTo>
                  <a:pt x="227984" y="1251251"/>
                </a:lnTo>
                <a:lnTo>
                  <a:pt x="196548" y="1219815"/>
                </a:lnTo>
                <a:lnTo>
                  <a:pt x="167078" y="1186508"/>
                </a:lnTo>
                <a:lnTo>
                  <a:pt x="139671" y="1151424"/>
                </a:lnTo>
                <a:lnTo>
                  <a:pt x="114421" y="1114660"/>
                </a:lnTo>
                <a:lnTo>
                  <a:pt x="91424" y="1076311"/>
                </a:lnTo>
                <a:lnTo>
                  <a:pt x="70776" y="1036472"/>
                </a:lnTo>
                <a:lnTo>
                  <a:pt x="52571" y="995239"/>
                </a:lnTo>
                <a:lnTo>
                  <a:pt x="36905" y="952707"/>
                </a:lnTo>
                <a:lnTo>
                  <a:pt x="23873" y="908971"/>
                </a:lnTo>
                <a:lnTo>
                  <a:pt x="13572" y="864127"/>
                </a:lnTo>
                <a:lnTo>
                  <a:pt x="6095" y="818270"/>
                </a:lnTo>
                <a:lnTo>
                  <a:pt x="1539" y="771496"/>
                </a:lnTo>
                <a:lnTo>
                  <a:pt x="0" y="723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7211" y="44637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9027" y="4491228"/>
            <a:ext cx="237744" cy="237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1411" y="50733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1203" y="5065776"/>
            <a:ext cx="521208" cy="643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3227" y="5100828"/>
            <a:ext cx="237744" cy="237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3453" y="5161864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2411" y="52257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4227" y="5253228"/>
            <a:ext cx="237744" cy="237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811" y="53781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8627" y="5405628"/>
            <a:ext cx="237744" cy="237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77211" y="4997196"/>
            <a:ext cx="240792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7004" y="4989576"/>
            <a:ext cx="521207" cy="6431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9027" y="5024628"/>
            <a:ext cx="237744" cy="237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40864" y="4747259"/>
            <a:ext cx="534924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59254" y="4823536"/>
            <a:ext cx="82550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ts val="247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2400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125" dirty="0">
                <a:solidFill>
                  <a:srgbClr val="22228E"/>
                </a:solidFill>
                <a:latin typeface="Times New Roman"/>
                <a:cs typeface="Times New Roman"/>
              </a:rPr>
              <a:t> </a:t>
            </a:r>
            <a:r>
              <a:rPr sz="2400" b="1" strike="sngStrike" dirty="0">
                <a:solidFill>
                  <a:srgbClr val="22228E"/>
                </a:solidFill>
                <a:latin typeface="Times New Roman"/>
                <a:cs typeface="Times New Roman"/>
              </a:rPr>
              <a:t>ε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2396" y="4747259"/>
            <a:ext cx="534923" cy="6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5500" y="4823536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  <a:tab pos="621665" algn="l"/>
              </a:tabLst>
            </a:pPr>
            <a:r>
              <a:rPr sz="2400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6975" y="3907916"/>
            <a:ext cx="3930015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marR="549275" indent="-44767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800" spc="-5" dirty="0">
                <a:latin typeface="Times New Roman"/>
                <a:cs typeface="Times New Roman"/>
              </a:rPr>
              <a:t>q is directly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density-  </a:t>
            </a:r>
            <a:r>
              <a:rPr sz="2800" spc="-5" dirty="0">
                <a:latin typeface="Times New Roman"/>
                <a:cs typeface="Times New Roman"/>
              </a:rPr>
              <a:t>reachable from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  <a:p>
            <a:pPr marL="460375" marR="5080" indent="-447675">
              <a:lnSpc>
                <a:spcPct val="100000"/>
              </a:lnSpc>
              <a:spcBef>
                <a:spcPts val="670"/>
              </a:spcBef>
              <a:buClr>
                <a:srgbClr val="4F81B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800" spc="-5" dirty="0">
                <a:latin typeface="Times New Roman"/>
                <a:cs typeface="Times New Roman"/>
              </a:rPr>
              <a:t>p is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directly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density-  </a:t>
            </a:r>
            <a:r>
              <a:rPr sz="2800" spc="-5" dirty="0">
                <a:latin typeface="Times New Roman"/>
                <a:cs typeface="Times New Roman"/>
              </a:rPr>
              <a:t>reachable from q.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445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Office Theme</vt:lpstr>
      <vt:lpstr>WELCOME  TO OUR</vt:lpstr>
      <vt:lpstr>Concepts: Preliminary</vt:lpstr>
      <vt:lpstr>Concepts: Preliminary</vt:lpstr>
      <vt:lpstr>Concepts: Preliminary</vt:lpstr>
      <vt:lpstr>Concepts: Preliminary</vt:lpstr>
      <vt:lpstr>Concepts: Core, Border, Noise</vt:lpstr>
      <vt:lpstr>Parameter Estimation</vt:lpstr>
      <vt:lpstr>Concepts: ε-Neighborhood</vt:lpstr>
      <vt:lpstr>DBScan : Reachability</vt:lpstr>
      <vt:lpstr>DBScan : Reachability</vt:lpstr>
      <vt:lpstr>DBScan :Connectivity</vt:lpstr>
      <vt:lpstr>Core, Border, Noise points  representation</vt:lpstr>
      <vt:lpstr>Clustering</vt:lpstr>
      <vt:lpstr>DBScan Algorithm</vt:lpstr>
      <vt:lpstr>DBScan : Example</vt:lpstr>
      <vt:lpstr>DBSCAN : Advantages</vt:lpstr>
      <vt:lpstr>DBSCAN : Disadvantages</vt:lpstr>
      <vt:lpstr>Summary of DBSCAN</vt:lpstr>
      <vt:lpstr>Summary of DBSCAN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OUR</dc:title>
  <cp:lastModifiedBy>Zeeshan Ahmad</cp:lastModifiedBy>
  <cp:revision>3</cp:revision>
  <dcterms:created xsi:type="dcterms:W3CDTF">2019-04-18T05:47:44Z</dcterms:created>
  <dcterms:modified xsi:type="dcterms:W3CDTF">2019-04-18T05:52:43Z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2019-04-18T00:00:00Z</vt:filetime>
  </property>
</Properties>
</file>