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70" r:id="rId7"/>
    <p:sldId id="271" r:id="rId8"/>
    <p:sldId id="261" r:id="rId9"/>
    <p:sldId id="272" r:id="rId10"/>
    <p:sldId id="274" r:id="rId11"/>
    <p:sldId id="275" r:id="rId12"/>
    <p:sldId id="276" r:id="rId13"/>
    <p:sldId id="277" r:id="rId14"/>
    <p:sldId id="273" r:id="rId15"/>
    <p:sldId id="278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BB-17CD-407F-B9FD-A6DE2487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F253-6B39-4C79-8056-51D47DBC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E673-7F57-4C6C-9EC1-AF859B6F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F693-4CA0-4830-BE0C-29756C63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0C37-FCBC-4DBF-9EB2-90C7EFFB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06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7FC-D6F7-474F-BBC3-51772B6D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7C823-A472-42E7-BCC6-DFEFEA84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2AA2-B4FB-4513-BDD1-4A187E9F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6074-037E-49AD-AF19-0520F552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2FA7-0F0A-4FD6-A9C1-BAEDF531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9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19275-6DCD-4DE5-B0D1-CC58E4651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87E93-E048-4CF3-A4C3-E5C1018F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F5C7-D5CE-48C0-BAE6-A579BA8F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F69E-2A5C-4CF9-994E-715BC38D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59CC-ED6E-4044-B27C-5AF7C3AC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298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CB51-1D79-4FE3-A0A0-5276D1D1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5558-1629-421F-A6A5-E0BA3F16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9AE5-663B-4ED0-8BC3-D7DE168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4543-8109-413E-8315-18A39E6B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146C-A84F-4F82-A4AC-25927A18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734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C191-91B5-44B4-A5C9-5E99310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FC2D3-3F65-41C8-B9E1-D95591FE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CD84-EEB3-4F32-8683-E75B437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DF08-D6C6-419E-94A5-7F2C6FA7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80C9-1399-4352-8369-A81A1D2D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003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014D-D1CD-48D9-908F-FA751107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48DC-8385-4350-B506-93067D1A9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43558-FBBA-4BF1-8FB3-2A44D99E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EA8AA-0436-4BF2-B899-84A16E8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2AF43-DAAF-4ADC-95BD-B423659A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35775-F159-4EA9-9B0D-D63E2AD1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02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A0E-D1C9-4688-B48B-06FFA8AA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ACC8C-3D67-4B5B-A3D5-B03D2E77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2EF50-4CBD-41AF-AD03-3314B02C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3B37C-EF6C-45F9-A73D-88D5F24CE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24EE0-1642-429C-B5FC-6C1A692AE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FD144-DD60-43BB-B447-ED236EDD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9C190-3F0F-4EE3-94C7-3347DF39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E6EB5-A8DF-4B43-807D-57B6828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895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C03D-3FF3-4E2C-9FE9-8F49F485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6E814-731B-4D75-BAC6-73AE58B8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90E87-E114-4923-98A2-F4E2AA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5C59-17BF-41B8-809F-E26388A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644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047BF-C851-406D-BD85-04AFAF33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20FE-C0D6-4AEE-A296-2799B68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6643-E383-487A-AD84-6A32539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53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6EC7-7E1C-41C7-B896-F93FF144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33D0-5270-4FC9-9A62-5BB33EFB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F07B3-3944-4594-8F68-9479A27C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D5053-6CB5-4821-86FA-5D9AFBB5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77E4E-6F01-457F-B333-2C5FE522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364E-40EA-478C-A4EC-6D0D0064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441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BB78-FC03-48D5-BF9A-76C4D085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E4391-E2A6-4359-8A49-6A793A57E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8FADC-9AA0-47B1-B018-289CC8CB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977F-27AC-4A23-AF6C-D7E3666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9EF7F-B02E-4F36-A101-32437E6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F6F80-9C18-48C1-9CFA-496689D1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74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8B5F8-F765-45FC-9ECA-0FD1B391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6B6-D068-4419-A62F-F78227C1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C60-8550-465C-915B-B163054D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A7F6-5A67-455E-AB1A-48EE3C5A8433}" type="datetimeFigureOut">
              <a:rPr lang="en-PK" smtClean="0"/>
              <a:t>09/06/2021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9D10-566D-4E70-98BE-27EFDDFF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87A4-CF6B-4094-A7DE-C63CD35A0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F01B-34BF-40B2-9AA2-1A096364A7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23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072A-A603-4C9E-ADC5-2F0BDE0AA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Hierarchal Clustering Technique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1166-5994-438E-8835-0F48419D3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dirty="0" err="1"/>
              <a:t>IMSciences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0842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B2E-F8E1-42E7-85CF-BA4CCF60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20640" cy="93044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Dry-Run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BCBCA6-F830-4D2D-8562-8D0EC6A1E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16161"/>
              </p:ext>
            </p:extLst>
          </p:nvPr>
        </p:nvGraphicFramePr>
        <p:xfrm>
          <a:off x="131325" y="1649072"/>
          <a:ext cx="6565655" cy="3833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131">
                  <a:extLst>
                    <a:ext uri="{9D8B030D-6E8A-4147-A177-3AD203B41FA5}">
                      <a16:colId xmlns:a16="http://schemas.microsoft.com/office/drawing/2014/main" val="1869555146"/>
                    </a:ext>
                  </a:extLst>
                </a:gridCol>
                <a:gridCol w="1313131">
                  <a:extLst>
                    <a:ext uri="{9D8B030D-6E8A-4147-A177-3AD203B41FA5}">
                      <a16:colId xmlns:a16="http://schemas.microsoft.com/office/drawing/2014/main" val="3210135881"/>
                    </a:ext>
                  </a:extLst>
                </a:gridCol>
                <a:gridCol w="1313131">
                  <a:extLst>
                    <a:ext uri="{9D8B030D-6E8A-4147-A177-3AD203B41FA5}">
                      <a16:colId xmlns:a16="http://schemas.microsoft.com/office/drawing/2014/main" val="1206284955"/>
                    </a:ext>
                  </a:extLst>
                </a:gridCol>
                <a:gridCol w="1313131">
                  <a:extLst>
                    <a:ext uri="{9D8B030D-6E8A-4147-A177-3AD203B41FA5}">
                      <a16:colId xmlns:a16="http://schemas.microsoft.com/office/drawing/2014/main" val="3391507261"/>
                    </a:ext>
                  </a:extLst>
                </a:gridCol>
                <a:gridCol w="1313131">
                  <a:extLst>
                    <a:ext uri="{9D8B030D-6E8A-4147-A177-3AD203B41FA5}">
                      <a16:colId xmlns:a16="http://schemas.microsoft.com/office/drawing/2014/main" val="1695113827"/>
                    </a:ext>
                  </a:extLst>
                </a:gridCol>
              </a:tblGrid>
              <a:tr h="766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BA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FI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MI/TO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NA/RM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4485209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BA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662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877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86902276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FI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662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295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268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80858603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MI/TO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877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295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564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884331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NA/RM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255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268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564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79181371"/>
                  </a:ext>
                </a:extLst>
              </a:tr>
            </a:tbl>
          </a:graphicData>
        </a:graphic>
      </p:graphicFrame>
      <p:pic>
        <p:nvPicPr>
          <p:cNvPr id="10" name="Picture 9" descr="https://home.deib.polimi.it/matteucc/Clustering/tutorial_html/images/italia03.gif">
            <a:extLst>
              <a:ext uri="{FF2B5EF4-FFF2-40B4-BE49-F238E27FC236}">
                <a16:creationId xmlns:a16="http://schemas.microsoft.com/office/drawing/2014/main" id="{BA155646-770D-49CC-A910-FD089D07E6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2" y="598714"/>
            <a:ext cx="4963886" cy="5660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95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B2E-F8E1-42E7-85CF-BA4CCF60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97952" cy="93044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Dry-Run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390811-D2BE-4A19-8046-2BBDF6834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38586"/>
              </p:ext>
            </p:extLst>
          </p:nvPr>
        </p:nvGraphicFramePr>
        <p:xfrm>
          <a:off x="203908" y="1994095"/>
          <a:ext cx="5094044" cy="240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511">
                  <a:extLst>
                    <a:ext uri="{9D8B030D-6E8A-4147-A177-3AD203B41FA5}">
                      <a16:colId xmlns:a16="http://schemas.microsoft.com/office/drawing/2014/main" val="1821718220"/>
                    </a:ext>
                  </a:extLst>
                </a:gridCol>
                <a:gridCol w="1273511">
                  <a:extLst>
                    <a:ext uri="{9D8B030D-6E8A-4147-A177-3AD203B41FA5}">
                      <a16:colId xmlns:a16="http://schemas.microsoft.com/office/drawing/2014/main" val="1782228387"/>
                    </a:ext>
                  </a:extLst>
                </a:gridCol>
                <a:gridCol w="1273511">
                  <a:extLst>
                    <a:ext uri="{9D8B030D-6E8A-4147-A177-3AD203B41FA5}">
                      <a16:colId xmlns:a16="http://schemas.microsoft.com/office/drawing/2014/main" val="3673807346"/>
                    </a:ext>
                  </a:extLst>
                </a:gridCol>
                <a:gridCol w="1273511">
                  <a:extLst>
                    <a:ext uri="{9D8B030D-6E8A-4147-A177-3AD203B41FA5}">
                      <a16:colId xmlns:a16="http://schemas.microsoft.com/office/drawing/2014/main" val="260506987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BA/NA/RM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MI/TO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46969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BA/NA/RM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564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818608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1477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MI/TO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564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6078050"/>
                  </a:ext>
                </a:extLst>
              </a:tr>
            </a:tbl>
          </a:graphicData>
        </a:graphic>
      </p:graphicFrame>
      <p:pic>
        <p:nvPicPr>
          <p:cNvPr id="8" name="Picture 7" descr="https://home.deib.polimi.it/matteucc/Clustering/tutorial_html/images/italia04.gif">
            <a:extLst>
              <a:ext uri="{FF2B5EF4-FFF2-40B4-BE49-F238E27FC236}">
                <a16:creationId xmlns:a16="http://schemas.microsoft.com/office/drawing/2014/main" id="{79102CC4-CD31-4CD5-96F2-27B68B04B5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0446"/>
            <a:ext cx="5892092" cy="5118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93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B2E-F8E1-42E7-85CF-BA4CCF60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40155" cy="93044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Dry-Run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B420C6-6C77-4DA4-8384-D147CEBA6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68565"/>
              </p:ext>
            </p:extLst>
          </p:nvPr>
        </p:nvGraphicFramePr>
        <p:xfrm>
          <a:off x="378068" y="3687761"/>
          <a:ext cx="4842969" cy="197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4323">
                  <a:extLst>
                    <a:ext uri="{9D8B030D-6E8A-4147-A177-3AD203B41FA5}">
                      <a16:colId xmlns:a16="http://schemas.microsoft.com/office/drawing/2014/main" val="178749220"/>
                    </a:ext>
                  </a:extLst>
                </a:gridCol>
                <a:gridCol w="1614323">
                  <a:extLst>
                    <a:ext uri="{9D8B030D-6E8A-4147-A177-3AD203B41FA5}">
                      <a16:colId xmlns:a16="http://schemas.microsoft.com/office/drawing/2014/main" val="3890792836"/>
                    </a:ext>
                  </a:extLst>
                </a:gridCol>
                <a:gridCol w="1614323">
                  <a:extLst>
                    <a:ext uri="{9D8B030D-6E8A-4147-A177-3AD203B41FA5}">
                      <a16:colId xmlns:a16="http://schemas.microsoft.com/office/drawing/2014/main" val="621670756"/>
                    </a:ext>
                  </a:extLst>
                </a:gridCol>
              </a:tblGrid>
              <a:tr h="6569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BA/FI/NA/RM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MI/TO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6036608"/>
                  </a:ext>
                </a:extLst>
              </a:tr>
              <a:tr h="6569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BA/FI/NA/RM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2894971"/>
                  </a:ext>
                </a:extLst>
              </a:tr>
              <a:tr h="6569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MI/TO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56853270"/>
                  </a:ext>
                </a:extLst>
              </a:tr>
            </a:tbl>
          </a:graphicData>
        </a:graphic>
      </p:graphicFrame>
      <p:pic>
        <p:nvPicPr>
          <p:cNvPr id="9" name="Picture 8" descr="https://home.deib.polimi.it/matteucc/Clustering/tutorial_html/images/italia05.gif">
            <a:extLst>
              <a:ext uri="{FF2B5EF4-FFF2-40B4-BE49-F238E27FC236}">
                <a16:creationId xmlns:a16="http://schemas.microsoft.com/office/drawing/2014/main" id="{2F42E834-968B-4BD9-837E-79C9803CC7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015"/>
            <a:ext cx="6096000" cy="6297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66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B2E-F8E1-42E7-85CF-BA4CCF60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4"/>
            <a:ext cx="5312019" cy="93044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Dry-Run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E5F2F-B362-411D-9BAA-486CB7173D7E}"/>
              </a:ext>
            </a:extLst>
          </p:cNvPr>
          <p:cNvSpPr/>
          <p:nvPr/>
        </p:nvSpPr>
        <p:spPr>
          <a:xfrm>
            <a:off x="621204" y="1260537"/>
            <a:ext cx="11570796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process is summarized by the following hierarchical tree:</a:t>
            </a:r>
          </a:p>
        </p:txBody>
      </p:sp>
      <p:pic>
        <p:nvPicPr>
          <p:cNvPr id="8" name="Picture 7" descr="https://home.deib.polimi.it/matteucc/Clustering/tutorial_html/images/image057.gif">
            <a:extLst>
              <a:ext uri="{FF2B5EF4-FFF2-40B4-BE49-F238E27FC236}">
                <a16:creationId xmlns:a16="http://schemas.microsoft.com/office/drawing/2014/main" id="{49DF528D-351C-496D-94D2-E6162972FA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51" y="1919372"/>
            <a:ext cx="7596554" cy="499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60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278-7CF7-454C-AD7E-DEDE59C1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9054" cy="150902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700" b="1" dirty="0"/>
              <a:t>Problem and Implementation in Python</a:t>
            </a:r>
            <a:endParaRPr lang="en-PK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1C1E-61E7-42C4-B144-68E4CC72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023"/>
            <a:ext cx="4639055" cy="3785419"/>
          </a:xfrm>
        </p:spPr>
        <p:txBody>
          <a:bodyPr>
            <a:normAutofit/>
          </a:bodyPr>
          <a:lstStyle/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b="1" dirty="0"/>
              <a:t>pandas</a:t>
            </a:r>
            <a:r>
              <a:rPr lang="en-US" sz="1600" dirty="0"/>
              <a:t> </a:t>
            </a:r>
            <a:r>
              <a:rPr lang="en-US" sz="1600" b="1" dirty="0"/>
              <a:t>as</a:t>
            </a:r>
            <a:r>
              <a:rPr lang="en-US" sz="1600" dirty="0"/>
              <a:t> </a:t>
            </a:r>
            <a:r>
              <a:rPr lang="en-US" sz="1600" b="1" dirty="0"/>
              <a:t>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scipy.cluster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matplotlib.pyplot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plt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inline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data = </a:t>
            </a:r>
            <a:r>
              <a:rPr lang="en-US" sz="1600" dirty="0" err="1"/>
              <a:t>pd.read_csv</a:t>
            </a:r>
            <a:r>
              <a:rPr lang="en-US" sz="1600" dirty="0"/>
              <a:t>('</a:t>
            </a:r>
            <a:r>
              <a:rPr lang="en-US" sz="1600" dirty="0" err="1"/>
              <a:t>vertebrate.csv',header</a:t>
            </a:r>
            <a:r>
              <a:rPr lang="en-US" sz="1600" dirty="0"/>
              <a:t>='infer’)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'Name’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'Class’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Name'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linkage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as_matrix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'single’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dendrogram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labels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orientation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'right'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000" indent="0" latinLnBrk="1">
              <a:lnSpc>
                <a:spcPct val="100000"/>
              </a:lnSpc>
              <a:buNone/>
            </a:pPr>
            <a:endParaRPr lang="en-US" sz="1400" dirty="0"/>
          </a:p>
          <a:p>
            <a:endParaRPr lang="en-PK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0C071-DBEA-4CE5-9FC3-022C9B0A3F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3688" y="1074057"/>
            <a:ext cx="6584098" cy="4426857"/>
          </a:xfrm>
          <a:prstGeom prst="rect">
            <a:avLst/>
          </a:prstGeom>
          <a:effectLst/>
        </p:spPr>
      </p:pic>
      <p:pic>
        <p:nvPicPr>
          <p:cNvPr id="7" name="Picture 6" descr="C:\Users\Muhammad Sadeeq\AppData\Local\Microsoft\Windows\INetCache\Content.MSO\8459D6F.tmp">
            <a:extLst>
              <a:ext uri="{FF2B5EF4-FFF2-40B4-BE49-F238E27FC236}">
                <a16:creationId xmlns:a16="http://schemas.microsoft.com/office/drawing/2014/main" id="{44067E07-8E87-4D21-B6D2-F0D0F63C21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0" y="4437204"/>
            <a:ext cx="4283560" cy="249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23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1699-1DB8-4634-9F7A-69C825AB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7080-F02B-4523-B645-35830E9D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74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C680-5595-4F20-9B61-9FAF63CC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Hierarchal Clustering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D0FC3-FC0E-4237-B3BD-06320838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cluster analysis which seeks to build a hierarchy of clusters.</a:t>
            </a:r>
          </a:p>
          <a:p>
            <a:r>
              <a:rPr lang="en-US" dirty="0"/>
              <a:t>groups similar objects into groups called clusters. </a:t>
            </a:r>
          </a:p>
          <a:p>
            <a:r>
              <a:rPr lang="en-US" dirty="0"/>
              <a:t>The endpoint is a set of clusters, where each cluster is distinct from each other cluster, and the objects within each cluster are broadly similar to each other.</a:t>
            </a:r>
          </a:p>
          <a:p>
            <a:r>
              <a:rPr lang="en-US" sz="2800" b="1" i="1" dirty="0"/>
              <a:t>Hierarchical clustering</a:t>
            </a:r>
            <a:r>
              <a:rPr lang="en-US" sz="2800" i="1" dirty="0"/>
              <a:t>, </a:t>
            </a:r>
            <a:r>
              <a:rPr lang="en-US" sz="2800" dirty="0"/>
              <a:t>also known as </a:t>
            </a:r>
            <a:r>
              <a:rPr lang="en-US" sz="2800" i="1" dirty="0"/>
              <a:t>hierarchical cluster analysis.</a:t>
            </a:r>
            <a:endParaRPr lang="en-US" sz="28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030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488-8101-49A5-AC08-FE3439CC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Types of Hierarchical Clustering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5028-9165-484B-BA50-98B3D9F3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840887"/>
            <a:ext cx="5961185" cy="1325563"/>
          </a:xfrm>
        </p:spPr>
        <p:txBody>
          <a:bodyPr/>
          <a:lstStyle/>
          <a:p>
            <a:r>
              <a:rPr lang="en-US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Divisive (Top-Down approach)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Agglomerative (Bottom-up approach</a:t>
            </a:r>
            <a:r>
              <a:rPr lang="en-US" i="1" dirty="0">
                <a:solidFill>
                  <a:srgbClr val="0070C0"/>
                </a:solidFill>
                <a:latin typeface="Calibri" panose="020F0502020204030204" pitchFamily="34" charset="0"/>
              </a:rPr>
              <a:t>)</a:t>
            </a:r>
            <a:endParaRPr lang="en-US" b="0" i="1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8D09F-F147-45B7-A218-BC7984698D11}"/>
              </a:ext>
            </a:extLst>
          </p:cNvPr>
          <p:cNvSpPr txBox="1"/>
          <p:nvPr/>
        </p:nvSpPr>
        <p:spPr>
          <a:xfrm>
            <a:off x="134815" y="2166450"/>
            <a:ext cx="62319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Divisive (Top-Down approach)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assign all the observations to a single cluster and then partition the cluster to two least similar clusters.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Finally, we proceed recursively on each cluster until there is one cluster for each observation.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Agglomerative (Bottom-up approach)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assign each observation to its own cluster. Then, compute the similarity (e.g., distance) between each of the clusters and join the two most similar clusters.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Finally, repeat steps 2 and 3 until there is only a single cluster left. </a:t>
            </a:r>
            <a:endParaRPr lang="en-PK" dirty="0"/>
          </a:p>
        </p:txBody>
      </p:sp>
      <p:pic>
        <p:nvPicPr>
          <p:cNvPr id="6" name="Picture 5" descr="https://www.saedsayad.com/images/Clustering_h1.png">
            <a:extLst>
              <a:ext uri="{FF2B5EF4-FFF2-40B4-BE49-F238E27FC236}">
                <a16:creationId xmlns:a16="http://schemas.microsoft.com/office/drawing/2014/main" id="{6B77F386-6889-414B-9B62-F7038BD03C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967" r="6226" b="8307"/>
          <a:stretch/>
        </p:blipFill>
        <p:spPr bwMode="auto">
          <a:xfrm>
            <a:off x="6366801" y="3492013"/>
            <a:ext cx="5590738" cy="3139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202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C9F7-5888-4ECA-8243-8A51833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399606" cy="801858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/>
              <a:t>Methods to Measure Clusters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E279-603E-469B-860A-F70A409E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14" y="1087573"/>
            <a:ext cx="6029673" cy="577042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Single Linkage</a:t>
            </a:r>
          </a:p>
          <a:p>
            <a:pPr marL="0" indent="0">
              <a:buNone/>
            </a:pPr>
            <a:r>
              <a:rPr lang="en-US" sz="1800" dirty="0"/>
              <a:t>In single linkage hierarchical clustering, the distance between two clusters is defined as the shortest distance between two points in each cluster.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For example, the distance between clusters “r” and “s” to the left is equal to the length of the arrow between their two closest points.	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800" b="1" dirty="0">
                <a:solidFill>
                  <a:srgbClr val="0070C0"/>
                </a:solidFill>
              </a:rPr>
              <a:t>Complete Linkage</a:t>
            </a:r>
          </a:p>
          <a:p>
            <a:pPr marL="0" indent="0">
              <a:buNone/>
            </a:pPr>
            <a:r>
              <a:rPr lang="en-US" sz="1800" dirty="0"/>
              <a:t>In complete linkage hierarchical clustering, the distance between two clusters is defined as the longest distance between two points in each cluster.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For example, the distance between clusters “r” and “s” to the left is equal to the length of the arrow between their two furthest points.</a:t>
            </a:r>
            <a:endParaRPr lang="en-US" sz="1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800" b="1" dirty="0">
                <a:solidFill>
                  <a:srgbClr val="0070C0"/>
                </a:solidFill>
              </a:rPr>
              <a:t>Average Linkage</a:t>
            </a:r>
          </a:p>
          <a:p>
            <a:pPr marL="0" indent="0">
              <a:buNone/>
            </a:pPr>
            <a:r>
              <a:rPr lang="en-US" sz="1800" dirty="0"/>
              <a:t>In average linkage hierarchical clustering, the distance between two clusters is defined as the average distance between each point in one cluster to every point in the other cluster.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For example, the distance between clusters “r” and “s” to the left is equal to the average length each arrow between connecting the points of one cluster to the other.</a:t>
            </a:r>
          </a:p>
        </p:txBody>
      </p:sp>
      <p:pic>
        <p:nvPicPr>
          <p:cNvPr id="5" name="Picture 4" descr="https://www.saedsayad.com/images/Clustering_complete.png">
            <a:extLst>
              <a:ext uri="{FF2B5EF4-FFF2-40B4-BE49-F238E27FC236}">
                <a16:creationId xmlns:a16="http://schemas.microsoft.com/office/drawing/2014/main" id="{BF85977C-D1EC-4DBE-B0BE-9371610212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167" y="2198928"/>
            <a:ext cx="3478019" cy="2185714"/>
          </a:xfrm>
          <a:prstGeom prst="rect">
            <a:avLst/>
          </a:prstGeom>
          <a:noFill/>
        </p:spPr>
      </p:pic>
      <p:pic>
        <p:nvPicPr>
          <p:cNvPr id="4" name="Picture 3" descr="https://www.saedsayad.com/images/Clustering_single.png">
            <a:extLst>
              <a:ext uri="{FF2B5EF4-FFF2-40B4-BE49-F238E27FC236}">
                <a16:creationId xmlns:a16="http://schemas.microsoft.com/office/drawing/2014/main" id="{46D57E62-8CA1-4310-B455-2E89D9B704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796" y="297192"/>
            <a:ext cx="2980342" cy="2353443"/>
          </a:xfrm>
          <a:prstGeom prst="rect">
            <a:avLst/>
          </a:prstGeom>
          <a:noFill/>
        </p:spPr>
      </p:pic>
      <p:pic>
        <p:nvPicPr>
          <p:cNvPr id="6" name="Picture 5" descr="https://www.saedsayad.com/images/Clustering_average.png">
            <a:extLst>
              <a:ext uri="{FF2B5EF4-FFF2-40B4-BE49-F238E27FC236}">
                <a16:creationId xmlns:a16="http://schemas.microsoft.com/office/drawing/2014/main" id="{B3A43A01-3292-4154-9013-54D64F74D89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7119" y="4444598"/>
            <a:ext cx="3478019" cy="2353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2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2973-7060-46EB-A38F-A70EC22E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Agglomerative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5550-EC14-4206-85ED-3E1305FC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68BF-FAAC-4DDB-AEA1-05D16486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1825625"/>
            <a:ext cx="5269857" cy="45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51DF-1B6A-41C1-B55F-71F48639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" y="9238"/>
            <a:ext cx="12181669" cy="56269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hierarchical clustering works (Agglomerative Clustering):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B5D02-97F1-42A9-B972-0E26C3F5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86" y="995326"/>
            <a:ext cx="4736990" cy="1561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6344B-D1C0-4152-9211-16169615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86" y="2750990"/>
            <a:ext cx="4702286" cy="1552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4FB14-0E33-49D3-B435-56A9D376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63" y="2750989"/>
            <a:ext cx="4719638" cy="1552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E59C2-BAB3-4D9D-A2FE-828EDFF79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463" y="4603875"/>
            <a:ext cx="4719638" cy="15761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C11AD6B-0A3F-4AEB-96C6-CB23C15CA673}"/>
              </a:ext>
            </a:extLst>
          </p:cNvPr>
          <p:cNvGrpSpPr/>
          <p:nvPr/>
        </p:nvGrpSpPr>
        <p:grpSpPr>
          <a:xfrm>
            <a:off x="6222463" y="1012678"/>
            <a:ext cx="4719638" cy="1544293"/>
            <a:chOff x="6391275" y="1690688"/>
            <a:chExt cx="4719638" cy="15442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DB2FEF-5916-40C3-B556-74841DD9B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1275" y="1690688"/>
              <a:ext cx="4719638" cy="154429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91157A-01B4-41FA-B0F6-61B7C864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1558" y="1938959"/>
              <a:ext cx="390525" cy="104775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C53A1-2FE7-4481-A56E-DF2331CD881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79576" y="1776149"/>
            <a:ext cx="242887" cy="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25ED9-6991-4A9D-9562-DC85CEA79ADB}"/>
              </a:ext>
            </a:extLst>
          </p:cNvPr>
          <p:cNvCxnSpPr>
            <a:cxnSpLocks/>
          </p:cNvCxnSpPr>
          <p:nvPr/>
        </p:nvCxnSpPr>
        <p:spPr>
          <a:xfrm flipV="1">
            <a:off x="9704058" y="2503963"/>
            <a:ext cx="0" cy="19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92C185-E66E-4C2D-84A1-CF23C020E330}"/>
              </a:ext>
            </a:extLst>
          </p:cNvPr>
          <p:cNvCxnSpPr/>
          <p:nvPr/>
        </p:nvCxnSpPr>
        <p:spPr>
          <a:xfrm flipH="1">
            <a:off x="2494875" y="2697981"/>
            <a:ext cx="7209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745AF-5B6A-43A8-B748-B1459C2F3FC3}"/>
              </a:ext>
            </a:extLst>
          </p:cNvPr>
          <p:cNvCxnSpPr/>
          <p:nvPr/>
        </p:nvCxnSpPr>
        <p:spPr>
          <a:xfrm>
            <a:off x="2494875" y="2697981"/>
            <a:ext cx="0" cy="17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71BF9F-49E0-4D57-88FE-62956EFEB7A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44872" y="3527474"/>
            <a:ext cx="277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F89142-6508-4B20-8197-29F9F1F1982D}"/>
              </a:ext>
            </a:extLst>
          </p:cNvPr>
          <p:cNvCxnSpPr/>
          <p:nvPr/>
        </p:nvCxnSpPr>
        <p:spPr>
          <a:xfrm flipH="1">
            <a:off x="7676475" y="4106025"/>
            <a:ext cx="1325217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5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7B8665-B8CB-497F-A8B5-28BFDDD28F87}"/>
              </a:ext>
            </a:extLst>
          </p:cNvPr>
          <p:cNvSpPr/>
          <p:nvPr/>
        </p:nvSpPr>
        <p:spPr>
          <a:xfrm>
            <a:off x="359897" y="727731"/>
            <a:ext cx="11274085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main output of Hierarchical Clustering is a 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dendrogram,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shows the hierarchical relationship between the clusters:</a:t>
            </a:r>
          </a:p>
        </p:txBody>
      </p:sp>
      <p:pic>
        <p:nvPicPr>
          <p:cNvPr id="17" name="Picture 16" descr="https://www.displayr.com/wp-content/uploads/2018/03/Screen-Shot-2018-03-28-at-11.48.48-am.png">
            <a:extLst>
              <a:ext uri="{FF2B5EF4-FFF2-40B4-BE49-F238E27FC236}">
                <a16:creationId xmlns:a16="http://schemas.microsoft.com/office/drawing/2014/main" id="{361EEC4E-2514-4626-ABFD-E87EF8A042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25" y="1748700"/>
            <a:ext cx="10109396" cy="34573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1DB6C8-5738-4FBD-B1E7-B0E9C5D9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8" y="-4830"/>
            <a:ext cx="12181669" cy="56269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hierarchical clustering works (Agglomerative Clustering):</a:t>
            </a:r>
          </a:p>
        </p:txBody>
      </p:sp>
    </p:spTree>
    <p:extLst>
      <p:ext uri="{BB962C8B-B14F-4D97-AF65-F5344CB8AC3E}">
        <p14:creationId xmlns:p14="http://schemas.microsoft.com/office/powerpoint/2010/main" val="139532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216D-145C-4A6A-948B-AE0DB9C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15"/>
            <a:ext cx="4944152" cy="9237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Dry-Run 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B524-8407-4B5C-8E09-E6D61739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5755"/>
            <a:ext cx="5593081" cy="2233246"/>
          </a:xfrm>
        </p:spPr>
        <p:txBody>
          <a:bodyPr>
            <a:normAutofit/>
          </a:bodyPr>
          <a:lstStyle/>
          <a:p>
            <a:r>
              <a:rPr lang="en-US" dirty="0"/>
              <a:t>Let’s now see a simple example: a hierarchical clustering of distances in kilometers between some Italian cities. </a:t>
            </a:r>
          </a:p>
          <a:p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home.deib.polimi.it/matteucc/Clustering/tutorial_html/images/italia01.gif">
            <a:extLst>
              <a:ext uri="{FF2B5EF4-FFF2-40B4-BE49-F238E27FC236}">
                <a16:creationId xmlns:a16="http://schemas.microsoft.com/office/drawing/2014/main" id="{249FA0B7-CFAC-49FB-ABDC-A557667CBB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849306"/>
            <a:ext cx="4475531" cy="5156141"/>
          </a:xfrm>
          <a:prstGeom prst="rect">
            <a:avLst/>
          </a:prstGeom>
          <a:noFill/>
          <a:effectLst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61735F-E544-4728-8AC8-C2D854ADB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60002"/>
              </p:ext>
            </p:extLst>
          </p:nvPr>
        </p:nvGraphicFramePr>
        <p:xfrm>
          <a:off x="484214" y="3260188"/>
          <a:ext cx="5217839" cy="3393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465">
                  <a:extLst>
                    <a:ext uri="{9D8B030D-6E8A-4147-A177-3AD203B41FA5}">
                      <a16:colId xmlns:a16="http://schemas.microsoft.com/office/drawing/2014/main" val="3808681618"/>
                    </a:ext>
                  </a:extLst>
                </a:gridCol>
                <a:gridCol w="750229">
                  <a:extLst>
                    <a:ext uri="{9D8B030D-6E8A-4147-A177-3AD203B41FA5}">
                      <a16:colId xmlns:a16="http://schemas.microsoft.com/office/drawing/2014/main" val="1044855458"/>
                    </a:ext>
                  </a:extLst>
                </a:gridCol>
                <a:gridCol w="750229">
                  <a:extLst>
                    <a:ext uri="{9D8B030D-6E8A-4147-A177-3AD203B41FA5}">
                      <a16:colId xmlns:a16="http://schemas.microsoft.com/office/drawing/2014/main" val="983202713"/>
                    </a:ext>
                  </a:extLst>
                </a:gridCol>
                <a:gridCol w="750229">
                  <a:extLst>
                    <a:ext uri="{9D8B030D-6E8A-4147-A177-3AD203B41FA5}">
                      <a16:colId xmlns:a16="http://schemas.microsoft.com/office/drawing/2014/main" val="1445340540"/>
                    </a:ext>
                  </a:extLst>
                </a:gridCol>
                <a:gridCol w="750229">
                  <a:extLst>
                    <a:ext uri="{9D8B030D-6E8A-4147-A177-3AD203B41FA5}">
                      <a16:colId xmlns:a16="http://schemas.microsoft.com/office/drawing/2014/main" val="2623930171"/>
                    </a:ext>
                  </a:extLst>
                </a:gridCol>
                <a:gridCol w="750229">
                  <a:extLst>
                    <a:ext uri="{9D8B030D-6E8A-4147-A177-3AD203B41FA5}">
                      <a16:colId xmlns:a16="http://schemas.microsoft.com/office/drawing/2014/main" val="727374252"/>
                    </a:ext>
                  </a:extLst>
                </a:gridCol>
                <a:gridCol w="750229">
                  <a:extLst>
                    <a:ext uri="{9D8B030D-6E8A-4147-A177-3AD203B41FA5}">
                      <a16:colId xmlns:a16="http://schemas.microsoft.com/office/drawing/2014/main" val="1477851365"/>
                    </a:ext>
                  </a:extLst>
                </a:gridCol>
              </a:tblGrid>
              <a:tr h="470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BA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FI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NA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RM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TO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extLst>
                  <a:ext uri="{0D108BD9-81ED-4DB2-BD59-A6C34878D82A}">
                    <a16:rowId xmlns:a16="http://schemas.microsoft.com/office/drawing/2014/main" val="373961156"/>
                  </a:ext>
                </a:extLst>
              </a:tr>
              <a:tr h="470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BA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662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877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412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996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extLst>
                  <a:ext uri="{0D108BD9-81ED-4DB2-BD59-A6C34878D82A}">
                    <a16:rowId xmlns:a16="http://schemas.microsoft.com/office/drawing/2014/main" val="1195113486"/>
                  </a:ext>
                </a:extLst>
              </a:tr>
              <a:tr h="470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FI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662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295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468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268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extLst>
                  <a:ext uri="{0D108BD9-81ED-4DB2-BD59-A6C34878D82A}">
                    <a16:rowId xmlns:a16="http://schemas.microsoft.com/office/drawing/2014/main" val="3548320611"/>
                  </a:ext>
                </a:extLst>
              </a:tr>
              <a:tr h="470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MI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877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295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754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564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138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extLst>
                  <a:ext uri="{0D108BD9-81ED-4DB2-BD59-A6C34878D82A}">
                    <a16:rowId xmlns:a16="http://schemas.microsoft.com/office/drawing/2014/main" val="1957292738"/>
                  </a:ext>
                </a:extLst>
              </a:tr>
              <a:tr h="470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NA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468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754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219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869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extLst>
                  <a:ext uri="{0D108BD9-81ED-4DB2-BD59-A6C34878D82A}">
                    <a16:rowId xmlns:a16="http://schemas.microsoft.com/office/drawing/2014/main" val="253237001"/>
                  </a:ext>
                </a:extLst>
              </a:tr>
              <a:tr h="470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RM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412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268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564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219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669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extLst>
                  <a:ext uri="{0D108BD9-81ED-4DB2-BD59-A6C34878D82A}">
                    <a16:rowId xmlns:a16="http://schemas.microsoft.com/office/drawing/2014/main" val="3681312644"/>
                  </a:ext>
                </a:extLst>
              </a:tr>
              <a:tr h="4708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TO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996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138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869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669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269" marR="24269" marT="24269" marB="24269" anchor="ctr"/>
                </a:tc>
                <a:extLst>
                  <a:ext uri="{0D108BD9-81ED-4DB2-BD59-A6C34878D82A}">
                    <a16:rowId xmlns:a16="http://schemas.microsoft.com/office/drawing/2014/main" val="312711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1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B570-9D14-4EAC-B147-3A58F89D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64100" cy="801155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Agglomerative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4AB4-71D8-411E-B2C5-51C15DC6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method used is single-linkage.</a:t>
            </a:r>
          </a:p>
          <a:p>
            <a:r>
              <a:rPr lang="en-US" sz="2000" dirty="0"/>
              <a:t>The distance between two clusters is defined as the shortest distance between two points in each cluster.</a:t>
            </a:r>
          </a:p>
          <a:p>
            <a:endParaRPr lang="en-PK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home.deib.polimi.it/matteucc/Clustering/tutorial_html/images/italia02.gif">
            <a:extLst>
              <a:ext uri="{FF2B5EF4-FFF2-40B4-BE49-F238E27FC236}">
                <a16:creationId xmlns:a16="http://schemas.microsoft.com/office/drawing/2014/main" id="{644D03F9-5060-43A6-8A64-BE9100CD2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78" y="2525486"/>
            <a:ext cx="4104993" cy="3758009"/>
          </a:xfrm>
          <a:prstGeom prst="rect">
            <a:avLst/>
          </a:prstGeom>
          <a:noFill/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72DDCC-2944-44EC-A36B-2DE46E940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92905"/>
              </p:ext>
            </p:extLst>
          </p:nvPr>
        </p:nvGraphicFramePr>
        <p:xfrm>
          <a:off x="6576484" y="2991655"/>
          <a:ext cx="4974338" cy="279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341">
                  <a:extLst>
                    <a:ext uri="{9D8B030D-6E8A-4147-A177-3AD203B41FA5}">
                      <a16:colId xmlns:a16="http://schemas.microsoft.com/office/drawing/2014/main" val="3558948944"/>
                    </a:ext>
                  </a:extLst>
                </a:gridCol>
                <a:gridCol w="735414">
                  <a:extLst>
                    <a:ext uri="{9D8B030D-6E8A-4147-A177-3AD203B41FA5}">
                      <a16:colId xmlns:a16="http://schemas.microsoft.com/office/drawing/2014/main" val="189861328"/>
                    </a:ext>
                  </a:extLst>
                </a:gridCol>
                <a:gridCol w="735414">
                  <a:extLst>
                    <a:ext uri="{9D8B030D-6E8A-4147-A177-3AD203B41FA5}">
                      <a16:colId xmlns:a16="http://schemas.microsoft.com/office/drawing/2014/main" val="2911669992"/>
                    </a:ext>
                  </a:extLst>
                </a:gridCol>
                <a:gridCol w="1016341">
                  <a:extLst>
                    <a:ext uri="{9D8B030D-6E8A-4147-A177-3AD203B41FA5}">
                      <a16:colId xmlns:a16="http://schemas.microsoft.com/office/drawing/2014/main" val="1274561291"/>
                    </a:ext>
                  </a:extLst>
                </a:gridCol>
                <a:gridCol w="735414">
                  <a:extLst>
                    <a:ext uri="{9D8B030D-6E8A-4147-A177-3AD203B41FA5}">
                      <a16:colId xmlns:a16="http://schemas.microsoft.com/office/drawing/2014/main" val="3651993540"/>
                    </a:ext>
                  </a:extLst>
                </a:gridCol>
                <a:gridCol w="735414">
                  <a:extLst>
                    <a:ext uri="{9D8B030D-6E8A-4147-A177-3AD203B41FA5}">
                      <a16:colId xmlns:a16="http://schemas.microsoft.com/office/drawing/2014/main" val="1212129136"/>
                    </a:ext>
                  </a:extLst>
                </a:gridCol>
              </a:tblGrid>
              <a:tr h="46555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BA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FI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MI/TO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NA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RM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extLst>
                  <a:ext uri="{0D108BD9-81ED-4DB2-BD59-A6C34878D82A}">
                    <a16:rowId xmlns:a16="http://schemas.microsoft.com/office/drawing/2014/main" val="2279392618"/>
                  </a:ext>
                </a:extLst>
              </a:tr>
              <a:tr h="46555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BA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662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877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255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412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extLst>
                  <a:ext uri="{0D108BD9-81ED-4DB2-BD59-A6C34878D82A}">
                    <a16:rowId xmlns:a16="http://schemas.microsoft.com/office/drawing/2014/main" val="1624563117"/>
                  </a:ext>
                </a:extLst>
              </a:tr>
              <a:tr h="46555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FI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662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295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468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268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extLst>
                  <a:ext uri="{0D108BD9-81ED-4DB2-BD59-A6C34878D82A}">
                    <a16:rowId xmlns:a16="http://schemas.microsoft.com/office/drawing/2014/main" val="1422608014"/>
                  </a:ext>
                </a:extLst>
              </a:tr>
              <a:tr h="46555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MI/TO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877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295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754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564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extLst>
                  <a:ext uri="{0D108BD9-81ED-4DB2-BD59-A6C34878D82A}">
                    <a16:rowId xmlns:a16="http://schemas.microsoft.com/office/drawing/2014/main" val="1093382314"/>
                  </a:ext>
                </a:extLst>
              </a:tr>
              <a:tr h="46555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NA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255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468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754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219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extLst>
                  <a:ext uri="{0D108BD9-81ED-4DB2-BD59-A6C34878D82A}">
                    <a16:rowId xmlns:a16="http://schemas.microsoft.com/office/drawing/2014/main" val="2261798294"/>
                  </a:ext>
                </a:extLst>
              </a:tr>
              <a:tr h="46555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RM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412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268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564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219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170" marR="21170" marT="21170" marB="21170" anchor="ctr"/>
                </a:tc>
                <a:extLst>
                  <a:ext uri="{0D108BD9-81ED-4DB2-BD59-A6C34878D82A}">
                    <a16:rowId xmlns:a16="http://schemas.microsoft.com/office/drawing/2014/main" val="57972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93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748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Office Theme</vt:lpstr>
      <vt:lpstr>Hierarchal Clustering Technique</vt:lpstr>
      <vt:lpstr>Hierarchal Clustering</vt:lpstr>
      <vt:lpstr>Types of Hierarchical Clustering</vt:lpstr>
      <vt:lpstr>Methods to Measure Clusters</vt:lpstr>
      <vt:lpstr>Agglomerative Algorithm</vt:lpstr>
      <vt:lpstr>How hierarchical clustering works (Agglomerative Clustering):</vt:lpstr>
      <vt:lpstr>How hierarchical clustering works (Agglomerative Clustering):</vt:lpstr>
      <vt:lpstr>Dry-Run Example</vt:lpstr>
      <vt:lpstr>Agglomerative</vt:lpstr>
      <vt:lpstr>Dry-Run Example</vt:lpstr>
      <vt:lpstr>Dry-Run Example</vt:lpstr>
      <vt:lpstr>Dry-Run Example</vt:lpstr>
      <vt:lpstr>Dry-Run Example</vt:lpstr>
      <vt:lpstr>Problem and Implementation in Python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Hierarchal Clustering Technique</dc:title>
  <dc:creator>Adnan Amin</dc:creator>
  <cp:lastModifiedBy>Adnan Amin</cp:lastModifiedBy>
  <cp:revision>15</cp:revision>
  <dcterms:created xsi:type="dcterms:W3CDTF">2020-11-07T06:03:53Z</dcterms:created>
  <dcterms:modified xsi:type="dcterms:W3CDTF">2021-06-09T18:19:12Z</dcterms:modified>
</cp:coreProperties>
</file>