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771D-D552-4AA6-9E6D-A2EC1061D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A9983-746B-4C66-9BF2-CE5B825BC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BF39-5E42-478D-A861-FC0E4685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611C-F290-4CC5-B33B-F106FE26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62D9-2A48-487F-9427-A7B7149E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282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68B7-9CF3-4E92-8609-6E27949B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A7C7A-0CC3-414E-8A6F-AC8B5D457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D9D1-BD4B-4DCF-8C94-18795022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3602-153B-4E40-ABFF-5DE1F6EE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674E-811A-4748-9A3E-06ACEE26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619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2F55C-74DF-421D-8EB0-53ECA1F55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0249F-9507-48D3-B5A3-824D8F69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336E-C11C-4E55-AF22-9D13B454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976D-11C9-47A5-9855-1C5A61A0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7190-9AAD-4FE2-BF65-4974085A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5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7D31-7B57-47A5-8B95-C80F9E54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EE50-F8EF-4A8D-A196-2F0360F6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66EE-FD59-4F76-813C-BC66FB9B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B2E6-0696-4E83-A3DE-8DE8DF6B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4E8B-BEEE-4B2E-B75F-0AB2C26A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434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B5E9-B4F3-4CF1-A9AA-A4C2468B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D5F4-5B74-4388-AC52-693AA3F6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8039-E479-487A-8A56-285976C6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2B13-7B6E-42E5-B4D2-66479195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DFE5-E909-406E-BA6D-8FD59466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92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F343-A0A3-4C29-B499-B3233290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BEA7-AE55-4B7B-B3D9-6DB8F1FDC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9FBF-B9A7-4C8C-A3A9-1735A34DB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5516-6032-41E7-9A52-D64514D9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5BED0-9747-49D4-A86A-4C1F41CE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8FD3A-A770-48BD-9C29-06AD11D1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79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3651-1AB8-454B-AB20-0CA621C5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16FC4-AB30-4F62-B7FB-065754A1D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4573E-B790-410F-A9CB-977D8F61F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E28C2-B0EA-4DAA-A838-BC6063543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F4EBA-7624-4342-AFA8-FC664BD50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785E9-E98F-4CB4-956D-A379E25C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C9999-EBCF-4E1E-B232-0F7EB068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F1C47-CB03-4121-896E-738E7021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931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4DC1-38FE-47E1-8043-20BB2527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E6238-9DE9-4FA4-ACCF-5FEB3454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41BD9-6642-4774-B574-B8E6499E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35614-BF6D-44E7-B14D-6977A877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173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9B65D-1C34-4C2D-AED7-7CD0EB4E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29833-20E0-4725-A58B-3E536C0D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F7697-9721-42D5-9C20-B9C6F905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488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8D32-2AC9-4B4E-A60F-6C80914B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C844-7113-4BC2-A06A-84AC137A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83E1A-C070-4E49-BF79-110272F5E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C53B2-98A7-410C-9637-9A4287EE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1CAE0-BFCE-4D6B-AAE2-8AA13B19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5C043-72D4-4E11-AAFB-10490ECB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441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6F5A-C23E-477F-9D94-B17254EF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FE11D-6D80-4D17-BAC6-EE4D0DD13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47899-1566-407D-9097-EBC84BEBC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4A8D5-1FD5-4202-BEF6-18E5E974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DB2CA-B8BA-41DF-A29C-D04A83D9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48A7D-37B6-45B4-9B63-0E84E670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815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738C0-9F04-4675-9A12-4FAE1624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FAD6A-566F-463F-84BB-0CF50490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DC90B-A1DF-4CBA-B82C-5B2890D8F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F7C5-2803-46B4-8DA1-50EDDB2FF99A}" type="datetimeFigureOut">
              <a:rPr lang="en-PK" smtClean="0"/>
              <a:t>28/05/2021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4448A-97E8-4283-836B-B41FE7EA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3A7F-6B48-469D-98A5-CCBC3E4D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8166-7F6A-4130-90A9-16FE1F263F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912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0E44-03D2-415B-8B51-E57E7A371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Analysis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(K-Means Algorithm)</a:t>
            </a:r>
            <a:endParaRPr lang="en-P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ABC8E-FC97-4E19-8E47-391292C55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</a:p>
          <a:p>
            <a:r>
              <a:rPr lang="en-US" dirty="0"/>
              <a:t>Lecturer, </a:t>
            </a:r>
            <a:r>
              <a:rPr lang="en-US" dirty="0" err="1"/>
              <a:t>IMSciences</a:t>
            </a:r>
            <a:r>
              <a:rPr lang="en-US" dirty="0"/>
              <a:t>  Peshawar</a:t>
            </a:r>
          </a:p>
          <a:p>
            <a:r>
              <a:rPr lang="en-US" dirty="0"/>
              <a:t>adnan.amin@imsciences.edu.pk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7969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66763B-0F8C-4A9A-9B55-EF1F7692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1" y="605766"/>
            <a:ext cx="9568199" cy="682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923538-5B7F-45D6-9EFB-4B7E89B2D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8" y="1654506"/>
            <a:ext cx="10344479" cy="3763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4FFCC3-9FCB-45AE-905B-02E8E6E4AD54}"/>
              </a:ext>
            </a:extLst>
          </p:cNvPr>
          <p:cNvSpPr/>
          <p:nvPr/>
        </p:nvSpPr>
        <p:spPr>
          <a:xfrm>
            <a:off x="780308" y="6067568"/>
            <a:ext cx="8363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sz="2400" b="1" dirty="0"/>
              <a:t>new clusters: 1: {A1}, 2: {A3, A4, A5, A6, A8}, 3: {A2, A7}</a:t>
            </a:r>
          </a:p>
        </p:txBody>
      </p:sp>
    </p:spTree>
    <p:extLst>
      <p:ext uri="{BB962C8B-B14F-4D97-AF65-F5344CB8AC3E}">
        <p14:creationId xmlns:p14="http://schemas.microsoft.com/office/powerpoint/2010/main" val="89418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BBAF-4FB7-49BB-B0ED-D8C7FB15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"/>
            <a:ext cx="10896600" cy="5834063"/>
          </a:xfrm>
        </p:spPr>
        <p:txBody>
          <a:bodyPr/>
          <a:lstStyle/>
          <a:p>
            <a:r>
              <a:rPr lang="en-US" dirty="0"/>
              <a:t>From previous new clusters: </a:t>
            </a:r>
          </a:p>
          <a:p>
            <a:pPr lvl="1"/>
            <a:r>
              <a:rPr lang="en-US" dirty="0"/>
              <a:t>1: {A1}, 2: {A3, A4, A5, A6, A8}, 3: {A2, A7} </a:t>
            </a:r>
          </a:p>
          <a:p>
            <a:r>
              <a:rPr lang="en-US" dirty="0"/>
              <a:t>centers of the new clusters</a:t>
            </a:r>
          </a:p>
          <a:p>
            <a:pPr lvl="1"/>
            <a:r>
              <a:rPr lang="en-US" dirty="0"/>
              <a:t>C1= (2, 10), </a:t>
            </a:r>
          </a:p>
          <a:p>
            <a:pPr lvl="1"/>
            <a:r>
              <a:rPr lang="en-US" dirty="0"/>
              <a:t>C2= ((8+5+7+6+4)/5, (4+8+5+4+9)/5) = (6, 6), </a:t>
            </a:r>
          </a:p>
          <a:p>
            <a:pPr lvl="1"/>
            <a:r>
              <a:rPr lang="en-US" dirty="0"/>
              <a:t>C3= ((2+1)/2, (5+2)/2) = (1.5, 3.5)</a:t>
            </a:r>
          </a:p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6D65C-761E-4BCA-9EE6-736F3682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7977"/>
            <a:ext cx="3680460" cy="3277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1AEB7-C5FC-4180-AE96-15F7C63A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861" y="3283697"/>
            <a:ext cx="3697921" cy="3277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13A634-6876-4743-9AB2-9F9A90D4A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917" y="0"/>
            <a:ext cx="3388083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C81AB-F6F5-4715-A3EA-C7B9363FA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917" y="3314700"/>
            <a:ext cx="338808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3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7D73-38C4-4CA9-8314-AB32ABB6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"/>
            <a:ext cx="10515600" cy="5788343"/>
          </a:xfrm>
        </p:spPr>
        <p:txBody>
          <a:bodyPr/>
          <a:lstStyle/>
          <a:p>
            <a:r>
              <a:rPr lang="en-US" dirty="0"/>
              <a:t>We would need two more epochs. After the 2nd epoch the results would be:</a:t>
            </a:r>
          </a:p>
          <a:p>
            <a:r>
              <a:rPr lang="en-US" dirty="0"/>
              <a:t>1: {A1, A8}, 2: {A3, A4, A5, A6}, 3: {A2, A7}</a:t>
            </a:r>
          </a:p>
          <a:p>
            <a:r>
              <a:rPr lang="en-US" dirty="0"/>
              <a:t>with centers C1=(3, 9.5), C2=(6.5, 5.25) and C3=(1.5, 3.5).</a:t>
            </a:r>
          </a:p>
          <a:p>
            <a:r>
              <a:rPr lang="en-US" dirty="0"/>
              <a:t>After the 3rd epoch, the results would be:</a:t>
            </a:r>
          </a:p>
          <a:p>
            <a:r>
              <a:rPr lang="en-US" dirty="0"/>
              <a:t>1: {A1, A4, A8}, 2: {A3, A5, A6}, 3: {A2, A7}</a:t>
            </a:r>
          </a:p>
          <a:p>
            <a:r>
              <a:rPr lang="en-US" dirty="0"/>
              <a:t>with centers C1=(3.66, 9), C2=(7, 4.33) and C3=(1.5, 3.5).4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27012-166E-45A1-8B51-C551BCEA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17" y="3749040"/>
            <a:ext cx="7492765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9BE2-4810-4BB4-9D34-F8DEF14A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Clustering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27F9-1A98-4A0B-967A-F40A70D4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</a:t>
            </a:r>
          </a:p>
          <a:p>
            <a:pPr lvl="1"/>
            <a:r>
              <a:rPr lang="en-US" dirty="0"/>
              <a:t>Agglomerative clustering (bottom-up approach) </a:t>
            </a:r>
          </a:p>
          <a:p>
            <a:pPr lvl="1"/>
            <a:r>
              <a:rPr lang="en-US" dirty="0"/>
              <a:t>Divisive clustering (top-down approach)</a:t>
            </a:r>
          </a:p>
          <a:p>
            <a:r>
              <a:rPr lang="en-US" dirty="0"/>
              <a:t>Partitioning clustering</a:t>
            </a:r>
          </a:p>
          <a:p>
            <a:pPr lvl="1"/>
            <a:r>
              <a:rPr lang="en-US" dirty="0"/>
              <a:t>K-means, 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mediod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Fuzzy C-means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B8B54-D5E7-4E2C-BD99-4E09F8C3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635" y="740709"/>
            <a:ext cx="2175625" cy="1176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4FF59-9326-42E4-BD7A-CBACBAD1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910" y="500096"/>
            <a:ext cx="2175625" cy="2351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1A36D-10D1-4429-9FEC-F0AF8DCA6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780" y="388821"/>
            <a:ext cx="1882220" cy="246257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63AE1D-1E63-4257-9280-07FACD3D8818}"/>
              </a:ext>
            </a:extLst>
          </p:cNvPr>
          <p:cNvCxnSpPr/>
          <p:nvPr/>
        </p:nvCxnSpPr>
        <p:spPr>
          <a:xfrm flipV="1">
            <a:off x="2217420" y="1328887"/>
            <a:ext cx="3402215" cy="49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D58791-66BD-4A7A-A995-B34CF2F6C76B}"/>
              </a:ext>
            </a:extLst>
          </p:cNvPr>
          <p:cNvCxnSpPr/>
          <p:nvPr/>
        </p:nvCxnSpPr>
        <p:spPr>
          <a:xfrm flipV="1">
            <a:off x="6018680" y="1917065"/>
            <a:ext cx="2096620" cy="37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1FF992-4C92-4D5A-9B72-9BA070DEEC39}"/>
              </a:ext>
            </a:extLst>
          </p:cNvPr>
          <p:cNvCxnSpPr>
            <a:cxnSpLocks/>
          </p:cNvCxnSpPr>
          <p:nvPr/>
        </p:nvCxnSpPr>
        <p:spPr>
          <a:xfrm flipV="1">
            <a:off x="6707447" y="2651760"/>
            <a:ext cx="3602333" cy="33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AC82812-8A54-41BD-8070-466083026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646" y="3638748"/>
            <a:ext cx="2190614" cy="195379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F84A6A-80E5-4F5D-9358-26DC44232108}"/>
              </a:ext>
            </a:extLst>
          </p:cNvPr>
          <p:cNvCxnSpPr/>
          <p:nvPr/>
        </p:nvCxnSpPr>
        <p:spPr>
          <a:xfrm>
            <a:off x="4503420" y="3429000"/>
            <a:ext cx="151526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75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5E32-F386-4FB8-A39D-390F09EB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K-Means</a:t>
            </a:r>
            <a:endParaRPr lang="en-PK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FD65-C511-47C9-9F8C-18D2DB20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343818"/>
            <a:ext cx="10965180" cy="48331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of unsupervised learning (used when you have unlabeled data)</a:t>
            </a:r>
          </a:p>
          <a:p>
            <a:r>
              <a:rPr lang="en-US" dirty="0"/>
              <a:t>Unlabeled data: </a:t>
            </a:r>
          </a:p>
          <a:p>
            <a:pPr lvl="1"/>
            <a:r>
              <a:rPr lang="en-US" dirty="0"/>
              <a:t>Data without defined categories or groups</a:t>
            </a:r>
          </a:p>
          <a:p>
            <a:r>
              <a:rPr lang="en-US" dirty="0"/>
              <a:t>K-Means algorithm is used to find groups in the data. </a:t>
            </a:r>
          </a:p>
          <a:p>
            <a:pPr lvl="1"/>
            <a:r>
              <a:rPr lang="en-US" dirty="0"/>
              <a:t>The number of groups represented by K.</a:t>
            </a:r>
          </a:p>
          <a:p>
            <a:r>
              <a:rPr lang="en-US" dirty="0"/>
              <a:t>Data samples are grouped based on feature similarity.</a:t>
            </a:r>
          </a:p>
          <a:p>
            <a:pPr lvl="1"/>
            <a:r>
              <a:rPr lang="en-US" dirty="0"/>
              <a:t>Distance based</a:t>
            </a:r>
          </a:p>
          <a:p>
            <a:r>
              <a:rPr lang="en-US" dirty="0"/>
              <a:t>K-means is partitioning clustering algorithm</a:t>
            </a:r>
          </a:p>
          <a:p>
            <a:r>
              <a:rPr lang="en-US" dirty="0"/>
              <a:t>Alternative names:</a:t>
            </a:r>
          </a:p>
          <a:p>
            <a:pPr lvl="1"/>
            <a:r>
              <a:rPr lang="en-US" dirty="0" err="1"/>
              <a:t>Centriod</a:t>
            </a:r>
            <a:r>
              <a:rPr lang="en-US" dirty="0"/>
              <a:t>-based algorithm</a:t>
            </a:r>
          </a:p>
          <a:p>
            <a:pPr lvl="1"/>
            <a:r>
              <a:rPr lang="en-US" dirty="0"/>
              <a:t>Distance-based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21795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D36-532C-4D56-A9F9-E731B13E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Real-world examples</a:t>
            </a:r>
            <a:endParaRPr lang="en-PK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553E-3867-4911-8358-08C03B143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 segmentation</a:t>
            </a:r>
          </a:p>
          <a:p>
            <a:pPr lvl="1"/>
            <a:r>
              <a:rPr lang="en-US" dirty="0"/>
              <a:t>Segment by purchase history, activities on web</a:t>
            </a:r>
          </a:p>
          <a:p>
            <a:r>
              <a:rPr lang="en-US" dirty="0"/>
              <a:t>Inventory categorization</a:t>
            </a:r>
          </a:p>
          <a:p>
            <a:pPr lvl="1"/>
            <a:r>
              <a:rPr lang="en-US" dirty="0"/>
              <a:t>Group sales activity</a:t>
            </a:r>
          </a:p>
          <a:p>
            <a:pPr lvl="1"/>
            <a:r>
              <a:rPr lang="en-US" dirty="0"/>
              <a:t>Group manufacturing metrics</a:t>
            </a:r>
          </a:p>
          <a:p>
            <a:r>
              <a:rPr lang="en-US" dirty="0"/>
              <a:t>Outlier detection</a:t>
            </a:r>
          </a:p>
          <a:p>
            <a:pPr lvl="1"/>
            <a:r>
              <a:rPr lang="en-US" dirty="0"/>
              <a:t>Separate valid and invalid groups </a:t>
            </a:r>
          </a:p>
          <a:p>
            <a:pPr lvl="1"/>
            <a:r>
              <a:rPr lang="en-US" dirty="0"/>
              <a:t>Detect activities types in motion sensors</a:t>
            </a:r>
          </a:p>
          <a:p>
            <a:pPr lvl="1"/>
            <a:r>
              <a:rPr lang="en-US" dirty="0"/>
              <a:t>Group similar/dissimilar images</a:t>
            </a:r>
          </a:p>
        </p:txBody>
      </p:sp>
    </p:spTree>
    <p:extLst>
      <p:ext uri="{BB962C8B-B14F-4D97-AF65-F5344CB8AC3E}">
        <p14:creationId xmlns:p14="http://schemas.microsoft.com/office/powerpoint/2010/main" val="375968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32">
            <a:extLst>
              <a:ext uri="{FF2B5EF4-FFF2-40B4-BE49-F238E27FC236}">
                <a16:creationId xmlns:a16="http://schemas.microsoft.com/office/drawing/2014/main" id="{C149577D-6E9F-445D-A3FA-05BDA4B5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72" y="90806"/>
            <a:ext cx="7958363" cy="608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CDD19-F7EF-4D5D-BEF7-7B2E887A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14060" cy="1325563"/>
          </a:xfrm>
        </p:spPr>
        <p:txBody>
          <a:bodyPr/>
          <a:lstStyle/>
          <a:p>
            <a:r>
              <a:rPr lang="en-US" b="1" dirty="0"/>
              <a:t>K-Means clustering flowchart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C206-B6C5-43E5-9BAB-231A2A16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51048-D16C-4FC7-9A10-AD20E3167C1C}"/>
              </a:ext>
            </a:extLst>
          </p:cNvPr>
          <p:cNvSpPr/>
          <p:nvPr/>
        </p:nvSpPr>
        <p:spPr>
          <a:xfrm>
            <a:off x="0" y="6397863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dirty="0"/>
              <a:t>https://www.simplilearn.com/tutorials/machine-learning-tutorial/k-means-clustering-algorithm</a:t>
            </a:r>
          </a:p>
        </p:txBody>
      </p:sp>
    </p:spTree>
    <p:extLst>
      <p:ext uri="{BB962C8B-B14F-4D97-AF65-F5344CB8AC3E}">
        <p14:creationId xmlns:p14="http://schemas.microsoft.com/office/powerpoint/2010/main" val="309533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6028-23FE-4DEC-9BC4-7497E7E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 Clustering</a:t>
            </a:r>
            <a:endParaRPr lang="en-PK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9BF21-212A-4968-93E6-C2BF76B5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12080"/>
          </a:xfrm>
        </p:spPr>
        <p:txBody>
          <a:bodyPr>
            <a:normAutofit/>
          </a:bodyPr>
          <a:lstStyle/>
          <a:p>
            <a:r>
              <a:rPr lang="en-US" dirty="0"/>
              <a:t>Use the k-means algorithm and Euclidean distance to cluster the following 8 examples into 3 clusters:</a:t>
            </a:r>
          </a:p>
          <a:p>
            <a:r>
              <a:rPr lang="en-US" dirty="0"/>
              <a:t>A1=(2,10), </a:t>
            </a:r>
          </a:p>
          <a:p>
            <a:r>
              <a:rPr lang="en-US" dirty="0"/>
              <a:t>A2=(2,5), </a:t>
            </a:r>
          </a:p>
          <a:p>
            <a:r>
              <a:rPr lang="en-US" dirty="0"/>
              <a:t>A3=(8,4), </a:t>
            </a:r>
          </a:p>
          <a:p>
            <a:r>
              <a:rPr lang="en-US" dirty="0"/>
              <a:t>A4=(5,8), </a:t>
            </a:r>
          </a:p>
          <a:p>
            <a:r>
              <a:rPr lang="en-US" dirty="0"/>
              <a:t>A5=(7,5), </a:t>
            </a:r>
          </a:p>
          <a:p>
            <a:r>
              <a:rPr lang="en-US" dirty="0"/>
              <a:t>A6=(6,4), </a:t>
            </a:r>
          </a:p>
          <a:p>
            <a:r>
              <a:rPr lang="en-US" dirty="0"/>
              <a:t>A7=(1,2), </a:t>
            </a:r>
          </a:p>
          <a:p>
            <a:r>
              <a:rPr lang="en-US" dirty="0"/>
              <a:t>A8=(4,9)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0509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EE9D-0EA5-421B-A3BD-5AA601E9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 matrix based on the Euclidean distance: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50FB-C70A-4950-B477-3ED30011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/>
              <a:t>d(</a:t>
            </a:r>
            <a:r>
              <a:rPr lang="en-US" sz="4800" b="1" dirty="0" err="1"/>
              <a:t>a,b</a:t>
            </a:r>
            <a:r>
              <a:rPr lang="en-US" sz="4800" b="1" dirty="0"/>
              <a:t>) </a:t>
            </a:r>
            <a:r>
              <a:rPr lang="en-US" dirty="0"/>
              <a:t>denotes the </a:t>
            </a:r>
            <a:r>
              <a:rPr lang="en-US" dirty="0" err="1"/>
              <a:t>Eucledian</a:t>
            </a:r>
            <a:r>
              <a:rPr lang="en-US" dirty="0"/>
              <a:t> distance between a and b. It is obtained directly from the distance matrix or calculated as follows: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1775F-4588-4338-8450-F69BD1CA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30" y="3538375"/>
            <a:ext cx="6999340" cy="9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3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9A3A-8942-4E0D-9988-97860961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A1=(2,10), A2=(2,5), A3=(8,4), A4=(5,8), A5=(7,5), A6=(6,4), A7=(1,2), A8=(4,9)</a:t>
            </a:r>
            <a:endParaRPr lang="en-PK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10AD-6B27-441E-A44D-3153DDCD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737B9-0E70-4D62-946A-68972426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90" y="1825625"/>
            <a:ext cx="8161020" cy="45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5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73FB-8751-449E-86E6-915699D2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1225-1674-4376-BF8E-0DF69371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5DDC9-B5D7-4BC0-8B1F-15F48E2B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2287"/>
            <a:ext cx="11018519" cy="432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4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514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Cluster Analysis (K-Means Algorithm)</vt:lpstr>
      <vt:lpstr>Types of Clustering</vt:lpstr>
      <vt:lpstr>Introduction to K-Means</vt:lpstr>
      <vt:lpstr>Real-world examples</vt:lpstr>
      <vt:lpstr>K-Means clustering flowchart</vt:lpstr>
      <vt:lpstr>K-Means Clustering</vt:lpstr>
      <vt:lpstr>The distance matrix based on the Euclidean distance:</vt:lpstr>
      <vt:lpstr>A1=(2,10), A2=(2,5), A3=(8,4), A4=(5,8), A5=(7,5), A6=(6,4), A7=(1,2), A8=(4,9)</vt:lpstr>
      <vt:lpstr>Start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 (K-Means Algorithm)</dc:title>
  <dc:creator>Adnan Amin</dc:creator>
  <cp:lastModifiedBy>Adnan Amin</cp:lastModifiedBy>
  <cp:revision>8</cp:revision>
  <dcterms:created xsi:type="dcterms:W3CDTF">2021-05-26T18:11:31Z</dcterms:created>
  <dcterms:modified xsi:type="dcterms:W3CDTF">2021-05-29T07:15:10Z</dcterms:modified>
</cp:coreProperties>
</file>